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1" r:id="rId4"/>
    <p:sldId id="265" r:id="rId5"/>
    <p:sldId id="266" r:id="rId6"/>
    <p:sldId id="268" r:id="rId7"/>
    <p:sldId id="269" r:id="rId8"/>
    <p:sldId id="271" r:id="rId9"/>
    <p:sldId id="272" r:id="rId10"/>
    <p:sldId id="273" r:id="rId11"/>
    <p:sldId id="276" r:id="rId12"/>
    <p:sldId id="274" r:id="rId13"/>
    <p:sldId id="263" r:id="rId14"/>
    <p:sldId id="275"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46186-E9D3-79AF-586E-EFF9D431892E}" v="67" dt="2026-03-09T15:45:40.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Whitaker" userId="S::jane.whitaker@alchartercommission.com::171f00a9-15b3-426a-bcfa-effcd9406071" providerId="AD" clId="Web-{2051E6C9-7721-352A-D655-08E10DED94BC}"/>
    <pc:docChg chg="modSld">
      <pc:chgData name="Jane Whitaker" userId="S::jane.whitaker@alchartercommission.com::171f00a9-15b3-426a-bcfa-effcd9406071" providerId="AD" clId="Web-{2051E6C9-7721-352A-D655-08E10DED94BC}" dt="2026-03-02T14:42:43.296" v="54" actId="1076"/>
      <pc:docMkLst>
        <pc:docMk/>
      </pc:docMkLst>
      <pc:sldChg chg="modSp">
        <pc:chgData name="Jane Whitaker" userId="S::jane.whitaker@alchartercommission.com::171f00a9-15b3-426a-bcfa-effcd9406071" providerId="AD" clId="Web-{2051E6C9-7721-352A-D655-08E10DED94BC}" dt="2026-03-02T14:42:43.296" v="54" actId="1076"/>
        <pc:sldMkLst>
          <pc:docMk/>
          <pc:sldMk cId="321281539" sldId="276"/>
        </pc:sldMkLst>
        <pc:spChg chg="mod">
          <ac:chgData name="Jane Whitaker" userId="S::jane.whitaker@alchartercommission.com::171f00a9-15b3-426a-bcfa-effcd9406071" providerId="AD" clId="Web-{2051E6C9-7721-352A-D655-08E10DED94BC}" dt="2026-03-02T14:42:43.296" v="54" actId="1076"/>
          <ac:spMkLst>
            <pc:docMk/>
            <pc:sldMk cId="321281539" sldId="276"/>
            <ac:spMk id="3" creationId="{43BDE783-674C-2556-075C-3A42851E4E55}"/>
          </ac:spMkLst>
        </pc:spChg>
      </pc:sldChg>
    </pc:docChg>
  </pc:docChgLst>
  <pc:docChgLst>
    <pc:chgData name="Adoria Hughes" userId="S::adoria.hughes@alchartercommission.com::bba61529-a439-4148-988f-c41c10e155ba" providerId="AD" clId="Web-{5DA7171B-0573-5AD2-7F6F-9C3AE8658B88}"/>
    <pc:docChg chg="modSld">
      <pc:chgData name="Adoria Hughes" userId="S::adoria.hughes@alchartercommission.com::bba61529-a439-4148-988f-c41c10e155ba" providerId="AD" clId="Web-{5DA7171B-0573-5AD2-7F6F-9C3AE8658B88}" dt="2026-03-05T03:22:12.883" v="7" actId="1076"/>
      <pc:docMkLst>
        <pc:docMk/>
      </pc:docMkLst>
      <pc:sldChg chg="addSp delSp modSp">
        <pc:chgData name="Adoria Hughes" userId="S::adoria.hughes@alchartercommission.com::bba61529-a439-4148-988f-c41c10e155ba" providerId="AD" clId="Web-{5DA7171B-0573-5AD2-7F6F-9C3AE8658B88}" dt="2026-03-05T03:22:12.883" v="7" actId="1076"/>
        <pc:sldMkLst>
          <pc:docMk/>
          <pc:sldMk cId="0" sldId="256"/>
        </pc:sldMkLst>
        <pc:picChg chg="add mod">
          <ac:chgData name="Adoria Hughes" userId="S::adoria.hughes@alchartercommission.com::bba61529-a439-4148-988f-c41c10e155ba" providerId="AD" clId="Web-{5DA7171B-0573-5AD2-7F6F-9C3AE8658B88}" dt="2026-03-05T03:22:12.883" v="7" actId="1076"/>
          <ac:picMkLst>
            <pc:docMk/>
            <pc:sldMk cId="0" sldId="256"/>
            <ac:picMk id="7" creationId="{BA2914BF-1555-0B32-D2C4-39B313E8EC78}"/>
          </ac:picMkLst>
        </pc:picChg>
      </pc:sldChg>
    </pc:docChg>
  </pc:docChgLst>
  <pc:docChgLst>
    <pc:chgData name="Jane Whitaker" userId="S::jane.whitaker@alchartercommission.com::171f00a9-15b3-426a-bcfa-effcd9406071" providerId="AD" clId="Web-{9DF722DD-D00F-AF55-789B-1EAF17528279}"/>
    <pc:docChg chg="addSld delSld modSld sldOrd">
      <pc:chgData name="Jane Whitaker" userId="S::jane.whitaker@alchartercommission.com::171f00a9-15b3-426a-bcfa-effcd9406071" providerId="AD" clId="Web-{9DF722DD-D00F-AF55-789B-1EAF17528279}" dt="2026-02-20T16:41:21.486" v="240"/>
      <pc:docMkLst>
        <pc:docMk/>
      </pc:docMkLst>
      <pc:sldChg chg="ord">
        <pc:chgData name="Jane Whitaker" userId="S::jane.whitaker@alchartercommission.com::171f00a9-15b3-426a-bcfa-effcd9406071" providerId="AD" clId="Web-{9DF722DD-D00F-AF55-789B-1EAF17528279}" dt="2026-02-20T16:35:44.813" v="239"/>
        <pc:sldMkLst>
          <pc:docMk/>
          <pc:sldMk cId="0" sldId="264"/>
        </pc:sldMkLst>
      </pc:sldChg>
      <pc:sldChg chg="addSp delSp modSp modNotes">
        <pc:chgData name="Jane Whitaker" userId="S::jane.whitaker@alchartercommission.com::171f00a9-15b3-426a-bcfa-effcd9406071" providerId="AD" clId="Web-{9DF722DD-D00F-AF55-789B-1EAF17528279}" dt="2026-02-20T16:31:23.844" v="63"/>
        <pc:sldMkLst>
          <pc:docMk/>
          <pc:sldMk cId="826415475" sldId="274"/>
        </pc:sldMkLst>
        <pc:spChg chg="add mod">
          <ac:chgData name="Jane Whitaker" userId="S::jane.whitaker@alchartercommission.com::171f00a9-15b3-426a-bcfa-effcd9406071" providerId="AD" clId="Web-{9DF722DD-D00F-AF55-789B-1EAF17528279}" dt="2026-02-20T16:27:28.265" v="44" actId="1076"/>
          <ac:spMkLst>
            <pc:docMk/>
            <pc:sldMk cId="826415475" sldId="274"/>
            <ac:spMk id="3" creationId="{18511804-EC47-46F5-ADEC-64537DF980FC}"/>
          </ac:spMkLst>
        </pc:spChg>
        <pc:spChg chg="add mod">
          <ac:chgData name="Jane Whitaker" userId="S::jane.whitaker@alchartercommission.com::171f00a9-15b3-426a-bcfa-effcd9406071" providerId="AD" clId="Web-{9DF722DD-D00F-AF55-789B-1EAF17528279}" dt="2026-02-20T16:28:18.844" v="61" actId="1076"/>
          <ac:spMkLst>
            <pc:docMk/>
            <pc:sldMk cId="826415475" sldId="274"/>
            <ac:spMk id="6" creationId="{8A2A40AE-1B22-B139-493A-3F65F09E5EB1}"/>
          </ac:spMkLst>
        </pc:spChg>
      </pc:sldChg>
      <pc:sldChg chg="modSp add replId">
        <pc:chgData name="Jane Whitaker" userId="S::jane.whitaker@alchartercommission.com::171f00a9-15b3-426a-bcfa-effcd9406071" providerId="AD" clId="Web-{9DF722DD-D00F-AF55-789B-1EAF17528279}" dt="2026-02-20T16:35:05.641" v="238" actId="20577"/>
        <pc:sldMkLst>
          <pc:docMk/>
          <pc:sldMk cId="4151084113" sldId="275"/>
        </pc:sldMkLst>
        <pc:spChg chg="mod">
          <ac:chgData name="Jane Whitaker" userId="S::jane.whitaker@alchartercommission.com::171f00a9-15b3-426a-bcfa-effcd9406071" providerId="AD" clId="Web-{9DF722DD-D00F-AF55-789B-1EAF17528279}" dt="2026-02-20T16:33:43.782" v="203" actId="20577"/>
          <ac:spMkLst>
            <pc:docMk/>
            <pc:sldMk cId="4151084113" sldId="275"/>
            <ac:spMk id="2" creationId="{F294EF2A-2D0A-ADA7-F4BA-A1251B061642}"/>
          </ac:spMkLst>
        </pc:spChg>
        <pc:spChg chg="mod">
          <ac:chgData name="Jane Whitaker" userId="S::jane.whitaker@alchartercommission.com::171f00a9-15b3-426a-bcfa-effcd9406071" providerId="AD" clId="Web-{9DF722DD-D00F-AF55-789B-1EAF17528279}" dt="2026-02-20T16:35:05.641" v="238" actId="20577"/>
          <ac:spMkLst>
            <pc:docMk/>
            <pc:sldMk cId="4151084113" sldId="275"/>
            <ac:spMk id="3" creationId="{20921209-B46A-E1A5-179E-68C480B9470F}"/>
          </ac:spMkLst>
        </pc:spChg>
      </pc:sldChg>
    </pc:docChg>
  </pc:docChgLst>
  <pc:docChgLst>
    <pc:chgData name="Jane Whitaker" userId="S::jane.whitaker@alchartercommission.com::171f00a9-15b3-426a-bcfa-effcd9406071" providerId="AD" clId="Web-{CB3B282C-C001-9660-ED45-E643B322AB01}"/>
    <pc:docChg chg="modSld">
      <pc:chgData name="Jane Whitaker" userId="S::jane.whitaker@alchartercommission.com::171f00a9-15b3-426a-bcfa-effcd9406071" providerId="AD" clId="Web-{CB3B282C-C001-9660-ED45-E643B322AB01}" dt="2026-03-05T16:48:55.745" v="57" actId="20577"/>
      <pc:docMkLst>
        <pc:docMk/>
      </pc:docMkLst>
      <pc:sldChg chg="modSp">
        <pc:chgData name="Jane Whitaker" userId="S::jane.whitaker@alchartercommission.com::171f00a9-15b3-426a-bcfa-effcd9406071" providerId="AD" clId="Web-{CB3B282C-C001-9660-ED45-E643B322AB01}" dt="2026-03-05T16:48:55.745" v="57" actId="20577"/>
        <pc:sldMkLst>
          <pc:docMk/>
          <pc:sldMk cId="1849410354" sldId="265"/>
        </pc:sldMkLst>
        <pc:spChg chg="mod">
          <ac:chgData name="Jane Whitaker" userId="S::jane.whitaker@alchartercommission.com::171f00a9-15b3-426a-bcfa-effcd9406071" providerId="AD" clId="Web-{CB3B282C-C001-9660-ED45-E643B322AB01}" dt="2026-03-05T16:48:55.745" v="57" actId="20577"/>
          <ac:spMkLst>
            <pc:docMk/>
            <pc:sldMk cId="1849410354" sldId="265"/>
            <ac:spMk id="11" creationId="{C3E74CB8-B32B-0295-FB37-B87C60300E54}"/>
          </ac:spMkLst>
        </pc:spChg>
      </pc:sldChg>
    </pc:docChg>
  </pc:docChgLst>
  <pc:docChgLst>
    <pc:chgData name="Jane Whitaker" userId="S::jane.whitaker@alchartercommission.com::171f00a9-15b3-426a-bcfa-effcd9406071" providerId="AD" clId="Web-{C8646186-E9D3-79AF-586E-EFF9D431892E}"/>
    <pc:docChg chg="modSld">
      <pc:chgData name="Jane Whitaker" userId="S::jane.whitaker@alchartercommission.com::171f00a9-15b3-426a-bcfa-effcd9406071" providerId="AD" clId="Web-{C8646186-E9D3-79AF-586E-EFF9D431892E}" dt="2026-03-09T15:45:40.892" v="51" actId="20577"/>
      <pc:docMkLst>
        <pc:docMk/>
      </pc:docMkLst>
      <pc:sldChg chg="addSp modSp">
        <pc:chgData name="Jane Whitaker" userId="S::jane.whitaker@alchartercommission.com::171f00a9-15b3-426a-bcfa-effcd9406071" providerId="AD" clId="Web-{C8646186-E9D3-79AF-586E-EFF9D431892E}" dt="2026-03-09T15:44:49.689" v="36" actId="1076"/>
        <pc:sldMkLst>
          <pc:docMk/>
          <pc:sldMk cId="4042359570" sldId="268"/>
        </pc:sldMkLst>
        <pc:spChg chg="add mod">
          <ac:chgData name="Jane Whitaker" userId="S::jane.whitaker@alchartercommission.com::171f00a9-15b3-426a-bcfa-effcd9406071" providerId="AD" clId="Web-{C8646186-E9D3-79AF-586E-EFF9D431892E}" dt="2026-03-09T15:44:49.689" v="36" actId="1076"/>
          <ac:spMkLst>
            <pc:docMk/>
            <pc:sldMk cId="4042359570" sldId="268"/>
            <ac:spMk id="6" creationId="{EE78D2E3-1C0A-4D97-0ED2-49E327870740}"/>
          </ac:spMkLst>
        </pc:spChg>
      </pc:sldChg>
      <pc:sldChg chg="modSp">
        <pc:chgData name="Jane Whitaker" userId="S::jane.whitaker@alchartercommission.com::171f00a9-15b3-426a-bcfa-effcd9406071" providerId="AD" clId="Web-{C8646186-E9D3-79AF-586E-EFF9D431892E}" dt="2026-03-09T15:45:03.721" v="38" actId="20577"/>
        <pc:sldMkLst>
          <pc:docMk/>
          <pc:sldMk cId="4222959279" sldId="273"/>
        </pc:sldMkLst>
        <pc:spChg chg="mod">
          <ac:chgData name="Jane Whitaker" userId="S::jane.whitaker@alchartercommission.com::171f00a9-15b3-426a-bcfa-effcd9406071" providerId="AD" clId="Web-{C8646186-E9D3-79AF-586E-EFF9D431892E}" dt="2026-03-09T15:45:03.721" v="38" actId="20577"/>
          <ac:spMkLst>
            <pc:docMk/>
            <pc:sldMk cId="4222959279" sldId="273"/>
            <ac:spMk id="3" creationId="{6AF33754-2BCD-C0F5-E04F-FB77491D08B5}"/>
          </ac:spMkLst>
        </pc:spChg>
      </pc:sldChg>
      <pc:sldChg chg="modSp">
        <pc:chgData name="Jane Whitaker" userId="S::jane.whitaker@alchartercommission.com::171f00a9-15b3-426a-bcfa-effcd9406071" providerId="AD" clId="Web-{C8646186-E9D3-79AF-586E-EFF9D431892E}" dt="2026-03-09T15:45:40.892" v="51" actId="20577"/>
        <pc:sldMkLst>
          <pc:docMk/>
          <pc:sldMk cId="321281539" sldId="276"/>
        </pc:sldMkLst>
        <pc:spChg chg="mod">
          <ac:chgData name="Jane Whitaker" userId="S::jane.whitaker@alchartercommission.com::171f00a9-15b3-426a-bcfa-effcd9406071" providerId="AD" clId="Web-{C8646186-E9D3-79AF-586E-EFF9D431892E}" dt="2026-03-09T15:45:40.892" v="51" actId="20577"/>
          <ac:spMkLst>
            <pc:docMk/>
            <pc:sldMk cId="321281539" sldId="276"/>
            <ac:spMk id="3" creationId="{43BDE783-674C-2556-075C-3A42851E4E55}"/>
          </ac:spMkLst>
        </pc:spChg>
      </pc:sldChg>
    </pc:docChg>
  </pc:docChgLst>
  <pc:docChgLst>
    <pc:chgData name="Jane Whitaker" userId="S::jane.whitaker@alchartercommission.com::171f00a9-15b3-426a-bcfa-effcd9406071" providerId="AD" clId="Web-{59CEB9B8-E89B-9BBE-7868-F113D6BDDA2D}"/>
    <pc:docChg chg="addSld modSld">
      <pc:chgData name="Jane Whitaker" userId="S::jane.whitaker@alchartercommission.com::171f00a9-15b3-426a-bcfa-effcd9406071" providerId="AD" clId="Web-{59CEB9B8-E89B-9BBE-7868-F113D6BDDA2D}" dt="2026-03-02T14:37:59.752" v="19" actId="20577"/>
      <pc:docMkLst>
        <pc:docMk/>
      </pc:docMkLst>
      <pc:sldChg chg="modSp">
        <pc:chgData name="Jane Whitaker" userId="S::jane.whitaker@alchartercommission.com::171f00a9-15b3-426a-bcfa-effcd9406071" providerId="AD" clId="Web-{59CEB9B8-E89B-9BBE-7868-F113D6BDDA2D}" dt="2026-03-02T14:37:23.438" v="12" actId="20577"/>
        <pc:sldMkLst>
          <pc:docMk/>
          <pc:sldMk cId="4151084113" sldId="275"/>
        </pc:sldMkLst>
        <pc:spChg chg="mod">
          <ac:chgData name="Jane Whitaker" userId="S::jane.whitaker@alchartercommission.com::171f00a9-15b3-426a-bcfa-effcd9406071" providerId="AD" clId="Web-{59CEB9B8-E89B-9BBE-7868-F113D6BDDA2D}" dt="2026-03-02T14:37:23.438" v="12" actId="20577"/>
          <ac:spMkLst>
            <pc:docMk/>
            <pc:sldMk cId="4151084113" sldId="275"/>
            <ac:spMk id="3" creationId="{20921209-B46A-E1A5-179E-68C480B9470F}"/>
          </ac:spMkLst>
        </pc:spChg>
      </pc:sldChg>
      <pc:sldChg chg="modSp add replId">
        <pc:chgData name="Jane Whitaker" userId="S::jane.whitaker@alchartercommission.com::171f00a9-15b3-426a-bcfa-effcd9406071" providerId="AD" clId="Web-{59CEB9B8-E89B-9BBE-7868-F113D6BDDA2D}" dt="2026-03-02T14:37:59.752" v="19" actId="20577"/>
        <pc:sldMkLst>
          <pc:docMk/>
          <pc:sldMk cId="321281539" sldId="276"/>
        </pc:sldMkLst>
        <pc:spChg chg="mod">
          <ac:chgData name="Jane Whitaker" userId="S::jane.whitaker@alchartercommission.com::171f00a9-15b3-426a-bcfa-effcd9406071" providerId="AD" clId="Web-{59CEB9B8-E89B-9BBE-7868-F113D6BDDA2D}" dt="2026-03-02T14:37:59.752" v="19" actId="20577"/>
          <ac:spMkLst>
            <pc:docMk/>
            <pc:sldMk cId="321281539" sldId="276"/>
            <ac:spMk id="3" creationId="{43BDE783-674C-2556-075C-3A42851E4E55}"/>
          </ac:spMkLst>
        </pc:spChg>
        <pc:spChg chg="mod">
          <ac:chgData name="Jane Whitaker" userId="S::jane.whitaker@alchartercommission.com::171f00a9-15b3-426a-bcfa-effcd9406071" providerId="AD" clId="Web-{59CEB9B8-E89B-9BBE-7868-F113D6BDDA2D}" dt="2026-03-02T14:37:54.908" v="18" actId="20577"/>
          <ac:spMkLst>
            <pc:docMk/>
            <pc:sldMk cId="321281539" sldId="276"/>
            <ac:spMk id="9" creationId="{40202764-C1A4-4E8E-F5A3-5B8895602B7B}"/>
          </ac:spMkLst>
        </pc:spChg>
      </pc:sldChg>
    </pc:docChg>
  </pc:docChgLst>
  <pc:docChgLst>
    <pc:chgData name="Sierra Hall" userId="S::sierra.hall@alchartercommission.com::39886156-8ef3-419f-9bf5-204c2effc34f" providerId="AD" clId="Web-{849DD856-625E-D68D-23F1-FC4A82803C84}"/>
    <pc:docChg chg="modSld">
      <pc:chgData name="Sierra Hall" userId="S::sierra.hall@alchartercommission.com::39886156-8ef3-419f-9bf5-204c2effc34f" providerId="AD" clId="Web-{849DD856-625E-D68D-23F1-FC4A82803C84}" dt="2026-02-20T17:14:23.107" v="0" actId="1076"/>
      <pc:docMkLst>
        <pc:docMk/>
      </pc:docMkLst>
      <pc:sldChg chg="modSp">
        <pc:chgData name="Sierra Hall" userId="S::sierra.hall@alchartercommission.com::39886156-8ef3-419f-9bf5-204c2effc34f" providerId="AD" clId="Web-{849DD856-625E-D68D-23F1-FC4A82803C84}" dt="2026-02-20T17:14:23.107" v="0" actId="1076"/>
        <pc:sldMkLst>
          <pc:docMk/>
          <pc:sldMk cId="2655132127" sldId="266"/>
        </pc:sldMkLst>
        <pc:picChg chg="mod">
          <ac:chgData name="Sierra Hall" userId="S::sierra.hall@alchartercommission.com::39886156-8ef3-419f-9bf5-204c2effc34f" providerId="AD" clId="Web-{849DD856-625E-D68D-23F1-FC4A82803C84}" dt="2026-02-20T17:14:23.107" v="0" actId="1076"/>
          <ac:picMkLst>
            <pc:docMk/>
            <pc:sldMk cId="2655132127" sldId="266"/>
            <ac:picMk id="18" creationId="{9C183991-FBBB-39F6-22BB-8C79070BCB9F}"/>
          </ac:picMkLst>
        </pc:picChg>
      </pc:sldChg>
    </pc:docChg>
  </pc:docChgLst>
  <pc:docChgLst>
    <pc:chgData name="Jane Whitaker" userId="S::jane.whitaker@alchartercommission.com::171f00a9-15b3-426a-bcfa-effcd9406071" providerId="AD" clId="Web-{D8680C39-8DE9-5AAE-DA1C-940736587B41}"/>
    <pc:docChg chg="modSld">
      <pc:chgData name="Jane Whitaker" userId="S::jane.whitaker@alchartercommission.com::171f00a9-15b3-426a-bcfa-effcd9406071" providerId="AD" clId="Web-{D8680C39-8DE9-5AAE-DA1C-940736587B41}" dt="2026-02-25T19:33:56.139" v="23" actId="20577"/>
      <pc:docMkLst>
        <pc:docMk/>
      </pc:docMkLst>
      <pc:sldChg chg="modSp">
        <pc:chgData name="Jane Whitaker" userId="S::jane.whitaker@alchartercommission.com::171f00a9-15b3-426a-bcfa-effcd9406071" providerId="AD" clId="Web-{D8680C39-8DE9-5AAE-DA1C-940736587B41}" dt="2026-02-25T19:33:56.139" v="23" actId="20577"/>
        <pc:sldMkLst>
          <pc:docMk/>
          <pc:sldMk cId="2396370825" sldId="261"/>
        </pc:sldMkLst>
        <pc:spChg chg="mod">
          <ac:chgData name="Jane Whitaker" userId="S::jane.whitaker@alchartercommission.com::171f00a9-15b3-426a-bcfa-effcd9406071" providerId="AD" clId="Web-{D8680C39-8DE9-5AAE-DA1C-940736587B41}" dt="2026-02-25T19:33:56.139" v="23" actId="20577"/>
          <ac:spMkLst>
            <pc:docMk/>
            <pc:sldMk cId="2396370825" sldId="261"/>
            <ac:spMk id="8" creationId="{CCACA96E-21F1-678F-D291-C50E83D1D956}"/>
          </ac:spMkLst>
        </pc:spChg>
      </pc:sldChg>
      <pc:sldChg chg="delSp modSp">
        <pc:chgData name="Jane Whitaker" userId="S::jane.whitaker@alchartercommission.com::171f00a9-15b3-426a-bcfa-effcd9406071" providerId="AD" clId="Web-{D8680C39-8DE9-5AAE-DA1C-940736587B41}" dt="2026-02-25T19:33:21.435" v="3" actId="1076"/>
        <pc:sldMkLst>
          <pc:docMk/>
          <pc:sldMk cId="0" sldId="264"/>
        </pc:sldMkLst>
        <pc:spChg chg="mod">
          <ac:chgData name="Jane Whitaker" userId="S::jane.whitaker@alchartercommission.com::171f00a9-15b3-426a-bcfa-effcd9406071" providerId="AD" clId="Web-{D8680C39-8DE9-5AAE-DA1C-940736587B41}" dt="2026-02-25T19:33:21.435" v="3" actId="1076"/>
          <ac:spMkLst>
            <pc:docMk/>
            <pc:sldMk cId="0" sldId="26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DAF2B-2C80-4E78-AF97-E53D0CE9C9F4}" type="datetimeFigureOut">
              <a:rPr lang="en-US" smtClean="0"/>
              <a:t>3/9/2026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92FFC-E036-4BCE-AD52-34067C3EC1F0}" type="slidenum">
              <a:rPr lang="en-US" smtClean="0"/>
              <a:t>‹#›</a:t>
            </a:fld>
            <a:endParaRPr lang="en-US"/>
          </a:p>
        </p:txBody>
      </p:sp>
    </p:spTree>
    <p:extLst>
      <p:ext uri="{BB962C8B-B14F-4D97-AF65-F5344CB8AC3E}">
        <p14:creationId xmlns:p14="http://schemas.microsoft.com/office/powerpoint/2010/main" val="26673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session is designed to help you submit a strong, complete, and competitive application.</a:t>
            </a:r>
          </a:p>
          <a:p>
            <a:endParaRPr lang="en-US"/>
          </a:p>
        </p:txBody>
      </p:sp>
      <p:sp>
        <p:nvSpPr>
          <p:cNvPr id="4" name="Slide Number Placeholder 3"/>
          <p:cNvSpPr>
            <a:spLocks noGrp="1"/>
          </p:cNvSpPr>
          <p:nvPr>
            <p:ph type="sldNum" sz="quarter" idx="5"/>
          </p:nvPr>
        </p:nvSpPr>
        <p:spPr/>
        <p:txBody>
          <a:bodyPr/>
          <a:lstStyle/>
          <a:p>
            <a:fld id="{88192FFC-E036-4BCE-AD52-34067C3EC1F0}" type="slidenum">
              <a:rPr lang="en-US" smtClean="0"/>
              <a:t>3</a:t>
            </a:fld>
            <a:endParaRPr lang="en-US"/>
          </a:p>
        </p:txBody>
      </p:sp>
    </p:spTree>
    <p:extLst>
      <p:ext uri="{BB962C8B-B14F-4D97-AF65-F5344CB8AC3E}">
        <p14:creationId xmlns:p14="http://schemas.microsoft.com/office/powerpoint/2010/main" val="425364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E809-6AEF-F9C5-C573-5F319B6BA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AB5B4-58F3-D992-94EF-FB69BB3CC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8343D-A1AA-CAD1-34AC-7D393391CA98}"/>
              </a:ext>
            </a:extLst>
          </p:cNvPr>
          <p:cNvSpPr>
            <a:spLocks noGrp="1"/>
          </p:cNvSpPr>
          <p:nvPr>
            <p:ph type="body" idx="1"/>
          </p:nvPr>
        </p:nvSpPr>
        <p:spPr/>
        <p:txBody>
          <a:bodyPr/>
          <a:lstStyle/>
          <a:p>
            <a:r>
              <a:rPr lang="en-US"/>
              <a:t>When Opening the Budget Template</a:t>
            </a:r>
          </a:p>
          <a:p>
            <a:pPr marL="171450" indent="-171450">
              <a:buFont typeface="Arial"/>
              <a:buChar char="•"/>
            </a:pPr>
            <a:r>
              <a:rPr lang="en-US"/>
              <a:t>This budget should reflect your story. If it’s not described in your narrative, it shouldn’t be here.</a:t>
            </a:r>
          </a:p>
          <a:p>
            <a:pPr marL="171450" indent="-171450">
              <a:buFont typeface="Arial"/>
              <a:buChar char="•"/>
            </a:pPr>
            <a:r>
              <a:rPr lang="en-US"/>
              <a:t>Every cost must be allowable, reasonable, necessary, and tied directly to opening or expansion.</a:t>
            </a:r>
          </a:p>
          <a:p>
            <a:pPr marL="171450" indent="-171450">
              <a:buFont typeface="Arial"/>
              <a:buChar char="•"/>
            </a:pPr>
            <a:r>
              <a:rPr lang="en-US"/>
              <a:t>Think of this as startup funding — not operating funding.</a:t>
            </a:r>
          </a:p>
          <a:p>
            <a:br>
              <a:rPr lang="en-US"/>
            </a:br>
            <a:endParaRPr lang="en-US"/>
          </a:p>
          <a:p>
            <a:r>
              <a:rPr lang="en-US"/>
              <a:t>Summary Budget Tab</a:t>
            </a:r>
          </a:p>
          <a:p>
            <a:pPr marL="171450" indent="-171450">
              <a:buFont typeface="Arial"/>
              <a:buChar char="•"/>
            </a:pPr>
            <a:r>
              <a:rPr lang="en-US"/>
              <a:t>Totals must match across all tabs.</a:t>
            </a:r>
          </a:p>
          <a:p>
            <a:pPr marL="171450" indent="-171450">
              <a:buFont typeface="Arial"/>
              <a:buChar char="•"/>
            </a:pPr>
            <a:r>
              <a:rPr lang="en-US"/>
              <a:t>Make sure the request stays within the cap for your subgrant type.</a:t>
            </a:r>
          </a:p>
          <a:p>
            <a:pPr marL="171450" indent="-171450">
              <a:buFont typeface="Arial"/>
              <a:buChar char="•"/>
            </a:pPr>
            <a:r>
              <a:rPr lang="en-US"/>
              <a:t>Large line items should have clear justification in the narrative.</a:t>
            </a:r>
          </a:p>
          <a:p>
            <a:pPr marL="171450" indent="-171450">
              <a:buFont typeface="Arial"/>
              <a:buChar char="•"/>
            </a:pPr>
            <a:r>
              <a:rPr lang="en-US"/>
              <a:t>If I see a big number, I should immediately understand what it’s for.</a:t>
            </a:r>
          </a:p>
          <a:p>
            <a:br>
              <a:rPr lang="en-US"/>
            </a:br>
            <a:endParaRPr lang="en-US"/>
          </a:p>
          <a:p>
            <a:r>
              <a:rPr lang="en-US"/>
              <a:t>Planning Year</a:t>
            </a:r>
          </a:p>
          <a:p>
            <a:pPr marL="171450" indent="-171450">
              <a:buFont typeface="Arial"/>
              <a:buChar char="•"/>
            </a:pPr>
            <a:r>
              <a:rPr lang="en-US"/>
              <a:t>Planning funds are for preparing to open or expand — not for operating the school.</a:t>
            </a:r>
          </a:p>
          <a:p>
            <a:pPr marL="171450" indent="-171450">
              <a:buFont typeface="Arial"/>
              <a:buChar char="•"/>
            </a:pPr>
            <a:r>
              <a:rPr lang="en-US"/>
              <a:t>Salaries during planning should be tied to planning activities.</a:t>
            </a:r>
          </a:p>
          <a:p>
            <a:pPr marL="171450" indent="-171450">
              <a:buFont typeface="Arial"/>
              <a:buChar char="•"/>
            </a:pPr>
            <a:r>
              <a:rPr lang="en-US"/>
              <a:t>If you’re requesting salary during implementation, that usually requires a waiver.</a:t>
            </a:r>
          </a:p>
          <a:p>
            <a:pPr marL="171450" indent="-171450">
              <a:buFont typeface="Arial"/>
              <a:buChar char="•"/>
            </a:pPr>
            <a:r>
              <a:rPr lang="en-US"/>
              <a:t>Ask: Would this cost exist if the school wasn’t open yet?</a:t>
            </a:r>
          </a:p>
          <a:p>
            <a:br>
              <a:rPr lang="en-US"/>
            </a:br>
            <a:endParaRPr lang="en-US"/>
          </a:p>
          <a:p>
            <a:r>
              <a:rPr lang="en-US"/>
              <a:t>Implementation Year(s)</a:t>
            </a:r>
          </a:p>
          <a:p>
            <a:pPr marL="171450" indent="-171450">
              <a:buFont typeface="Arial"/>
              <a:buChar char="•"/>
            </a:pPr>
            <a:r>
              <a:rPr lang="en-US"/>
              <a:t>Grant funds generally should not cover ongoing instructional salaries.</a:t>
            </a:r>
          </a:p>
          <a:p>
            <a:pPr marL="171450" indent="-171450">
              <a:buFont typeface="Arial"/>
              <a:buChar char="•"/>
            </a:pPr>
            <a:r>
              <a:rPr lang="en-US"/>
              <a:t>Startup costs should decrease over time.</a:t>
            </a:r>
          </a:p>
          <a:p>
            <a:pPr marL="171450" indent="-171450">
              <a:buFont typeface="Arial"/>
              <a:buChar char="•"/>
            </a:pPr>
            <a:r>
              <a:rPr lang="en-US"/>
              <a:t>Purchases should make sense based on projected enrollment.</a:t>
            </a:r>
          </a:p>
          <a:p>
            <a:pPr marL="171450" indent="-171450">
              <a:buFont typeface="Arial"/>
              <a:buChar char="•"/>
            </a:pPr>
            <a:r>
              <a:rPr lang="en-US"/>
              <a:t>If this cost continues after the grant ends, how will it be funded?</a:t>
            </a:r>
          </a:p>
          <a:p>
            <a:br>
              <a:rPr lang="en-US"/>
            </a:br>
            <a:endParaRPr lang="en-US"/>
          </a:p>
          <a:p>
            <a:r>
              <a:rPr lang="en-US"/>
              <a:t>On Personnel</a:t>
            </a:r>
          </a:p>
          <a:p>
            <a:pPr marL="171450" indent="-171450">
              <a:buFont typeface="Arial"/>
              <a:buChar char="•"/>
            </a:pPr>
            <a:r>
              <a:rPr lang="en-US"/>
              <a:t>Who is being paid?</a:t>
            </a:r>
          </a:p>
          <a:p>
            <a:pPr marL="171450" indent="-171450">
              <a:buFont typeface="Arial"/>
              <a:buChar char="•"/>
            </a:pPr>
            <a:r>
              <a:rPr lang="en-US"/>
              <a:t>What specifically are they doing under the grant?</a:t>
            </a:r>
          </a:p>
          <a:p>
            <a:pPr marL="171450" indent="-171450">
              <a:buFont typeface="Arial"/>
              <a:buChar char="•"/>
            </a:pPr>
            <a:r>
              <a:rPr lang="en-US"/>
              <a:t>Is this a one-time startup need or a permanent operational role?</a:t>
            </a:r>
          </a:p>
          <a:p>
            <a:pPr marL="171450" indent="-171450">
              <a:buFont typeface="Arial"/>
              <a:buChar char="•"/>
            </a:pPr>
            <a:r>
              <a:rPr lang="en-US"/>
              <a:t>If this is a core operating position, what’s the sustainability plan?</a:t>
            </a:r>
          </a:p>
          <a:p>
            <a:br>
              <a:rPr lang="en-US"/>
            </a:br>
            <a:endParaRPr lang="en-US"/>
          </a:p>
          <a:p>
            <a:r>
              <a:rPr lang="en-US"/>
              <a:t>On Purchases</a:t>
            </a:r>
          </a:p>
          <a:p>
            <a:pPr marL="171450" indent="-171450">
              <a:buFont typeface="Arial"/>
              <a:buChar char="•"/>
            </a:pPr>
            <a:r>
              <a:rPr lang="en-US"/>
              <a:t>Is this necessary for opening or expanding?</a:t>
            </a:r>
          </a:p>
          <a:p>
            <a:pPr marL="171450" indent="-171450">
              <a:buFont typeface="Arial"/>
              <a:buChar char="•"/>
            </a:pPr>
            <a:r>
              <a:rPr lang="en-US"/>
              <a:t>Is the cost reasonable?</a:t>
            </a:r>
          </a:p>
          <a:p>
            <a:pPr marL="171450" indent="-171450">
              <a:buFont typeface="Arial"/>
              <a:buChar char="•"/>
            </a:pPr>
            <a:r>
              <a:rPr lang="en-US"/>
              <a:t>Is this a one-time purchase or something recurring?</a:t>
            </a:r>
          </a:p>
          <a:p>
            <a:pPr marL="171450" indent="-171450">
              <a:buFont typeface="Arial"/>
              <a:buChar char="•"/>
            </a:pPr>
            <a:r>
              <a:rPr lang="en-US"/>
              <a:t>Is there duplication across years?</a:t>
            </a:r>
          </a:p>
          <a:p>
            <a:br>
              <a:rPr lang="en-US"/>
            </a:br>
            <a:endParaRPr lang="en-US"/>
          </a:p>
          <a:p>
            <a:r>
              <a:rPr lang="en-US"/>
              <a:t>On Recruitment &amp; Marketing</a:t>
            </a:r>
          </a:p>
          <a:p>
            <a:pPr marL="171450" indent="-171450">
              <a:buFont typeface="Arial"/>
              <a:buChar char="•"/>
            </a:pPr>
            <a:r>
              <a:rPr lang="en-US"/>
              <a:t>Recruitment is allowable, especially pre-opening.</a:t>
            </a:r>
          </a:p>
          <a:p>
            <a:pPr marL="171450" indent="-171450">
              <a:buFont typeface="Arial"/>
              <a:buChar char="•"/>
            </a:pPr>
            <a:r>
              <a:rPr lang="en-US"/>
              <a:t>Marketing should taper once enrollment stabilizes.</a:t>
            </a:r>
          </a:p>
          <a:p>
            <a:pPr marL="171450" indent="-171450">
              <a:buFont typeface="Arial"/>
              <a:buChar char="•"/>
            </a:pPr>
            <a:r>
              <a:rPr lang="en-US"/>
              <a:t>Recruitment efforts should align with access and equity goals.</a:t>
            </a:r>
          </a:p>
          <a:p>
            <a:br>
              <a:rPr lang="en-US"/>
            </a:br>
            <a:endParaRPr lang="en-US"/>
          </a:p>
          <a:p>
            <a:r>
              <a:rPr lang="en-US"/>
              <a:t>On Sustainability</a:t>
            </a:r>
          </a:p>
          <a:p>
            <a:pPr marL="171450" indent="-171450">
              <a:buFont typeface="Arial"/>
              <a:buChar char="•"/>
            </a:pPr>
            <a:r>
              <a:rPr lang="en-US"/>
              <a:t>What happens when the grant ends?</a:t>
            </a:r>
          </a:p>
          <a:p>
            <a:pPr marL="171450" indent="-171450">
              <a:buFont typeface="Arial"/>
              <a:buChar char="•"/>
            </a:pPr>
            <a:r>
              <a:rPr lang="en-US"/>
              <a:t>Does enrollment growth support the shift away from grant funding?</a:t>
            </a:r>
          </a:p>
          <a:p>
            <a:pPr marL="171450" indent="-171450">
              <a:buFont typeface="Arial"/>
              <a:buChar char="•"/>
            </a:pPr>
            <a:r>
              <a:rPr lang="en-US"/>
              <a:t>Is there a clear revenue plan beyond CSP?</a:t>
            </a:r>
          </a:p>
          <a:p>
            <a:br>
              <a:rPr lang="en-US"/>
            </a:br>
            <a:endParaRPr lang="en-US"/>
          </a:p>
          <a:p>
            <a:r>
              <a:rPr lang="en-US"/>
              <a:t>If Something Feels Off</a:t>
            </a:r>
          </a:p>
          <a:p>
            <a:r>
              <a:rPr lang="en-US"/>
              <a:t>Questions you can ask:</a:t>
            </a:r>
          </a:p>
          <a:p>
            <a:pPr marL="171450" indent="-171450">
              <a:buFont typeface="Arial"/>
              <a:buChar char="•"/>
            </a:pPr>
            <a:r>
              <a:rPr lang="en-US"/>
              <a:t>Help me understand how this connects to your proposed activities.</a:t>
            </a:r>
          </a:p>
          <a:p>
            <a:pPr marL="171450" indent="-171450">
              <a:buFont typeface="Arial"/>
              <a:buChar char="•"/>
            </a:pPr>
            <a:r>
              <a:rPr lang="en-US"/>
              <a:t>Where is this described in your narrative?</a:t>
            </a:r>
          </a:p>
          <a:p>
            <a:pPr marL="171450" indent="-171450">
              <a:buFont typeface="Arial"/>
              <a:buChar char="•"/>
            </a:pPr>
            <a:r>
              <a:rPr lang="en-US"/>
              <a:t>How is this cost different from regular operating expenses?</a:t>
            </a:r>
          </a:p>
          <a:p>
            <a:pPr marL="171450" indent="-171450">
              <a:buFont typeface="Arial"/>
              <a:buChar char="•"/>
            </a:pPr>
            <a:r>
              <a:rPr lang="en-US"/>
              <a:t>What funding source will replace this after CSP?</a:t>
            </a:r>
          </a:p>
          <a:p>
            <a:pPr marL="171450" indent="-171450">
              <a:buFont typeface="Arial"/>
              <a:buChar char="•"/>
            </a:pPr>
            <a:r>
              <a:rPr lang="en-US"/>
              <a:t>Is this something you would need every single year?</a:t>
            </a:r>
          </a:p>
          <a:p>
            <a:endParaRPr lang="en-US"/>
          </a:p>
        </p:txBody>
      </p:sp>
      <p:sp>
        <p:nvSpPr>
          <p:cNvPr id="4" name="Slide Number Placeholder 3">
            <a:extLst>
              <a:ext uri="{FF2B5EF4-FFF2-40B4-BE49-F238E27FC236}">
                <a16:creationId xmlns:a16="http://schemas.microsoft.com/office/drawing/2014/main" id="{B9168F44-E435-330C-4486-160AD61A7EF2}"/>
              </a:ext>
            </a:extLst>
          </p:cNvPr>
          <p:cNvSpPr>
            <a:spLocks noGrp="1"/>
          </p:cNvSpPr>
          <p:nvPr>
            <p:ph type="sldNum" sz="quarter" idx="5"/>
          </p:nvPr>
        </p:nvSpPr>
        <p:spPr/>
        <p:txBody>
          <a:bodyPr/>
          <a:lstStyle/>
          <a:p>
            <a:fld id="{88192FFC-E036-4BCE-AD52-34067C3EC1F0}" type="slidenum">
              <a:rPr lang="en-US" smtClean="0"/>
              <a:t>12</a:t>
            </a:fld>
            <a:endParaRPr lang="en-US"/>
          </a:p>
        </p:txBody>
      </p:sp>
    </p:spTree>
    <p:extLst>
      <p:ext uri="{BB962C8B-B14F-4D97-AF65-F5344CB8AC3E}">
        <p14:creationId xmlns:p14="http://schemas.microsoft.com/office/powerpoint/2010/main" val="325258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192FFC-E036-4BCE-AD52-34067C3EC1F0}" type="slidenum">
              <a:rPr lang="en-US" smtClean="0"/>
              <a:t>13</a:t>
            </a:fld>
            <a:endParaRPr lang="en-US"/>
          </a:p>
        </p:txBody>
      </p:sp>
    </p:spTree>
    <p:extLst>
      <p:ext uri="{BB962C8B-B14F-4D97-AF65-F5344CB8AC3E}">
        <p14:creationId xmlns:p14="http://schemas.microsoft.com/office/powerpoint/2010/main" val="394097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A9260-B1E3-1929-2F03-433E3B5D7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27255-8950-62EB-B6E1-8B68B2368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71501-223E-861A-5562-DF2DB8C16B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2941F-0D78-0141-308C-3ECCB5245C94}"/>
              </a:ext>
            </a:extLst>
          </p:cNvPr>
          <p:cNvSpPr>
            <a:spLocks noGrp="1"/>
          </p:cNvSpPr>
          <p:nvPr>
            <p:ph type="sldNum" sz="quarter" idx="5"/>
          </p:nvPr>
        </p:nvSpPr>
        <p:spPr/>
        <p:txBody>
          <a:bodyPr/>
          <a:lstStyle/>
          <a:p>
            <a:fld id="{88192FFC-E036-4BCE-AD52-34067C3EC1F0}" type="slidenum">
              <a:rPr lang="en-US" smtClean="0"/>
              <a:t>4</a:t>
            </a:fld>
            <a:endParaRPr lang="en-US"/>
          </a:p>
        </p:txBody>
      </p:sp>
    </p:spTree>
    <p:extLst>
      <p:ext uri="{BB962C8B-B14F-4D97-AF65-F5344CB8AC3E}">
        <p14:creationId xmlns:p14="http://schemas.microsoft.com/office/powerpoint/2010/main" val="131888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F738-5DEC-F14C-E0F4-B88C9E6D0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2B943-DB01-D0BB-C788-57EBAEF04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F2983-FC9C-A85E-F46D-3BDA70C534D2}"/>
              </a:ext>
            </a:extLst>
          </p:cNvPr>
          <p:cNvSpPr>
            <a:spLocks noGrp="1"/>
          </p:cNvSpPr>
          <p:nvPr>
            <p:ph type="body" idx="1"/>
          </p:nvPr>
        </p:nvSpPr>
        <p:spPr/>
        <p:txBody>
          <a:bodyPr/>
          <a:lstStyle/>
          <a:p>
            <a:r>
              <a:rPr lang="en-US" b="1"/>
              <a:t>Startup</a:t>
            </a:r>
          </a:p>
          <a:p>
            <a:r>
              <a:rPr lang="en-US"/>
              <a:t>Supports brand-new charter schools that have not yet opened.</a:t>
            </a:r>
            <a:br>
              <a:rPr lang="en-US"/>
            </a:br>
            <a:r>
              <a:rPr lang="en-US"/>
              <a:t>Funds planning year and early implementation.</a:t>
            </a:r>
            <a:br>
              <a:rPr lang="en-US"/>
            </a:br>
            <a:r>
              <a:rPr lang="en-US"/>
              <a:t>Time-limited launch support.</a:t>
            </a:r>
          </a:p>
          <a:p>
            <a:br>
              <a:rPr lang="en-US"/>
            </a:br>
            <a:endParaRPr lang="en-US"/>
          </a:p>
          <a:p>
            <a:r>
              <a:rPr lang="en-US" b="1"/>
              <a:t>Expansion</a:t>
            </a:r>
          </a:p>
          <a:p>
            <a:r>
              <a:rPr lang="en-US"/>
              <a:t>For existing high-quality charter schools.</a:t>
            </a:r>
            <a:br>
              <a:rPr lang="en-US"/>
            </a:br>
            <a:r>
              <a:rPr lang="en-US"/>
              <a:t>Adding grades or increasing enrollment.</a:t>
            </a:r>
            <a:br>
              <a:rPr lang="en-US"/>
            </a:br>
            <a:r>
              <a:rPr lang="en-US"/>
              <a:t>Growth must not already be implemented.</a:t>
            </a:r>
          </a:p>
          <a:p>
            <a:br>
              <a:rPr lang="en-US"/>
            </a:br>
            <a:endParaRPr lang="en-US"/>
          </a:p>
          <a:p>
            <a:r>
              <a:rPr lang="en-US" b="1"/>
              <a:t>Replication</a:t>
            </a:r>
          </a:p>
          <a:p>
            <a:r>
              <a:rPr lang="en-US"/>
              <a:t>Opening a new campus based on a proven, high-quality school model.</a:t>
            </a:r>
            <a:br>
              <a:rPr lang="en-US"/>
            </a:br>
            <a:r>
              <a:rPr lang="en-US"/>
              <a:t>Requires demonstrated success and strong outcomes.</a:t>
            </a:r>
          </a:p>
          <a:p>
            <a:br>
              <a:rPr lang="en-US"/>
            </a:br>
            <a:endParaRPr lang="en-US"/>
          </a:p>
          <a:p>
            <a:r>
              <a:rPr lang="en-US" b="1"/>
              <a:t>Conversion</a:t>
            </a:r>
          </a:p>
          <a:p>
            <a:r>
              <a:rPr lang="en-US"/>
              <a:t>Traditional public school becoming a charter school.</a:t>
            </a:r>
            <a:br>
              <a:rPr lang="en-US"/>
            </a:br>
            <a:r>
              <a:rPr lang="en-US"/>
              <a:t>Must adopt charter governance and meet federal charter definition.</a:t>
            </a:r>
          </a:p>
          <a:p>
            <a:endParaRPr lang="en-US"/>
          </a:p>
        </p:txBody>
      </p:sp>
      <p:sp>
        <p:nvSpPr>
          <p:cNvPr id="4" name="Slide Number Placeholder 3">
            <a:extLst>
              <a:ext uri="{FF2B5EF4-FFF2-40B4-BE49-F238E27FC236}">
                <a16:creationId xmlns:a16="http://schemas.microsoft.com/office/drawing/2014/main" id="{CC7AFD50-B4D1-B312-893A-F3EAF9D63C01}"/>
              </a:ext>
            </a:extLst>
          </p:cNvPr>
          <p:cNvSpPr>
            <a:spLocks noGrp="1"/>
          </p:cNvSpPr>
          <p:nvPr>
            <p:ph type="sldNum" sz="quarter" idx="5"/>
          </p:nvPr>
        </p:nvSpPr>
        <p:spPr/>
        <p:txBody>
          <a:bodyPr/>
          <a:lstStyle/>
          <a:p>
            <a:fld id="{88192FFC-E036-4BCE-AD52-34067C3EC1F0}" type="slidenum">
              <a:rPr lang="en-US" smtClean="0"/>
              <a:t>5</a:t>
            </a:fld>
            <a:endParaRPr lang="en-US"/>
          </a:p>
        </p:txBody>
      </p:sp>
    </p:spTree>
    <p:extLst>
      <p:ext uri="{BB962C8B-B14F-4D97-AF65-F5344CB8AC3E}">
        <p14:creationId xmlns:p14="http://schemas.microsoft.com/office/powerpoint/2010/main" val="236977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A3C2-25C8-D6C9-EA3E-61E5EF5C9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649C8-6B7A-F83C-AC6A-9319207D2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687A1-B4F1-CA63-5676-BA529DBEBB43}"/>
              </a:ext>
            </a:extLst>
          </p:cNvPr>
          <p:cNvSpPr>
            <a:spLocks noGrp="1"/>
          </p:cNvSpPr>
          <p:nvPr>
            <p:ph type="body" idx="1"/>
          </p:nvPr>
        </p:nvSpPr>
        <p:spPr/>
        <p:txBody>
          <a:bodyPr/>
          <a:lstStyle/>
          <a:p>
            <a:r>
              <a:rPr lang="en-US"/>
              <a:t>LOI is posted on our website for each round. This march application LOI deadline has already passed, but we plan to run an additional round in the summer so be on the lookout for future competitions. </a:t>
            </a:r>
          </a:p>
        </p:txBody>
      </p:sp>
      <p:sp>
        <p:nvSpPr>
          <p:cNvPr id="4" name="Slide Number Placeholder 3">
            <a:extLst>
              <a:ext uri="{FF2B5EF4-FFF2-40B4-BE49-F238E27FC236}">
                <a16:creationId xmlns:a16="http://schemas.microsoft.com/office/drawing/2014/main" id="{B01583C6-3001-03CD-3316-F072900EF00D}"/>
              </a:ext>
            </a:extLst>
          </p:cNvPr>
          <p:cNvSpPr>
            <a:spLocks noGrp="1"/>
          </p:cNvSpPr>
          <p:nvPr>
            <p:ph type="sldNum" sz="quarter" idx="5"/>
          </p:nvPr>
        </p:nvSpPr>
        <p:spPr/>
        <p:txBody>
          <a:bodyPr/>
          <a:lstStyle/>
          <a:p>
            <a:fld id="{88192FFC-E036-4BCE-AD52-34067C3EC1F0}" type="slidenum">
              <a:rPr lang="en-US" smtClean="0"/>
              <a:t>6</a:t>
            </a:fld>
            <a:endParaRPr lang="en-US"/>
          </a:p>
        </p:txBody>
      </p:sp>
    </p:spTree>
    <p:extLst>
      <p:ext uri="{BB962C8B-B14F-4D97-AF65-F5344CB8AC3E}">
        <p14:creationId xmlns:p14="http://schemas.microsoft.com/office/powerpoint/2010/main" val="187276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149B-E4EA-8ABE-8624-C1AD2B29F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15496-7C36-D47D-6E1E-C91EADF54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CE549-E937-81DC-6E91-145002C7630D}"/>
              </a:ext>
            </a:extLst>
          </p:cNvPr>
          <p:cNvSpPr>
            <a:spLocks noGrp="1"/>
          </p:cNvSpPr>
          <p:nvPr>
            <p:ph type="body" idx="1"/>
          </p:nvPr>
        </p:nvSpPr>
        <p:spPr/>
        <p:txBody>
          <a:bodyPr/>
          <a:lstStyle/>
          <a:p>
            <a:r>
              <a:rPr lang="en-US"/>
              <a:t>This slide outlines the major sections of the application, and I really encourage you to think of this as a connected story — not separate sections completed in isolation.</a:t>
            </a:r>
          </a:p>
          <a:p>
            <a:r>
              <a:rPr lang="en-US"/>
              <a:t>The first section is Program Description and Mission. This is where you establish your “why.” Reviewers are looking for clarity around your mission, the community need, and how your educational model is designed to serve students effectively. This is not just a vision statement — it needs to be grounded in evidence and planning.</a:t>
            </a:r>
          </a:p>
          <a:p>
            <a:r>
              <a:rPr lang="en-US"/>
              <a:t>Next is Proposed Activities and Performance Measures. This is where many applications either get stronger or weaker. Your activities must clearly connect to your goals, and your performance measures must be specific, measurable, and achievable. At least one performance measure must relate to a nationally standardized assessment in ELA and math. Reviewers want to see that you know how you’ll measure success.</a:t>
            </a:r>
          </a:p>
          <a:p>
            <a:r>
              <a:rPr lang="en-US"/>
              <a:t>Governance and Autonomy is a significant section. Federal law requires a high degree of autonomy. Reviewers will look closely at board structure, authority over budget and personnel, and how you maintain independence — especially if you have a management organization.</a:t>
            </a:r>
          </a:p>
          <a:p>
            <a:r>
              <a:rPr lang="en-US"/>
              <a:t>The Budget section must align directly with your narrative and proposed activities. If you describe activities in one section but don’t fund them in the budget — or vice versa — that’s a red flag. The budget also needs to demonstrate sustainability beyond the grant period.</a:t>
            </a:r>
          </a:p>
          <a:p>
            <a:r>
              <a:rPr lang="en-US"/>
              <a:t>Recruitment, Enrollment, Access, and Student Supports is one of the highest point sections. This reflects the federal priority around equitable access. You must clearly explain how you will recruit, enroll, and serve all students — including students with disabilities, English learners, and other educationally disadvantaged students.</a:t>
            </a:r>
          </a:p>
          <a:p>
            <a:r>
              <a:rPr lang="en-US"/>
              <a:t>Finally, depending on your application type, you will complete either the Startup section or the High-Quality section. Expansion and Replication applicants must provide strong evidence of high-quality status over three years, including subgroup performance data.</a:t>
            </a:r>
          </a:p>
          <a:p>
            <a:r>
              <a:rPr lang="en-US"/>
              <a:t>The biggest advice I can give is this: answer the rubric directly. The rubric mirrors these sections. If you use the rubric language as a guide, you’re much more likely to earn full points.</a:t>
            </a:r>
          </a:p>
          <a:p>
            <a:endParaRPr lang="en-US"/>
          </a:p>
        </p:txBody>
      </p:sp>
      <p:sp>
        <p:nvSpPr>
          <p:cNvPr id="4" name="Slide Number Placeholder 3">
            <a:extLst>
              <a:ext uri="{FF2B5EF4-FFF2-40B4-BE49-F238E27FC236}">
                <a16:creationId xmlns:a16="http://schemas.microsoft.com/office/drawing/2014/main" id="{860DC1AB-4998-1202-9EC0-0F20D9712E48}"/>
              </a:ext>
            </a:extLst>
          </p:cNvPr>
          <p:cNvSpPr>
            <a:spLocks noGrp="1"/>
          </p:cNvSpPr>
          <p:nvPr>
            <p:ph type="sldNum" sz="quarter" idx="5"/>
          </p:nvPr>
        </p:nvSpPr>
        <p:spPr/>
        <p:txBody>
          <a:bodyPr/>
          <a:lstStyle/>
          <a:p>
            <a:fld id="{88192FFC-E036-4BCE-AD52-34067C3EC1F0}" type="slidenum">
              <a:rPr lang="en-US" smtClean="0"/>
              <a:t>7</a:t>
            </a:fld>
            <a:endParaRPr lang="en-US"/>
          </a:p>
        </p:txBody>
      </p:sp>
    </p:spTree>
    <p:extLst>
      <p:ext uri="{BB962C8B-B14F-4D97-AF65-F5344CB8AC3E}">
        <p14:creationId xmlns:p14="http://schemas.microsoft.com/office/powerpoint/2010/main" val="343525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28B9-EE32-A0F0-9DEC-3FFD7D3CF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7D68B-E402-DA5F-C1B8-14DC27F3F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54566-BB3D-3A3B-6865-6804B0F73363}"/>
              </a:ext>
            </a:extLst>
          </p:cNvPr>
          <p:cNvSpPr>
            <a:spLocks noGrp="1"/>
          </p:cNvSpPr>
          <p:nvPr>
            <p:ph type="body" idx="1"/>
          </p:nvPr>
        </p:nvSpPr>
        <p:spPr/>
        <p:txBody>
          <a:bodyPr/>
          <a:lstStyle/>
          <a:p>
            <a:r>
              <a:rPr lang="en-US"/>
              <a:t>All eligible applications first go through a technical review by our team to make sure eligibility requirements are met and that the application is complete. If something is missing or unclear related to eligibility, that gets flagged at that stage.</a:t>
            </a:r>
          </a:p>
          <a:p>
            <a:r>
              <a:rPr lang="en-US"/>
              <a:t>Once an application clears technical review, it moves to external peer reviewers. These reviewers do not have a vested interest in the schools applying. We intentionally separate the grant review process from our authorizing work to ensure fairness and objectivity.</a:t>
            </a:r>
          </a:p>
          <a:p>
            <a:r>
              <a:rPr lang="en-US"/>
              <a:t>Applications are scored using the official APCSC CSP rubric. Each criterion is scored on a 0, 3, or 5 scale.</a:t>
            </a:r>
            <a:br>
              <a:rPr lang="en-US"/>
            </a:br>
            <a:r>
              <a:rPr lang="en-US"/>
              <a:t>0 means the response does not meet expectations.</a:t>
            </a:r>
            <a:br>
              <a:rPr lang="en-US"/>
            </a:br>
            <a:r>
              <a:rPr lang="en-US"/>
              <a:t>3 means it partially meets expectations.</a:t>
            </a:r>
            <a:br>
              <a:rPr lang="en-US"/>
            </a:br>
            <a:r>
              <a:rPr lang="en-US"/>
              <a:t>5 means it fully meets expectations.</a:t>
            </a:r>
          </a:p>
          <a:p>
            <a:r>
              <a:rPr lang="en-US"/>
              <a:t>You must meet the minimum overall score to even be considered for funding. This is a competitive process, and not all eligible applications will necessarily receive funding.</a:t>
            </a:r>
          </a:p>
          <a:p>
            <a:r>
              <a:rPr lang="en-US"/>
              <a:t>The peer review score is the primary driver of funding recommendations. What really matters is alignment — strong applications clearly connect their narrative, performance measures, and budget. If those three things are working together, reviewers can easily see the strength of your proposal.</a:t>
            </a:r>
          </a:p>
          <a:p>
            <a:r>
              <a:rPr lang="en-US"/>
              <a:t>If needed, additional considerations such as geographic distribution, grade levels served, and available funding may come into play. But the rubric score comes first.</a:t>
            </a:r>
          </a:p>
          <a:p>
            <a:r>
              <a:rPr lang="en-US"/>
              <a:t>And I always tell applicants — the rubric is not hidden. If you answer the rubric directly and clearly, you are putting yourself in the strongest position possible.</a:t>
            </a:r>
          </a:p>
          <a:p>
            <a:endParaRPr lang="en-US"/>
          </a:p>
        </p:txBody>
      </p:sp>
      <p:sp>
        <p:nvSpPr>
          <p:cNvPr id="4" name="Slide Number Placeholder 3">
            <a:extLst>
              <a:ext uri="{FF2B5EF4-FFF2-40B4-BE49-F238E27FC236}">
                <a16:creationId xmlns:a16="http://schemas.microsoft.com/office/drawing/2014/main" id="{8F79B0F0-E63E-37C7-CC2D-A9BA1ECDB65B}"/>
              </a:ext>
            </a:extLst>
          </p:cNvPr>
          <p:cNvSpPr>
            <a:spLocks noGrp="1"/>
          </p:cNvSpPr>
          <p:nvPr>
            <p:ph type="sldNum" sz="quarter" idx="5"/>
          </p:nvPr>
        </p:nvSpPr>
        <p:spPr/>
        <p:txBody>
          <a:bodyPr/>
          <a:lstStyle/>
          <a:p>
            <a:fld id="{88192FFC-E036-4BCE-AD52-34067C3EC1F0}" type="slidenum">
              <a:rPr lang="en-US" smtClean="0"/>
              <a:t>8</a:t>
            </a:fld>
            <a:endParaRPr lang="en-US"/>
          </a:p>
        </p:txBody>
      </p:sp>
    </p:spTree>
    <p:extLst>
      <p:ext uri="{BB962C8B-B14F-4D97-AF65-F5344CB8AC3E}">
        <p14:creationId xmlns:p14="http://schemas.microsoft.com/office/powerpoint/2010/main" val="414973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04819-4FCE-956E-DAA9-78A207814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6C30E-B5CD-88F4-60F5-0CCDA58FA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A5FCD-C603-EEDB-1B3B-96B4F5F78406}"/>
              </a:ext>
            </a:extLst>
          </p:cNvPr>
          <p:cNvSpPr>
            <a:spLocks noGrp="1"/>
          </p:cNvSpPr>
          <p:nvPr>
            <p:ph type="body" idx="1"/>
          </p:nvPr>
        </p:nvSpPr>
        <p:spPr/>
        <p:txBody>
          <a:bodyPr/>
          <a:lstStyle/>
          <a:p>
            <a:r>
              <a:rPr lang="en-US" b="1"/>
              <a:t>Planning &amp; Pre-Opening Staff</a:t>
            </a:r>
          </a:p>
          <a:p>
            <a:r>
              <a:rPr lang="en-US"/>
              <a:t>Planning-year salaries for key personnel</a:t>
            </a:r>
          </a:p>
          <a:p>
            <a:r>
              <a:rPr lang="en-US"/>
              <a:t>Professional development for teachers &amp; leaders</a:t>
            </a:r>
          </a:p>
          <a:p>
            <a:r>
              <a:rPr lang="en-US"/>
              <a:t>Stipends tied to grant activities</a:t>
            </a:r>
          </a:p>
          <a:p>
            <a:r>
              <a:rPr lang="en-US" b="1"/>
              <a:t>✅ Curriculum &amp; Instructional Materials</a:t>
            </a:r>
          </a:p>
          <a:p>
            <a:r>
              <a:rPr lang="en-US"/>
              <a:t>Curriculum development</a:t>
            </a:r>
          </a:p>
          <a:p>
            <a:r>
              <a:rPr lang="en-US"/>
              <a:t>Instructional materials</a:t>
            </a:r>
          </a:p>
          <a:p>
            <a:r>
              <a:rPr lang="en-US"/>
              <a:t>Assessment tools</a:t>
            </a:r>
          </a:p>
          <a:p>
            <a:r>
              <a:rPr lang="en-US"/>
              <a:t>Technology &amp; equipment</a:t>
            </a:r>
          </a:p>
          <a:p>
            <a:r>
              <a:rPr lang="en-US" b="1"/>
              <a:t>✅ Startup Operations</a:t>
            </a:r>
          </a:p>
          <a:p>
            <a:r>
              <a:rPr lang="en-US"/>
              <a:t>Minor facility renovations (not construction)</a:t>
            </a:r>
          </a:p>
          <a:p>
            <a:r>
              <a:rPr lang="en-US"/>
              <a:t>Furniture &amp; classroom setup</a:t>
            </a:r>
          </a:p>
          <a:p>
            <a:r>
              <a:rPr lang="en-US"/>
              <a:t>One-time transportation startup costs</a:t>
            </a:r>
          </a:p>
          <a:p>
            <a:r>
              <a:rPr lang="en-US" b="1"/>
              <a:t>✅ Recruitment &amp; Community Engagement</a:t>
            </a:r>
          </a:p>
          <a:p>
            <a:r>
              <a:rPr lang="en-US"/>
              <a:t>Student recruitment</a:t>
            </a:r>
          </a:p>
          <a:p>
            <a:r>
              <a:rPr lang="en-US"/>
              <a:t>Staff recruitment</a:t>
            </a:r>
          </a:p>
          <a:p>
            <a:r>
              <a:rPr lang="en-US"/>
              <a:t>Marketing &amp; outreach</a:t>
            </a:r>
          </a:p>
          <a:p>
            <a:r>
              <a:rPr lang="en-US"/>
              <a:t>Community engagement events</a:t>
            </a:r>
          </a:p>
          <a:p>
            <a:r>
              <a:rPr lang="en-US" b="1"/>
              <a:t>✅ Consultants &amp; Technical Support</a:t>
            </a:r>
          </a:p>
          <a:p>
            <a:r>
              <a:rPr lang="en-US"/>
              <a:t>Legal or financial setup support</a:t>
            </a:r>
          </a:p>
          <a:p>
            <a:r>
              <a:rPr lang="en-US"/>
              <a:t>Governance training</a:t>
            </a:r>
          </a:p>
          <a:p>
            <a:r>
              <a:rPr lang="en-US"/>
              <a:t>Coaches or instructional consultants</a:t>
            </a:r>
          </a:p>
          <a:p>
            <a:br>
              <a:rPr lang="en-US"/>
            </a:br>
            <a:endParaRPr lang="en-US"/>
          </a:p>
          <a:p>
            <a:r>
              <a:rPr lang="en-US"/>
              <a:t>These funds are for opening and preparing to operate — not for sustaining ongoing school operations.</a:t>
            </a:r>
          </a:p>
          <a:p>
            <a:r>
              <a:rPr lang="en-US"/>
              <a:t>Every cost must connect clearly to your proposed activities and outcomes.</a:t>
            </a:r>
          </a:p>
          <a:p>
            <a:endParaRPr lang="en-US"/>
          </a:p>
        </p:txBody>
      </p:sp>
      <p:sp>
        <p:nvSpPr>
          <p:cNvPr id="4" name="Slide Number Placeholder 3">
            <a:extLst>
              <a:ext uri="{FF2B5EF4-FFF2-40B4-BE49-F238E27FC236}">
                <a16:creationId xmlns:a16="http://schemas.microsoft.com/office/drawing/2014/main" id="{BCE97B4A-4C89-26F5-B65C-90DE082FF822}"/>
              </a:ext>
            </a:extLst>
          </p:cNvPr>
          <p:cNvSpPr>
            <a:spLocks noGrp="1"/>
          </p:cNvSpPr>
          <p:nvPr>
            <p:ph type="sldNum" sz="quarter" idx="5"/>
          </p:nvPr>
        </p:nvSpPr>
        <p:spPr/>
        <p:txBody>
          <a:bodyPr/>
          <a:lstStyle/>
          <a:p>
            <a:fld id="{88192FFC-E036-4BCE-AD52-34067C3EC1F0}" type="slidenum">
              <a:rPr lang="en-US" smtClean="0"/>
              <a:t>9</a:t>
            </a:fld>
            <a:endParaRPr lang="en-US"/>
          </a:p>
        </p:txBody>
      </p:sp>
    </p:spTree>
    <p:extLst>
      <p:ext uri="{BB962C8B-B14F-4D97-AF65-F5344CB8AC3E}">
        <p14:creationId xmlns:p14="http://schemas.microsoft.com/office/powerpoint/2010/main" val="3932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73ED7-4BDC-77EF-DBDC-3A88C466D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89F86-938F-DF49-E815-D38E83BAA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F383E-4AD3-1455-9C26-457DE14EA4CB}"/>
              </a:ext>
            </a:extLst>
          </p:cNvPr>
          <p:cNvSpPr>
            <a:spLocks noGrp="1"/>
          </p:cNvSpPr>
          <p:nvPr>
            <p:ph type="body" idx="1"/>
          </p:nvPr>
        </p:nvSpPr>
        <p:spPr/>
        <p:txBody>
          <a:bodyPr/>
          <a:lstStyle/>
          <a:p>
            <a:r>
              <a:rPr lang="en-US" b="1"/>
              <a:t>🚫 Construction</a:t>
            </a:r>
          </a:p>
          <a:p>
            <a:r>
              <a:rPr lang="en-US"/>
              <a:t>New building construction</a:t>
            </a:r>
          </a:p>
          <a:p>
            <a:r>
              <a:rPr lang="en-US"/>
              <a:t>Major capital improvements</a:t>
            </a:r>
          </a:p>
          <a:p>
            <a:r>
              <a:rPr lang="en-US" b="1"/>
              <a:t>🚫 Sustained Operational Costs</a:t>
            </a:r>
          </a:p>
          <a:p>
            <a:r>
              <a:rPr lang="en-US"/>
              <a:t>Ongoing instructional salaries after opening</a:t>
            </a:r>
          </a:p>
          <a:p>
            <a:r>
              <a:rPr lang="en-US"/>
              <a:t>Recurring operating expenses</a:t>
            </a:r>
          </a:p>
          <a:p>
            <a:r>
              <a:rPr lang="en-US"/>
              <a:t>Costs that will continue beyond the grant period</a:t>
            </a:r>
          </a:p>
          <a:p>
            <a:r>
              <a:rPr lang="en-US" b="1"/>
              <a:t>🚫 Supplanting</a:t>
            </a:r>
          </a:p>
          <a:p>
            <a:r>
              <a:rPr lang="en-US"/>
              <a:t>Replacing state or federal formula funds</a:t>
            </a:r>
          </a:p>
          <a:p>
            <a:r>
              <a:rPr lang="en-US"/>
              <a:t>Covering costs already funded elsewhere</a:t>
            </a:r>
          </a:p>
          <a:p>
            <a:r>
              <a:rPr lang="en-US" b="1"/>
              <a:t>🚫 Tuition &amp; Instructional Delivery</a:t>
            </a:r>
          </a:p>
          <a:p>
            <a:r>
              <a:rPr lang="en-US"/>
              <a:t>Online tuition payments</a:t>
            </a:r>
          </a:p>
          <a:p>
            <a:r>
              <a:rPr lang="en-US"/>
              <a:t>Paying for student instruction directly</a:t>
            </a:r>
          </a:p>
          <a:p>
            <a:r>
              <a:rPr lang="en-US" b="1"/>
              <a:t>🚫 Governance Payments</a:t>
            </a:r>
          </a:p>
          <a:p>
            <a:r>
              <a:rPr lang="en-US"/>
              <a:t>Honorariums to board members</a:t>
            </a:r>
          </a:p>
          <a:p>
            <a:endParaRPr lang="en-US"/>
          </a:p>
        </p:txBody>
      </p:sp>
      <p:sp>
        <p:nvSpPr>
          <p:cNvPr id="4" name="Slide Number Placeholder 3">
            <a:extLst>
              <a:ext uri="{FF2B5EF4-FFF2-40B4-BE49-F238E27FC236}">
                <a16:creationId xmlns:a16="http://schemas.microsoft.com/office/drawing/2014/main" id="{969A5153-CAB2-9409-66C1-4C1C1FFD953B}"/>
              </a:ext>
            </a:extLst>
          </p:cNvPr>
          <p:cNvSpPr>
            <a:spLocks noGrp="1"/>
          </p:cNvSpPr>
          <p:nvPr>
            <p:ph type="sldNum" sz="quarter" idx="5"/>
          </p:nvPr>
        </p:nvSpPr>
        <p:spPr/>
        <p:txBody>
          <a:bodyPr/>
          <a:lstStyle/>
          <a:p>
            <a:fld id="{88192FFC-E036-4BCE-AD52-34067C3EC1F0}" type="slidenum">
              <a:rPr lang="en-US" smtClean="0"/>
              <a:t>10</a:t>
            </a:fld>
            <a:endParaRPr lang="en-US"/>
          </a:p>
        </p:txBody>
      </p:sp>
    </p:spTree>
    <p:extLst>
      <p:ext uri="{BB962C8B-B14F-4D97-AF65-F5344CB8AC3E}">
        <p14:creationId xmlns:p14="http://schemas.microsoft.com/office/powerpoint/2010/main" val="115866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197B-BAE8-95CC-16BD-8D4674F6A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B90F1-0648-036A-4BB3-B6D8390D5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0B409-A5CE-00BF-86D6-C6A21825DF87}"/>
              </a:ext>
            </a:extLst>
          </p:cNvPr>
          <p:cNvSpPr>
            <a:spLocks noGrp="1"/>
          </p:cNvSpPr>
          <p:nvPr>
            <p:ph type="body" idx="1"/>
          </p:nvPr>
        </p:nvSpPr>
        <p:spPr/>
        <p:txBody>
          <a:bodyPr/>
          <a:lstStyle/>
          <a:p>
            <a:r>
              <a:rPr lang="en-US" b="1"/>
              <a:t>🚫 Construction</a:t>
            </a:r>
          </a:p>
          <a:p>
            <a:r>
              <a:rPr lang="en-US"/>
              <a:t>New building construction</a:t>
            </a:r>
          </a:p>
          <a:p>
            <a:r>
              <a:rPr lang="en-US"/>
              <a:t>Major capital improvements</a:t>
            </a:r>
          </a:p>
          <a:p>
            <a:r>
              <a:rPr lang="en-US" b="1"/>
              <a:t>🚫 Sustained Operational Costs</a:t>
            </a:r>
          </a:p>
          <a:p>
            <a:r>
              <a:rPr lang="en-US"/>
              <a:t>Ongoing instructional salaries after opening</a:t>
            </a:r>
          </a:p>
          <a:p>
            <a:r>
              <a:rPr lang="en-US"/>
              <a:t>Recurring operating expenses</a:t>
            </a:r>
          </a:p>
          <a:p>
            <a:r>
              <a:rPr lang="en-US"/>
              <a:t>Costs that will continue beyond the grant period</a:t>
            </a:r>
          </a:p>
          <a:p>
            <a:r>
              <a:rPr lang="en-US" b="1"/>
              <a:t>🚫 Supplanting</a:t>
            </a:r>
          </a:p>
          <a:p>
            <a:r>
              <a:rPr lang="en-US"/>
              <a:t>Replacing state or federal formula funds</a:t>
            </a:r>
          </a:p>
          <a:p>
            <a:r>
              <a:rPr lang="en-US"/>
              <a:t>Covering costs already funded elsewhere</a:t>
            </a:r>
          </a:p>
          <a:p>
            <a:r>
              <a:rPr lang="en-US" b="1"/>
              <a:t>🚫 Tuition &amp; Instructional Delivery</a:t>
            </a:r>
          </a:p>
          <a:p>
            <a:r>
              <a:rPr lang="en-US"/>
              <a:t>Online tuition payments</a:t>
            </a:r>
          </a:p>
          <a:p>
            <a:r>
              <a:rPr lang="en-US"/>
              <a:t>Paying for student instruction directly</a:t>
            </a:r>
          </a:p>
          <a:p>
            <a:r>
              <a:rPr lang="en-US" b="1"/>
              <a:t>🚫 Governance Payments</a:t>
            </a:r>
          </a:p>
          <a:p>
            <a:r>
              <a:rPr lang="en-US"/>
              <a:t>Honorariums to board members</a:t>
            </a:r>
          </a:p>
          <a:p>
            <a:endParaRPr lang="en-US"/>
          </a:p>
        </p:txBody>
      </p:sp>
      <p:sp>
        <p:nvSpPr>
          <p:cNvPr id="4" name="Slide Number Placeholder 3">
            <a:extLst>
              <a:ext uri="{FF2B5EF4-FFF2-40B4-BE49-F238E27FC236}">
                <a16:creationId xmlns:a16="http://schemas.microsoft.com/office/drawing/2014/main" id="{EA02C3AB-D296-6780-911D-AC02C0E18A42}"/>
              </a:ext>
            </a:extLst>
          </p:cNvPr>
          <p:cNvSpPr>
            <a:spLocks noGrp="1"/>
          </p:cNvSpPr>
          <p:nvPr>
            <p:ph type="sldNum" sz="quarter" idx="5"/>
          </p:nvPr>
        </p:nvSpPr>
        <p:spPr/>
        <p:txBody>
          <a:bodyPr/>
          <a:lstStyle/>
          <a:p>
            <a:fld id="{88192FFC-E036-4BCE-AD52-34067C3EC1F0}" type="slidenum">
              <a:rPr lang="en-US" smtClean="0"/>
              <a:t>11</a:t>
            </a:fld>
            <a:endParaRPr lang="en-US"/>
          </a:p>
        </p:txBody>
      </p:sp>
    </p:spTree>
    <p:extLst>
      <p:ext uri="{BB962C8B-B14F-4D97-AF65-F5344CB8AC3E}">
        <p14:creationId xmlns:p14="http://schemas.microsoft.com/office/powerpoint/2010/main" val="5538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lchartercommission-my.sharepoint.com/:x:/p/adoria_hughes/IQA3xR0qstKnSbATZwyOj5w-AeDZnRL-CFDXADW-Y0NL5CY?e=KiPZQ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85800" cy="685800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6045" y="2506060"/>
            <a:ext cx="8227955" cy="2277547"/>
          </a:xfrm>
          <a:prstGeom prst="rect">
            <a:avLst/>
          </a:prstGeom>
          <a:noFill/>
        </p:spPr>
        <p:txBody>
          <a:bodyPr wrap="square">
            <a:spAutoFit/>
          </a:bodyPr>
          <a:lstStyle/>
          <a:p>
            <a:pPr algn="l"/>
            <a:r>
              <a:rPr lang="en-US" sz="4800" b="0">
                <a:solidFill>
                  <a:srgbClr val="030D48"/>
                </a:solidFill>
                <a:latin typeface="Playfair Display"/>
              </a:rPr>
              <a:t>Professional Development Training</a:t>
            </a:r>
            <a:endParaRPr sz="4800" b="0">
              <a:solidFill>
                <a:srgbClr val="030D48"/>
              </a:solidFill>
              <a:latin typeface="Playfair Display"/>
            </a:endParaRPr>
          </a:p>
          <a:p>
            <a:pPr algn="l"/>
            <a:r>
              <a:rPr sz="2800">
                <a:solidFill>
                  <a:srgbClr val="38B6FF"/>
                </a:solidFill>
                <a:latin typeface="Montserrat"/>
              </a:rPr>
              <a:t>March 9–10, 2026</a:t>
            </a:r>
          </a:p>
          <a:p>
            <a:pPr algn="l"/>
            <a:r>
              <a:rPr sz="1800">
                <a:solidFill>
                  <a:srgbClr val="030D48"/>
                </a:solidFill>
                <a:latin typeface="Montserrat"/>
              </a:rPr>
              <a:t>Charter School Leadership Training | Montgomery, Alabama</a:t>
            </a:r>
          </a:p>
        </p:txBody>
      </p:sp>
      <p:sp>
        <p:nvSpPr>
          <p:cNvPr id="4" name="Rectangle 3"/>
          <p:cNvSpPr/>
          <p:nvPr/>
        </p:nvSpPr>
        <p:spPr>
          <a:xfrm>
            <a:off x="1055836" y="4925920"/>
            <a:ext cx="5486400" cy="4572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2312314" y="6339401"/>
            <a:ext cx="7315200" cy="457200"/>
          </a:xfrm>
          <a:prstGeom prst="rect">
            <a:avLst/>
          </a:prstGeom>
          <a:noFill/>
        </p:spPr>
        <p:txBody>
          <a:bodyPr wrap="none">
            <a:spAutoFit/>
          </a:bodyPr>
          <a:lstStyle/>
          <a:p>
            <a:pPr algn="l"/>
            <a:r>
              <a:rPr sz="1600">
                <a:solidFill>
                  <a:srgbClr val="030D48"/>
                </a:solidFill>
                <a:latin typeface="Montserrat"/>
              </a:rPr>
              <a:t>Alabama Public Charter School Commission</a:t>
            </a:r>
          </a:p>
        </p:txBody>
      </p:sp>
      <p:pic>
        <p:nvPicPr>
          <p:cNvPr id="7" name="Picture 6" descr="A blue and white logo&#10;&#10;AI-generated content may be incorrect.">
            <a:extLst>
              <a:ext uri="{FF2B5EF4-FFF2-40B4-BE49-F238E27FC236}">
                <a16:creationId xmlns:a16="http://schemas.microsoft.com/office/drawing/2014/main" id="{BA2914BF-1555-0B32-D2C4-39B313E8EC78}"/>
              </a:ext>
            </a:extLst>
          </p:cNvPr>
          <p:cNvPicPr>
            <a:picLocks noChangeAspect="1"/>
          </p:cNvPicPr>
          <p:nvPr/>
        </p:nvPicPr>
        <p:blipFill>
          <a:blip r:embed="rId2"/>
          <a:stretch>
            <a:fillRect/>
          </a:stretch>
        </p:blipFill>
        <p:spPr>
          <a:xfrm>
            <a:off x="3632249" y="459706"/>
            <a:ext cx="2162489" cy="21624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0E73E-24E0-113D-C9E4-C7D67C81CC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680DB1-BB2D-A1F3-16AB-9B9807EE2F46}"/>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F5A014FC-2D51-E924-CDFC-6E28D33BEEDB}"/>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9" name="Title 8">
            <a:extLst>
              <a:ext uri="{FF2B5EF4-FFF2-40B4-BE49-F238E27FC236}">
                <a16:creationId xmlns:a16="http://schemas.microsoft.com/office/drawing/2014/main" id="{56CEFA9D-AD60-7CFE-6B1D-72F055A306E5}"/>
              </a:ext>
            </a:extLst>
          </p:cNvPr>
          <p:cNvSpPr>
            <a:spLocks noGrp="1"/>
          </p:cNvSpPr>
          <p:nvPr>
            <p:ph type="title"/>
          </p:nvPr>
        </p:nvSpPr>
        <p:spPr/>
        <p:txBody>
          <a:bodyPr/>
          <a:lstStyle/>
          <a:p>
            <a:r>
              <a:rPr lang="en-US"/>
              <a:t>Unallowable Costs</a:t>
            </a:r>
          </a:p>
        </p:txBody>
      </p:sp>
      <p:sp>
        <p:nvSpPr>
          <p:cNvPr id="11" name="Rectangle 1">
            <a:extLst>
              <a:ext uri="{FF2B5EF4-FFF2-40B4-BE49-F238E27FC236}">
                <a16:creationId xmlns:a16="http://schemas.microsoft.com/office/drawing/2014/main" id="{F981274C-D8AA-BD8E-58C3-DC8A68D23E19}"/>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6AF33754-2BCD-C0F5-E04F-FB77491D08B5}"/>
              </a:ext>
            </a:extLst>
          </p:cNvPr>
          <p:cNvSpPr>
            <a:spLocks noGrp="1"/>
          </p:cNvSpPr>
          <p:nvPr>
            <p:ph type="body" idx="4294967295"/>
          </p:nvPr>
        </p:nvSpPr>
        <p:spPr>
          <a:xfrm>
            <a:off x="640081" y="1332981"/>
            <a:ext cx="8229599" cy="4451801"/>
          </a:xfrm>
        </p:spPr>
        <p:txBody>
          <a:bodyPr vert="horz" lIns="91440" tIns="45720" rIns="91440" bIns="45720" rtlCol="0" anchor="t">
            <a:normAutofit/>
          </a:bodyPr>
          <a:lstStyle/>
          <a:p>
            <a:r>
              <a:rPr lang="en-US"/>
              <a:t>Construction</a:t>
            </a:r>
          </a:p>
          <a:p>
            <a:r>
              <a:rPr lang="en-US"/>
              <a:t>Sustained Operational Costs</a:t>
            </a:r>
          </a:p>
          <a:p>
            <a:r>
              <a:rPr lang="en-US"/>
              <a:t>Governance Honorariums </a:t>
            </a:r>
          </a:p>
          <a:p>
            <a:r>
              <a:rPr lang="en-US" dirty="0"/>
              <a:t>Subscriptions (after the </a:t>
            </a:r>
            <a:r>
              <a:rPr lang="en-US"/>
              <a:t>first payment or contract term)</a:t>
            </a:r>
            <a:endParaRPr lang="en-US">
              <a:ea typeface="Calibri"/>
              <a:cs typeface="Calibri"/>
            </a:endParaRPr>
          </a:p>
          <a:p>
            <a:pPr marL="0" indent="0" algn="ctr">
              <a:buNone/>
            </a:pPr>
            <a:r>
              <a:rPr lang="en-US" b="1" u="sng" dirty="0"/>
              <a:t>All costs must be reasonable, necessary and directly tied to opening or expanding </a:t>
            </a:r>
            <a:endParaRPr lang="en-US" b="1" u="sng" dirty="0">
              <a:ea typeface="Calibri"/>
              <a:cs typeface="Calibri"/>
            </a:endParaRPr>
          </a:p>
        </p:txBody>
      </p:sp>
    </p:spTree>
    <p:extLst>
      <p:ext uri="{BB962C8B-B14F-4D97-AF65-F5344CB8AC3E}">
        <p14:creationId xmlns:p14="http://schemas.microsoft.com/office/powerpoint/2010/main" val="422295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FF0EB-1A03-D121-F50D-3E437A5FE3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765782-48E3-8903-6CEE-76E200C3DF3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8DE2528D-886E-BC46-F13D-93E56228C75D}"/>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9" name="Title 8">
            <a:extLst>
              <a:ext uri="{FF2B5EF4-FFF2-40B4-BE49-F238E27FC236}">
                <a16:creationId xmlns:a16="http://schemas.microsoft.com/office/drawing/2014/main" id="{40202764-C1A4-4E8E-F5A3-5B8895602B7B}"/>
              </a:ext>
            </a:extLst>
          </p:cNvPr>
          <p:cNvSpPr>
            <a:spLocks noGrp="1"/>
          </p:cNvSpPr>
          <p:nvPr>
            <p:ph type="title"/>
          </p:nvPr>
        </p:nvSpPr>
        <p:spPr/>
        <p:txBody>
          <a:bodyPr/>
          <a:lstStyle/>
          <a:p>
            <a:r>
              <a:rPr lang="en-US"/>
              <a:t>Facility Related Costs</a:t>
            </a:r>
          </a:p>
        </p:txBody>
      </p:sp>
      <p:sp>
        <p:nvSpPr>
          <p:cNvPr id="11" name="Rectangle 1">
            <a:extLst>
              <a:ext uri="{FF2B5EF4-FFF2-40B4-BE49-F238E27FC236}">
                <a16:creationId xmlns:a16="http://schemas.microsoft.com/office/drawing/2014/main" id="{B8E9CDF3-69D1-E74B-28EC-0030018A4FCF}"/>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43BDE783-674C-2556-075C-3A42851E4E55}"/>
              </a:ext>
            </a:extLst>
          </p:cNvPr>
          <p:cNvSpPr>
            <a:spLocks noGrp="1"/>
          </p:cNvSpPr>
          <p:nvPr>
            <p:ph type="body" idx="4294967295"/>
          </p:nvPr>
        </p:nvSpPr>
        <p:spPr>
          <a:xfrm>
            <a:off x="682611" y="2130423"/>
            <a:ext cx="8229599" cy="4451801"/>
          </a:xfrm>
        </p:spPr>
        <p:txBody>
          <a:bodyPr vert="horz" lIns="91440" tIns="45720" rIns="91440" bIns="45720" rtlCol="0" anchor="t">
            <a:normAutofit/>
          </a:bodyPr>
          <a:lstStyle/>
          <a:p>
            <a:pPr algn="ctr"/>
            <a:r>
              <a:rPr lang="en-US" sz="4000">
                <a:ea typeface="Calibri"/>
                <a:cs typeface="Calibri"/>
              </a:rPr>
              <a:t>Occupancy and Code Compliance</a:t>
            </a:r>
          </a:p>
          <a:p>
            <a:pPr algn="ctr"/>
            <a:r>
              <a:rPr lang="en-US" sz="4000">
                <a:ea typeface="Calibri"/>
                <a:cs typeface="Calibri"/>
              </a:rPr>
              <a:t>Space Activation for New Students</a:t>
            </a:r>
          </a:p>
          <a:p>
            <a:pPr algn="ctr"/>
            <a:r>
              <a:rPr lang="en-US" sz="4000">
                <a:ea typeface="Calibri"/>
                <a:cs typeface="Calibri"/>
              </a:rPr>
              <a:t>Pre-Opening Compliance</a:t>
            </a:r>
          </a:p>
          <a:p>
            <a:pPr algn="ctr"/>
            <a:r>
              <a:rPr lang="en-US" sz="4000" dirty="0">
                <a:ea typeface="Calibri"/>
                <a:cs typeface="Calibri"/>
              </a:rPr>
              <a:t>Storm Shelters (where required)</a:t>
            </a:r>
          </a:p>
        </p:txBody>
      </p:sp>
    </p:spTree>
    <p:extLst>
      <p:ext uri="{BB962C8B-B14F-4D97-AF65-F5344CB8AC3E}">
        <p14:creationId xmlns:p14="http://schemas.microsoft.com/office/powerpoint/2010/main" val="32128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16C51-5344-C2DA-1B37-3D96176F60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EC7D0E-3E0A-0420-8964-0D81AB425448}"/>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171A1930-C76E-5B32-1DC0-E9794A80CBFD}"/>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13" name="Title 12">
            <a:extLst>
              <a:ext uri="{FF2B5EF4-FFF2-40B4-BE49-F238E27FC236}">
                <a16:creationId xmlns:a16="http://schemas.microsoft.com/office/drawing/2014/main" id="{2043ED38-8340-3837-8A22-5AEC77CBB1C6}"/>
              </a:ext>
            </a:extLst>
          </p:cNvPr>
          <p:cNvSpPr>
            <a:spLocks noGrp="1"/>
          </p:cNvSpPr>
          <p:nvPr>
            <p:ph type="title"/>
          </p:nvPr>
        </p:nvSpPr>
        <p:spPr/>
        <p:txBody>
          <a:bodyPr/>
          <a:lstStyle/>
          <a:p>
            <a:r>
              <a:rPr lang="en-US"/>
              <a:t>  </a:t>
            </a:r>
          </a:p>
        </p:txBody>
      </p:sp>
      <p:sp>
        <p:nvSpPr>
          <p:cNvPr id="3" name="TextBox 2">
            <a:extLst>
              <a:ext uri="{FF2B5EF4-FFF2-40B4-BE49-F238E27FC236}">
                <a16:creationId xmlns:a16="http://schemas.microsoft.com/office/drawing/2014/main" id="{18511804-EC47-46F5-ADEC-64537DF980FC}"/>
              </a:ext>
            </a:extLst>
          </p:cNvPr>
          <p:cNvSpPr txBox="1"/>
          <p:nvPr/>
        </p:nvSpPr>
        <p:spPr>
          <a:xfrm>
            <a:off x="3507828" y="479534"/>
            <a:ext cx="60697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ea typeface="Calibri"/>
                <a:cs typeface="Calibri"/>
              </a:rPr>
              <a:t>Budget</a:t>
            </a:r>
          </a:p>
        </p:txBody>
      </p:sp>
      <p:sp>
        <p:nvSpPr>
          <p:cNvPr id="6" name="TextBox 5">
            <a:extLst>
              <a:ext uri="{FF2B5EF4-FFF2-40B4-BE49-F238E27FC236}">
                <a16:creationId xmlns:a16="http://schemas.microsoft.com/office/drawing/2014/main" id="{8A2A40AE-1B22-B139-493A-3F65F09E5EB1}"/>
              </a:ext>
            </a:extLst>
          </p:cNvPr>
          <p:cNvSpPr txBox="1"/>
          <p:nvPr/>
        </p:nvSpPr>
        <p:spPr>
          <a:xfrm>
            <a:off x="1379483" y="2417379"/>
            <a:ext cx="73046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hlinkClick r:id="rId3"/>
              </a:rPr>
              <a:t>CSP Subgrant Budget Template .xlsx</a:t>
            </a:r>
            <a:endParaRPr lang="en-US" sz="5400">
              <a:ea typeface="Calibri"/>
              <a:cs typeface="Calibri"/>
            </a:endParaRPr>
          </a:p>
          <a:p>
            <a:pPr algn="ctr"/>
            <a:endParaRPr lang="en-US"/>
          </a:p>
        </p:txBody>
      </p:sp>
    </p:spTree>
    <p:extLst>
      <p:ext uri="{BB962C8B-B14F-4D97-AF65-F5344CB8AC3E}">
        <p14:creationId xmlns:p14="http://schemas.microsoft.com/office/powerpoint/2010/main" val="82641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0235-8143-1517-388D-9DED3AB148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0908C2-70E6-3856-CFB0-EC62BAAF88C9}"/>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820108F4-D503-B220-3012-95464602C832}"/>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13" name="Title 12">
            <a:extLst>
              <a:ext uri="{FF2B5EF4-FFF2-40B4-BE49-F238E27FC236}">
                <a16:creationId xmlns:a16="http://schemas.microsoft.com/office/drawing/2014/main" id="{47DF967B-31E1-B33E-19CA-0FCCA29C0A80}"/>
              </a:ext>
            </a:extLst>
          </p:cNvPr>
          <p:cNvSpPr>
            <a:spLocks noGrp="1"/>
          </p:cNvSpPr>
          <p:nvPr>
            <p:ph type="title"/>
          </p:nvPr>
        </p:nvSpPr>
        <p:spPr/>
        <p:txBody>
          <a:bodyPr/>
          <a:lstStyle/>
          <a:p>
            <a:r>
              <a:rPr lang="en-US"/>
              <a:t>  </a:t>
            </a:r>
          </a:p>
        </p:txBody>
      </p:sp>
      <p:pic>
        <p:nvPicPr>
          <p:cNvPr id="4" name="Picture 3">
            <a:extLst>
              <a:ext uri="{FF2B5EF4-FFF2-40B4-BE49-F238E27FC236}">
                <a16:creationId xmlns:a16="http://schemas.microsoft.com/office/drawing/2014/main" id="{733DCC2D-C41D-C4DA-5BF2-BC67B227A858}"/>
              </a:ext>
            </a:extLst>
          </p:cNvPr>
          <p:cNvPicPr>
            <a:picLocks noChangeAspect="1"/>
          </p:cNvPicPr>
          <p:nvPr/>
        </p:nvPicPr>
        <p:blipFill>
          <a:blip r:embed="rId3"/>
          <a:stretch>
            <a:fillRect/>
          </a:stretch>
        </p:blipFill>
        <p:spPr>
          <a:xfrm>
            <a:off x="457199" y="636790"/>
            <a:ext cx="8229601" cy="5326213"/>
          </a:xfrm>
          <a:prstGeom prst="rect">
            <a:avLst/>
          </a:prstGeom>
        </p:spPr>
      </p:pic>
    </p:spTree>
    <p:extLst>
      <p:ext uri="{BB962C8B-B14F-4D97-AF65-F5344CB8AC3E}">
        <p14:creationId xmlns:p14="http://schemas.microsoft.com/office/powerpoint/2010/main" val="91567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08F1B-9D0F-3010-8086-8353F29CAE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94EF2A-2D0A-ADA7-F4BA-A1251B061642}"/>
              </a:ext>
            </a:extLst>
          </p:cNvPr>
          <p:cNvSpPr txBox="1"/>
          <p:nvPr/>
        </p:nvSpPr>
        <p:spPr>
          <a:xfrm>
            <a:off x="3329673" y="1693943"/>
            <a:ext cx="2484656" cy="769441"/>
          </a:xfrm>
          <a:prstGeom prst="rect">
            <a:avLst/>
          </a:prstGeom>
          <a:noFill/>
        </p:spPr>
        <p:txBody>
          <a:bodyPr wrap="none" lIns="91440" tIns="45720" rIns="91440" bIns="45720" anchor="t">
            <a:spAutoFit/>
          </a:bodyPr>
          <a:lstStyle/>
          <a:p>
            <a:pPr algn="ctr"/>
            <a:r>
              <a:rPr lang="en-US" sz="4400" b="1">
                <a:solidFill>
                  <a:srgbClr val="030D48"/>
                </a:solidFill>
              </a:rPr>
              <a:t>Key Dates</a:t>
            </a:r>
            <a:endParaRPr lang="en-US"/>
          </a:p>
        </p:txBody>
      </p:sp>
      <p:sp>
        <p:nvSpPr>
          <p:cNvPr id="3" name="TextBox 2">
            <a:extLst>
              <a:ext uri="{FF2B5EF4-FFF2-40B4-BE49-F238E27FC236}">
                <a16:creationId xmlns:a16="http://schemas.microsoft.com/office/drawing/2014/main" id="{20921209-B46A-E1A5-179E-68C480B9470F}"/>
              </a:ext>
            </a:extLst>
          </p:cNvPr>
          <p:cNvSpPr txBox="1"/>
          <p:nvPr/>
        </p:nvSpPr>
        <p:spPr>
          <a:xfrm>
            <a:off x="1452077" y="2852708"/>
            <a:ext cx="6239849" cy="3046988"/>
          </a:xfrm>
          <a:prstGeom prst="rect">
            <a:avLst/>
          </a:prstGeom>
          <a:noFill/>
        </p:spPr>
        <p:txBody>
          <a:bodyPr wrap="none" lIns="91440" tIns="45720" rIns="91440" bIns="45720" anchor="t">
            <a:spAutoFit/>
          </a:bodyPr>
          <a:lstStyle/>
          <a:p>
            <a:pPr algn="ctr"/>
            <a:r>
              <a:rPr lang="en-US" sz="2400">
                <a:solidFill>
                  <a:srgbClr val="030D48"/>
                </a:solidFill>
              </a:rPr>
              <a:t>March 30, 2026 Applications Due in </a:t>
            </a:r>
            <a:r>
              <a:rPr lang="en-US" sz="2400" err="1">
                <a:solidFill>
                  <a:srgbClr val="030D48"/>
                </a:solidFill>
              </a:rPr>
              <a:t>Anvilar</a:t>
            </a:r>
            <a:endParaRPr lang="en-US" sz="2400">
              <a:solidFill>
                <a:srgbClr val="030D48"/>
              </a:solidFill>
              <a:ea typeface="Calibri"/>
              <a:cs typeface="Calibri"/>
            </a:endParaRPr>
          </a:p>
          <a:p>
            <a:pPr algn="ctr"/>
            <a:r>
              <a:rPr lang="en-US" sz="2400">
                <a:solidFill>
                  <a:srgbClr val="030D48"/>
                </a:solidFill>
                <a:ea typeface="Calibri"/>
                <a:cs typeface="Calibri"/>
              </a:rPr>
              <a:t>April &amp; May: Peer Review</a:t>
            </a:r>
          </a:p>
          <a:p>
            <a:pPr algn="ctr"/>
            <a:r>
              <a:rPr lang="en-US" sz="2400">
                <a:solidFill>
                  <a:srgbClr val="030D48"/>
                </a:solidFill>
                <a:ea typeface="Calibri"/>
                <a:cs typeface="Calibri"/>
              </a:rPr>
              <a:t>June 5, 2026: Awards Announced</a:t>
            </a:r>
          </a:p>
          <a:p>
            <a:pPr algn="ctr"/>
            <a:r>
              <a:rPr lang="en-US" sz="2400">
                <a:solidFill>
                  <a:srgbClr val="030D48"/>
                </a:solidFill>
                <a:ea typeface="Calibri"/>
                <a:cs typeface="Calibri"/>
              </a:rPr>
              <a:t>Mid-June 2026: </a:t>
            </a:r>
            <a:r>
              <a:rPr lang="en-US" sz="2400" b="1" u="sng">
                <a:solidFill>
                  <a:srgbClr val="030D48"/>
                </a:solidFill>
                <a:ea typeface="Calibri"/>
                <a:cs typeface="Calibri"/>
              </a:rPr>
              <a:t>Required </a:t>
            </a:r>
            <a:r>
              <a:rPr lang="en-US" sz="2400">
                <a:solidFill>
                  <a:srgbClr val="030D48"/>
                </a:solidFill>
                <a:ea typeface="Calibri"/>
                <a:cs typeface="Calibri"/>
              </a:rPr>
              <a:t>Post Award Meeting</a:t>
            </a:r>
          </a:p>
          <a:p>
            <a:pPr algn="ctr"/>
            <a:endParaRPr lang="en-US" sz="2400">
              <a:solidFill>
                <a:srgbClr val="030D48"/>
              </a:solidFill>
              <a:ea typeface="Calibri"/>
              <a:cs typeface="Calibri"/>
            </a:endParaRPr>
          </a:p>
          <a:p>
            <a:pPr algn="ctr"/>
            <a:endParaRPr lang="en-US" sz="2400">
              <a:solidFill>
                <a:srgbClr val="030D48"/>
              </a:solidFill>
              <a:ea typeface="Calibri"/>
              <a:cs typeface="Calibri"/>
            </a:endParaRPr>
          </a:p>
          <a:p>
            <a:pPr algn="ctr"/>
            <a:r>
              <a:rPr lang="en-US" sz="2400">
                <a:solidFill>
                  <a:srgbClr val="030D48"/>
                </a:solidFill>
                <a:ea typeface="Calibri"/>
                <a:cs typeface="Calibri"/>
              </a:rPr>
              <a:t>Late June/July (TBD): Round II Application Round</a:t>
            </a:r>
          </a:p>
          <a:p>
            <a:pPr algn="ctr"/>
            <a:endParaRPr lang="en-US" sz="2400">
              <a:solidFill>
                <a:srgbClr val="030D48"/>
              </a:solidFill>
              <a:ea typeface="Calibri"/>
              <a:cs typeface="Calibri"/>
            </a:endParaRPr>
          </a:p>
        </p:txBody>
      </p:sp>
      <p:sp>
        <p:nvSpPr>
          <p:cNvPr id="4" name="Rectangle 3">
            <a:extLst>
              <a:ext uri="{FF2B5EF4-FFF2-40B4-BE49-F238E27FC236}">
                <a16:creationId xmlns:a16="http://schemas.microsoft.com/office/drawing/2014/main" id="{44CE89BC-694B-1192-10B1-6ECCA3F81A63}"/>
              </a:ext>
            </a:extLst>
          </p:cNvPr>
          <p:cNvSpPr/>
          <p:nvPr/>
        </p:nvSpPr>
        <p:spPr>
          <a:xfrm>
            <a:off x="0" y="6006095"/>
            <a:ext cx="9144000" cy="486145"/>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2" descr="Alabama Public Charter School Commission | Montgomery AL">
            <a:extLst>
              <a:ext uri="{FF2B5EF4-FFF2-40B4-BE49-F238E27FC236}">
                <a16:creationId xmlns:a16="http://schemas.microsoft.com/office/drawing/2014/main" id="{1DCDA449-C914-0F12-39A8-293FFB68C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10" y="426502"/>
            <a:ext cx="1152868" cy="115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8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6566"/>
            <a:ext cx="10058400" cy="1371600"/>
          </a:xfrm>
          <a:prstGeom prst="rect">
            <a:avLst/>
          </a:prstGeom>
          <a:noFill/>
        </p:spPr>
        <p:txBody>
          <a:bodyPr wrap="none">
            <a:spAutoFit/>
          </a:bodyPr>
          <a:lstStyle/>
          <a:p>
            <a:pPr algn="ctr"/>
            <a:r>
              <a:rPr sz="4400" b="1">
                <a:solidFill>
                  <a:srgbClr val="030D48"/>
                </a:solidFill>
              </a:rPr>
              <a:t>Questions and Discussion</a:t>
            </a:r>
          </a:p>
        </p:txBody>
      </p:sp>
      <p:sp>
        <p:nvSpPr>
          <p:cNvPr id="4" name="Rectangle 3"/>
          <p:cNvSpPr/>
          <p:nvPr/>
        </p:nvSpPr>
        <p:spPr>
          <a:xfrm>
            <a:off x="0" y="6006095"/>
            <a:ext cx="9144000" cy="486145"/>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2" descr="Alabama Public Charter School Commission | Montgomery AL">
            <a:extLst>
              <a:ext uri="{FF2B5EF4-FFF2-40B4-BE49-F238E27FC236}">
                <a16:creationId xmlns:a16="http://schemas.microsoft.com/office/drawing/2014/main" id="{27511CA1-014D-3C42-E317-910D4163E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10" y="426502"/>
            <a:ext cx="1152868" cy="1152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8271"/>
            <a:ext cx="9144000" cy="2246529"/>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4400">
                <a:solidFill>
                  <a:srgbClr val="FFFFFF"/>
                </a:solidFill>
                <a:latin typeface="Playfair Display"/>
              </a:defRPr>
            </a:pPr>
            <a:r>
              <a:rPr lang="en-US" sz="4400"/>
              <a:t>The CSP Subgrant Roadmap: From Application to Implementation</a:t>
            </a:r>
            <a:endParaRPr/>
          </a:p>
        </p:txBody>
      </p:sp>
      <p:sp>
        <p:nvSpPr>
          <p:cNvPr id="3" name="Rectangle 2"/>
          <p:cNvSpPr/>
          <p:nvPr/>
        </p:nvSpPr>
        <p:spPr>
          <a:xfrm>
            <a:off x="0" y="6309360"/>
            <a:ext cx="9196627"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4" name="TextBox 3">
            <a:extLst>
              <a:ext uri="{FF2B5EF4-FFF2-40B4-BE49-F238E27FC236}">
                <a16:creationId xmlns:a16="http://schemas.microsoft.com/office/drawing/2014/main" id="{F04148BB-1AA7-C90A-7DDF-EA164B7B7E5B}"/>
              </a:ext>
            </a:extLst>
          </p:cNvPr>
          <p:cNvSpPr txBox="1"/>
          <p:nvPr/>
        </p:nvSpPr>
        <p:spPr>
          <a:xfrm>
            <a:off x="2612649" y="5027414"/>
            <a:ext cx="3918701" cy="369332"/>
          </a:xfrm>
          <a:prstGeom prst="rect">
            <a:avLst/>
          </a:prstGeom>
          <a:noFill/>
        </p:spPr>
        <p:txBody>
          <a:bodyPr wrap="none" rtlCol="0">
            <a:spAutoFit/>
          </a:bodyPr>
          <a:lstStyle/>
          <a:p>
            <a:r>
              <a:rPr lang="en-US"/>
              <a:t>Jane Whitaker Ivey, CSP Project Director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6EF0-0724-83DB-82BE-B0056CBE50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90166D-BF93-2BB2-FC67-09694398FC3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FE0CC37-2E94-2391-6D4A-B9E9A664119A}"/>
              </a:ext>
            </a:extLst>
          </p:cNvPr>
          <p:cNvSpPr txBox="1"/>
          <p:nvPr/>
        </p:nvSpPr>
        <p:spPr>
          <a:xfrm>
            <a:off x="1936019" y="409766"/>
            <a:ext cx="5793574" cy="646331"/>
          </a:xfrm>
          <a:prstGeom prst="rect">
            <a:avLst/>
          </a:prstGeom>
          <a:noFill/>
        </p:spPr>
        <p:txBody>
          <a:bodyPr wrap="none">
            <a:spAutoFit/>
          </a:bodyPr>
          <a:lstStyle/>
          <a:p>
            <a:pPr algn="ctr">
              <a:defRPr sz="3600">
                <a:solidFill>
                  <a:srgbClr val="030D48"/>
                </a:solidFill>
                <a:latin typeface="Playfair Display"/>
              </a:defRPr>
            </a:pPr>
            <a:r>
              <a:rPr lang="en-US"/>
              <a:t>Purpose of Today’s Session</a:t>
            </a:r>
            <a:endParaRPr/>
          </a:p>
        </p:txBody>
      </p:sp>
      <p:sp>
        <p:nvSpPr>
          <p:cNvPr id="5" name="Rectangle 4">
            <a:extLst>
              <a:ext uri="{FF2B5EF4-FFF2-40B4-BE49-F238E27FC236}">
                <a16:creationId xmlns:a16="http://schemas.microsoft.com/office/drawing/2014/main" id="{AEBC7119-D1D0-DE5E-B58A-9C27B22D04A8}"/>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CCACA96E-21F1-678F-D291-C50E83D1D956}"/>
              </a:ext>
            </a:extLst>
          </p:cNvPr>
          <p:cNvSpPr txBox="1"/>
          <p:nvPr/>
        </p:nvSpPr>
        <p:spPr>
          <a:xfrm>
            <a:off x="747853" y="2013228"/>
            <a:ext cx="7922613" cy="3323987"/>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US" sz="3200"/>
              <a:t>Overview of the Alabama CSP Subgrant</a:t>
            </a:r>
          </a:p>
          <a:p>
            <a:pPr marL="285750" lvl="0" indent="-285750">
              <a:buFont typeface="Arial" panose="020B0604020202020204" pitchFamily="34" charset="0"/>
              <a:buChar char="•"/>
            </a:pPr>
            <a:r>
              <a:rPr lang="en-US" sz="3200"/>
              <a:t>Walk through application components</a:t>
            </a:r>
          </a:p>
          <a:p>
            <a:pPr marL="285750" indent="-285750">
              <a:buFont typeface="Arial" panose="020B0604020202020204" pitchFamily="34" charset="0"/>
              <a:buChar char="•"/>
            </a:pPr>
            <a:r>
              <a:rPr lang="en-US" sz="3200">
                <a:ea typeface="Calibri"/>
                <a:cs typeface="Calibri"/>
              </a:rPr>
              <a:t>Allowable Vs. Unallowable Costs</a:t>
            </a:r>
            <a:endParaRPr lang="en-US" sz="3200"/>
          </a:p>
          <a:p>
            <a:pPr marL="285750" lvl="0" indent="-285750">
              <a:buFont typeface="Arial" panose="020B0604020202020204" pitchFamily="34" charset="0"/>
              <a:buChar char="•"/>
            </a:pPr>
            <a:r>
              <a:rPr lang="en-US" sz="3200"/>
              <a:t>Deep dive into the budget template</a:t>
            </a:r>
          </a:p>
          <a:p>
            <a:pPr marL="285750" lvl="0" indent="-285750">
              <a:buFont typeface="Arial" panose="020B0604020202020204" pitchFamily="34" charset="0"/>
              <a:buChar char="•"/>
            </a:pPr>
            <a:r>
              <a:rPr lang="en-US" sz="3200"/>
              <a:t>Common mistakes to avoid</a:t>
            </a:r>
            <a:endParaRPr lang="en-US" sz="3200">
              <a:ea typeface="Calibri"/>
              <a:cs typeface="Calibri"/>
            </a:endParaRPr>
          </a:p>
          <a:p>
            <a:pPr marL="285750" lvl="0" indent="-285750">
              <a:buFont typeface="Arial" panose="020B0604020202020204" pitchFamily="34" charset="0"/>
              <a:buChar char="•"/>
            </a:pPr>
            <a:r>
              <a:rPr lang="en-US" sz="3200"/>
              <a:t>Review timeline &amp; next steps</a:t>
            </a:r>
          </a:p>
          <a:p>
            <a:endParaRPr lang="en-US"/>
          </a:p>
        </p:txBody>
      </p:sp>
    </p:spTree>
    <p:extLst>
      <p:ext uri="{BB962C8B-B14F-4D97-AF65-F5344CB8AC3E}">
        <p14:creationId xmlns:p14="http://schemas.microsoft.com/office/powerpoint/2010/main" val="239637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D45C5-68EC-5F5D-5523-B6B89DA625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970F40-F50C-C4C3-E07D-7832C1EC4299}"/>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8B1C40C1-EBFD-7DC6-0710-E2C62F2F1054}"/>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9" name="Title 8">
            <a:extLst>
              <a:ext uri="{FF2B5EF4-FFF2-40B4-BE49-F238E27FC236}">
                <a16:creationId xmlns:a16="http://schemas.microsoft.com/office/drawing/2014/main" id="{F05AE891-7877-F407-0643-F98F58FD3ABE}"/>
              </a:ext>
            </a:extLst>
          </p:cNvPr>
          <p:cNvSpPr>
            <a:spLocks noGrp="1"/>
          </p:cNvSpPr>
          <p:nvPr>
            <p:ph type="title"/>
          </p:nvPr>
        </p:nvSpPr>
        <p:spPr/>
        <p:txBody>
          <a:bodyPr/>
          <a:lstStyle/>
          <a:p>
            <a:r>
              <a:rPr lang="en-US"/>
              <a:t>What is the CSP Grant?</a:t>
            </a:r>
          </a:p>
        </p:txBody>
      </p:sp>
      <p:sp>
        <p:nvSpPr>
          <p:cNvPr id="11" name="Rectangle 1">
            <a:extLst>
              <a:ext uri="{FF2B5EF4-FFF2-40B4-BE49-F238E27FC236}">
                <a16:creationId xmlns:a16="http://schemas.microsoft.com/office/drawing/2014/main" id="{C3E74CB8-B32B-0295-FB37-B87C60300E54}"/>
              </a:ext>
            </a:extLst>
          </p:cNvPr>
          <p:cNvSpPr>
            <a:spLocks noGrp="1" noChangeArrowheads="1"/>
          </p:cNvSpPr>
          <p:nvPr>
            <p:ph idx="1"/>
          </p:nvPr>
        </p:nvSpPr>
        <p:spPr bwMode="auto">
          <a:xfrm>
            <a:off x="341861" y="1344643"/>
            <a:ext cx="846027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rial" panose="020B0604020202020204" pitchFamily="34" charset="0"/>
              </a:rPr>
              <a:t>Federal grant program authorized under the Elementary and Secondary Education Act (ESEA), Title IV, Part C</a:t>
            </a:r>
          </a:p>
          <a:p>
            <a:pPr marL="0" marR="0" lvl="0" indent="0" algn="ctr"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indent="0" algn="ctr" defTabSz="914400" eaLnBrk="0" fontAlgn="base" hangingPunct="0">
              <a:spcBef>
                <a:spcPct val="0"/>
              </a:spcBef>
              <a:spcAft>
                <a:spcPct val="0"/>
              </a:spcAft>
              <a:buFontTx/>
              <a:buChar char="•"/>
            </a:pPr>
            <a:r>
              <a:rPr kumimoji="0" lang="en-US" altLang="en-US" sz="2400" b="0" i="0" u="none" strike="noStrike" cap="none" normalizeH="0" baseline="0">
                <a:ln>
                  <a:noFill/>
                </a:ln>
                <a:effectLst/>
                <a:latin typeface="Arial"/>
                <a:cs typeface="Arial"/>
              </a:rPr>
              <a:t>Designed to support the </a:t>
            </a:r>
            <a:r>
              <a:rPr lang="en-US" altLang="en-US" sz="2400">
                <a:latin typeface="Arial"/>
                <a:cs typeface="Arial"/>
              </a:rPr>
              <a:t>newly approved charter schools</a:t>
            </a:r>
            <a:r>
              <a:rPr kumimoji="0" lang="en-US" altLang="en-US" sz="2400" b="0" i="0" u="none" strike="noStrike" cap="none" normalizeH="0" baseline="0">
                <a:ln>
                  <a:noFill/>
                </a:ln>
                <a:effectLst/>
                <a:latin typeface="Arial"/>
                <a:cs typeface="Arial"/>
              </a:rPr>
              <a:t>, expansion, </a:t>
            </a:r>
            <a:r>
              <a:rPr lang="en-US" altLang="en-US" sz="2400">
                <a:latin typeface="Arial"/>
                <a:cs typeface="Arial"/>
              </a:rPr>
              <a:t>conversion, and/or replication</a:t>
            </a:r>
            <a:r>
              <a:rPr kumimoji="0" lang="en-US" altLang="en-US" sz="2400" b="0" i="0" u="none" strike="noStrike" cap="none" normalizeH="0" baseline="0">
                <a:ln>
                  <a:noFill/>
                </a:ln>
                <a:effectLst/>
                <a:latin typeface="Arial"/>
                <a:cs typeface="Arial"/>
              </a:rPr>
              <a:t> of high-quality public charter schools</a:t>
            </a:r>
            <a:endParaRPr lang="en-US" altLang="en-US" sz="2400" b="0" i="0" u="none" strike="noStrike" cap="none" normalizeH="0" baseline="0">
              <a:ln>
                <a:noFill/>
              </a:ln>
              <a:effectLst/>
              <a:latin typeface="Arial"/>
              <a:cs typeface="Arial"/>
            </a:endParaRPr>
          </a:p>
          <a:p>
            <a:pPr marL="0" marR="0" lvl="0" indent="0" algn="ctr"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rial" panose="020B0604020202020204" pitchFamily="34" charset="0"/>
              </a:rPr>
              <a:t>Focuses on increasing access to high-quality educational options, especially for traditionally underserved students</a:t>
            </a:r>
          </a:p>
          <a:p>
            <a:pPr marL="0" marR="0" lvl="0" indent="0" algn="ctr"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rial" panose="020B0604020202020204" pitchFamily="34" charset="0"/>
              </a:rPr>
              <a:t>Funds are time-limited and intended for planning, program design, and initial implementation</a:t>
            </a:r>
          </a:p>
        </p:txBody>
      </p:sp>
    </p:spTree>
    <p:extLst>
      <p:ext uri="{BB962C8B-B14F-4D97-AF65-F5344CB8AC3E}">
        <p14:creationId xmlns:p14="http://schemas.microsoft.com/office/powerpoint/2010/main" val="184941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86FA-6B79-D455-A301-58315651BB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20CF04-D484-07C1-9E52-46601EF3DAD5}"/>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4ECC4E26-1151-C67A-83FA-2E7F7CD2491B}"/>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pic>
        <p:nvPicPr>
          <p:cNvPr id="18" name="Picture 17">
            <a:extLst>
              <a:ext uri="{FF2B5EF4-FFF2-40B4-BE49-F238E27FC236}">
                <a16:creationId xmlns:a16="http://schemas.microsoft.com/office/drawing/2014/main" id="{9C183991-FBBB-39F6-22BB-8C79070BCB9F}"/>
              </a:ext>
            </a:extLst>
          </p:cNvPr>
          <p:cNvPicPr>
            <a:picLocks noChangeAspect="1"/>
          </p:cNvPicPr>
          <p:nvPr/>
        </p:nvPicPr>
        <p:blipFill>
          <a:blip r:embed="rId3"/>
          <a:stretch>
            <a:fillRect/>
          </a:stretch>
        </p:blipFill>
        <p:spPr>
          <a:xfrm>
            <a:off x="-314801" y="0"/>
            <a:ext cx="9464040" cy="6309360"/>
          </a:xfrm>
          <a:prstGeom prst="rect">
            <a:avLst/>
          </a:prstGeom>
        </p:spPr>
      </p:pic>
    </p:spTree>
    <p:extLst>
      <p:ext uri="{BB962C8B-B14F-4D97-AF65-F5344CB8AC3E}">
        <p14:creationId xmlns:p14="http://schemas.microsoft.com/office/powerpoint/2010/main" val="265513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70ED-9859-46AE-1652-CEFF964687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5F91F0-D43D-26A6-AC8E-11661FB03387}"/>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67AA0B30-9035-16A3-9CCD-270E25A1BC61}"/>
              </a:ext>
            </a:extLst>
          </p:cNvPr>
          <p:cNvSpPr txBox="1"/>
          <p:nvPr/>
        </p:nvSpPr>
        <p:spPr>
          <a:xfrm>
            <a:off x="2781284" y="426134"/>
            <a:ext cx="3581430" cy="646331"/>
          </a:xfrm>
          <a:prstGeom prst="rect">
            <a:avLst/>
          </a:prstGeom>
          <a:noFill/>
        </p:spPr>
        <p:txBody>
          <a:bodyPr wrap="none">
            <a:spAutoFit/>
          </a:bodyPr>
          <a:lstStyle/>
          <a:p>
            <a:pPr algn="ctr">
              <a:defRPr sz="3600">
                <a:solidFill>
                  <a:srgbClr val="030D48"/>
                </a:solidFill>
                <a:latin typeface="Playfair Display"/>
              </a:defRPr>
            </a:pPr>
            <a:r>
              <a:rPr lang="en-US"/>
              <a:t>Who Can Apply?</a:t>
            </a:r>
            <a:endParaRPr/>
          </a:p>
        </p:txBody>
      </p:sp>
      <p:sp>
        <p:nvSpPr>
          <p:cNvPr id="5" name="Rectangle 4">
            <a:extLst>
              <a:ext uri="{FF2B5EF4-FFF2-40B4-BE49-F238E27FC236}">
                <a16:creationId xmlns:a16="http://schemas.microsoft.com/office/drawing/2014/main" id="{76C8AE63-8369-6102-5E13-127B238BF9BD}"/>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4" name="TextBox 3">
            <a:extLst>
              <a:ext uri="{FF2B5EF4-FFF2-40B4-BE49-F238E27FC236}">
                <a16:creationId xmlns:a16="http://schemas.microsoft.com/office/drawing/2014/main" id="{95F02AB5-DC31-ABDC-2ABC-D7CDC4317C56}"/>
              </a:ext>
            </a:extLst>
          </p:cNvPr>
          <p:cNvSpPr txBox="1"/>
          <p:nvPr/>
        </p:nvSpPr>
        <p:spPr>
          <a:xfrm>
            <a:off x="1582414" y="5281647"/>
            <a:ext cx="5979169" cy="830997"/>
          </a:xfrm>
          <a:prstGeom prst="rect">
            <a:avLst/>
          </a:prstGeom>
          <a:noFill/>
        </p:spPr>
        <p:txBody>
          <a:bodyPr wrap="square" rtlCol="0">
            <a:spAutoFit/>
          </a:bodyPr>
          <a:lstStyle/>
          <a:p>
            <a:pPr algn="ctr"/>
            <a:r>
              <a:rPr lang="en-US" sz="2400" b="1" u="sng"/>
              <a:t>All Applicants must have a completed </a:t>
            </a:r>
          </a:p>
          <a:p>
            <a:pPr algn="ctr"/>
            <a:r>
              <a:rPr lang="en-US" sz="2400" b="1" u="sng"/>
              <a:t>Letter of Intent Form</a:t>
            </a:r>
          </a:p>
        </p:txBody>
      </p:sp>
      <p:pic>
        <p:nvPicPr>
          <p:cNvPr id="14" name="Picture 13">
            <a:extLst>
              <a:ext uri="{FF2B5EF4-FFF2-40B4-BE49-F238E27FC236}">
                <a16:creationId xmlns:a16="http://schemas.microsoft.com/office/drawing/2014/main" id="{571D7449-D1DC-247D-1EDC-7C8805647828}"/>
              </a:ext>
            </a:extLst>
          </p:cNvPr>
          <p:cNvPicPr>
            <a:picLocks noChangeAspect="1"/>
          </p:cNvPicPr>
          <p:nvPr/>
        </p:nvPicPr>
        <p:blipFill>
          <a:blip r:embed="rId3"/>
          <a:stretch>
            <a:fillRect/>
          </a:stretch>
        </p:blipFill>
        <p:spPr>
          <a:xfrm>
            <a:off x="274320" y="1072465"/>
            <a:ext cx="8787145" cy="4209182"/>
          </a:xfrm>
          <a:prstGeom prst="rect">
            <a:avLst/>
          </a:prstGeom>
        </p:spPr>
      </p:pic>
      <p:sp>
        <p:nvSpPr>
          <p:cNvPr id="6" name="TextBox 5">
            <a:extLst>
              <a:ext uri="{FF2B5EF4-FFF2-40B4-BE49-F238E27FC236}">
                <a16:creationId xmlns:a16="http://schemas.microsoft.com/office/drawing/2014/main" id="{EE78D2E3-1C0A-4D97-0ED2-49E327870740}"/>
              </a:ext>
            </a:extLst>
          </p:cNvPr>
          <p:cNvSpPr txBox="1"/>
          <p:nvPr/>
        </p:nvSpPr>
        <p:spPr>
          <a:xfrm>
            <a:off x="6876590" y="4416966"/>
            <a:ext cx="22662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**Expansion and Replication Only**</a:t>
            </a:r>
            <a:endParaRPr lang="en-US"/>
          </a:p>
        </p:txBody>
      </p:sp>
    </p:spTree>
    <p:extLst>
      <p:ext uri="{BB962C8B-B14F-4D97-AF65-F5344CB8AC3E}">
        <p14:creationId xmlns:p14="http://schemas.microsoft.com/office/powerpoint/2010/main" val="404235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5BEC2-FB5A-DA52-60D6-DD6286481F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DC7ADB-E5CB-D092-0A9D-D1B887D636B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D9415FB8-0758-B4C8-9E9F-1E52705D3253}"/>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9" name="Title 8">
            <a:extLst>
              <a:ext uri="{FF2B5EF4-FFF2-40B4-BE49-F238E27FC236}">
                <a16:creationId xmlns:a16="http://schemas.microsoft.com/office/drawing/2014/main" id="{E0A55799-F0D7-5177-A563-486003F934D6}"/>
              </a:ext>
            </a:extLst>
          </p:cNvPr>
          <p:cNvSpPr>
            <a:spLocks noGrp="1"/>
          </p:cNvSpPr>
          <p:nvPr>
            <p:ph type="title"/>
          </p:nvPr>
        </p:nvSpPr>
        <p:spPr/>
        <p:txBody>
          <a:bodyPr/>
          <a:lstStyle/>
          <a:p>
            <a:r>
              <a:rPr lang="en-US"/>
              <a:t>Application Components</a:t>
            </a:r>
          </a:p>
        </p:txBody>
      </p:sp>
      <p:sp>
        <p:nvSpPr>
          <p:cNvPr id="11" name="Rectangle 1">
            <a:extLst>
              <a:ext uri="{FF2B5EF4-FFF2-40B4-BE49-F238E27FC236}">
                <a16:creationId xmlns:a16="http://schemas.microsoft.com/office/drawing/2014/main" id="{D493A692-F453-852E-7268-7A0FE388B986}"/>
              </a:ext>
            </a:extLst>
          </p:cNvPr>
          <p:cNvSpPr>
            <a:spLocks noGrp="1" noChangeArrowheads="1"/>
          </p:cNvSpPr>
          <p:nvPr>
            <p:ph idx="1"/>
          </p:nvPr>
        </p:nvSpPr>
        <p:spPr bwMode="auto">
          <a:xfrm>
            <a:off x="557784" y="1590836"/>
            <a:ext cx="8460278" cy="393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nSpc>
                <a:spcPct val="115000"/>
              </a:lnSpc>
              <a:buFont typeface="Symbol" panose="05050102010706020507" pitchFamily="18" charset="2"/>
              <a:buChar char=""/>
              <a:tabLst>
                <a:tab pos="228600" algn="l"/>
              </a:tabLst>
            </a:pPr>
            <a:r>
              <a:rPr lang="en-US" sz="2400">
                <a:effectLst/>
                <a:latin typeface="Cambria" panose="02040503050406030204" pitchFamily="18" charset="0"/>
                <a:ea typeface="MS Mincho" panose="02020609040205080304" pitchFamily="49" charset="-128"/>
                <a:cs typeface="Times New Roman" panose="02020603050405020304" pitchFamily="18" charset="0"/>
              </a:rPr>
              <a:t>Program Description &amp; Mission</a:t>
            </a:r>
          </a:p>
          <a:p>
            <a:pPr marL="342900" marR="0" lvl="0" indent="-342900">
              <a:lnSpc>
                <a:spcPct val="115000"/>
              </a:lnSpc>
              <a:buFont typeface="Symbol" panose="05050102010706020507" pitchFamily="18" charset="2"/>
              <a:buChar char=""/>
              <a:tabLst>
                <a:tab pos="228600" algn="l"/>
              </a:tabLst>
            </a:pPr>
            <a:r>
              <a:rPr lang="en-US" sz="2400">
                <a:effectLst/>
                <a:latin typeface="Cambria" panose="02040503050406030204" pitchFamily="18" charset="0"/>
                <a:ea typeface="MS Mincho" panose="02020609040205080304" pitchFamily="49" charset="-128"/>
                <a:cs typeface="Times New Roman" panose="02020603050405020304" pitchFamily="18" charset="0"/>
              </a:rPr>
              <a:t>Proposed Activities &amp; Performance Measures</a:t>
            </a:r>
          </a:p>
          <a:p>
            <a:pPr marL="342900" marR="0" lvl="0" indent="-342900">
              <a:lnSpc>
                <a:spcPct val="115000"/>
              </a:lnSpc>
              <a:buFont typeface="Symbol" panose="05050102010706020507" pitchFamily="18" charset="2"/>
              <a:buChar char=""/>
              <a:tabLst>
                <a:tab pos="228600" algn="l"/>
              </a:tabLst>
            </a:pPr>
            <a:r>
              <a:rPr lang="en-US" sz="2400">
                <a:effectLst/>
                <a:latin typeface="Cambria" panose="02040503050406030204" pitchFamily="18" charset="0"/>
                <a:ea typeface="MS Mincho" panose="02020609040205080304" pitchFamily="49" charset="-128"/>
                <a:cs typeface="Times New Roman" panose="02020603050405020304" pitchFamily="18" charset="0"/>
              </a:rPr>
              <a:t>Governance &amp; Autonomy</a:t>
            </a:r>
          </a:p>
          <a:p>
            <a:pPr marL="342900" marR="0" lvl="0" indent="-342900">
              <a:lnSpc>
                <a:spcPct val="115000"/>
              </a:lnSpc>
              <a:buFont typeface="Symbol" panose="05050102010706020507" pitchFamily="18" charset="2"/>
              <a:buChar char=""/>
              <a:tabLst>
                <a:tab pos="228600" algn="l"/>
              </a:tabLst>
            </a:pPr>
            <a:r>
              <a:rPr lang="en-US" sz="2400">
                <a:effectLst/>
                <a:latin typeface="Cambria" panose="02040503050406030204" pitchFamily="18" charset="0"/>
                <a:ea typeface="MS Mincho" panose="02020609040205080304" pitchFamily="49" charset="-128"/>
                <a:cs typeface="Times New Roman" panose="02020603050405020304" pitchFamily="18" charset="0"/>
              </a:rPr>
              <a:t>Budget and Sustainability</a:t>
            </a:r>
          </a:p>
          <a:p>
            <a:pPr marL="342900" marR="0" lvl="0" indent="-342900">
              <a:lnSpc>
                <a:spcPct val="115000"/>
              </a:lnSpc>
              <a:buFont typeface="Symbol" panose="05050102010706020507" pitchFamily="18" charset="2"/>
              <a:buChar char=""/>
              <a:tabLst>
                <a:tab pos="228600" algn="l"/>
              </a:tabLst>
            </a:pPr>
            <a:r>
              <a:rPr lang="en-US" sz="2400">
                <a:effectLst/>
                <a:latin typeface="Cambria" panose="02040503050406030204" pitchFamily="18" charset="0"/>
                <a:ea typeface="MS Mincho" panose="02020609040205080304" pitchFamily="49" charset="-128"/>
                <a:cs typeface="Times New Roman" panose="02020603050405020304" pitchFamily="18" charset="0"/>
              </a:rPr>
              <a:t>Recruitment, Enrollment, and Student Supports</a:t>
            </a:r>
          </a:p>
          <a:p>
            <a:pPr marL="342900" marR="0" lvl="0" indent="-342900">
              <a:lnSpc>
                <a:spcPct val="115000"/>
              </a:lnSpc>
              <a:spcAft>
                <a:spcPts val="1000"/>
              </a:spcAft>
              <a:buFont typeface="Symbol" panose="05050102010706020507" pitchFamily="18" charset="2"/>
              <a:buChar char=""/>
              <a:tabLst>
                <a:tab pos="228600" algn="l"/>
              </a:tabLst>
            </a:pPr>
            <a:r>
              <a:rPr lang="en-US" sz="2400">
                <a:effectLst/>
                <a:latin typeface="Cambria" panose="02040503050406030204" pitchFamily="18" charset="0"/>
                <a:ea typeface="MS Mincho" panose="02020609040205080304" pitchFamily="49" charset="-128"/>
                <a:cs typeface="Times New Roman" panose="02020603050405020304" pitchFamily="18" charset="0"/>
              </a:rPr>
              <a:t>Startup/Conversion OR High-Quality section depending on application type</a:t>
            </a: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83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79323-0686-3A1E-46F6-712A12D6C4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1E229E-52B3-7CD9-FB06-367454FCA7D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9D94E7B5-56A7-50B7-4F06-8C1DD0E3851A}"/>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9" name="Title 8">
            <a:extLst>
              <a:ext uri="{FF2B5EF4-FFF2-40B4-BE49-F238E27FC236}">
                <a16:creationId xmlns:a16="http://schemas.microsoft.com/office/drawing/2014/main" id="{43C4D166-6604-2F96-A103-6022286565BF}"/>
              </a:ext>
            </a:extLst>
          </p:cNvPr>
          <p:cNvSpPr>
            <a:spLocks noGrp="1"/>
          </p:cNvSpPr>
          <p:nvPr>
            <p:ph type="title"/>
          </p:nvPr>
        </p:nvSpPr>
        <p:spPr/>
        <p:txBody>
          <a:bodyPr/>
          <a:lstStyle/>
          <a:p>
            <a:r>
              <a:rPr lang="en-US"/>
              <a:t>Scoring</a:t>
            </a:r>
          </a:p>
        </p:txBody>
      </p:sp>
      <p:pic>
        <p:nvPicPr>
          <p:cNvPr id="8" name="Content Placeholder 7">
            <a:extLst>
              <a:ext uri="{FF2B5EF4-FFF2-40B4-BE49-F238E27FC236}">
                <a16:creationId xmlns:a16="http://schemas.microsoft.com/office/drawing/2014/main" id="{B996E938-2349-EF78-668D-6DD333A634DE}"/>
              </a:ext>
            </a:extLst>
          </p:cNvPr>
          <p:cNvPicPr>
            <a:picLocks noGrp="1" noChangeAspect="1"/>
          </p:cNvPicPr>
          <p:nvPr>
            <p:ph idx="1"/>
          </p:nvPr>
        </p:nvPicPr>
        <p:blipFill>
          <a:blip r:embed="rId3"/>
          <a:stretch>
            <a:fillRect/>
          </a:stretch>
        </p:blipFill>
        <p:spPr>
          <a:xfrm>
            <a:off x="593010" y="1417638"/>
            <a:ext cx="8368382" cy="3865109"/>
          </a:xfrm>
          <a:prstGeom prst="rect">
            <a:avLst/>
          </a:prstGeom>
        </p:spPr>
      </p:pic>
    </p:spTree>
    <p:extLst>
      <p:ext uri="{BB962C8B-B14F-4D97-AF65-F5344CB8AC3E}">
        <p14:creationId xmlns:p14="http://schemas.microsoft.com/office/powerpoint/2010/main" val="250413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6744-FEEC-193E-BBAF-C9AD2272D2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1CF42B-A512-967A-ADA7-4B095778AB39}"/>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BDD8A90E-0999-A67F-2BA8-ECFE32FD6B1D}"/>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9" name="Title 8">
            <a:extLst>
              <a:ext uri="{FF2B5EF4-FFF2-40B4-BE49-F238E27FC236}">
                <a16:creationId xmlns:a16="http://schemas.microsoft.com/office/drawing/2014/main" id="{1ED16AF1-B391-BF29-E66B-92E4AFE12500}"/>
              </a:ext>
            </a:extLst>
          </p:cNvPr>
          <p:cNvSpPr>
            <a:spLocks noGrp="1"/>
          </p:cNvSpPr>
          <p:nvPr>
            <p:ph type="title"/>
          </p:nvPr>
        </p:nvSpPr>
        <p:spPr/>
        <p:txBody>
          <a:bodyPr/>
          <a:lstStyle/>
          <a:p>
            <a:r>
              <a:rPr lang="en-US"/>
              <a:t>Allowable Costs</a:t>
            </a:r>
          </a:p>
        </p:txBody>
      </p:sp>
      <p:sp>
        <p:nvSpPr>
          <p:cNvPr id="11" name="Rectangle 1">
            <a:extLst>
              <a:ext uri="{FF2B5EF4-FFF2-40B4-BE49-F238E27FC236}">
                <a16:creationId xmlns:a16="http://schemas.microsoft.com/office/drawing/2014/main" id="{153BE42E-E0B3-32CD-AE2E-84D2ECD402A4}"/>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en-US" altLang="en-US">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47600918-0971-BD44-8E50-3FEFE9D0F125}"/>
              </a:ext>
            </a:extLst>
          </p:cNvPr>
          <p:cNvSpPr>
            <a:spLocks noGrp="1"/>
          </p:cNvSpPr>
          <p:nvPr>
            <p:ph type="body" idx="4294967295"/>
          </p:nvPr>
        </p:nvSpPr>
        <p:spPr>
          <a:xfrm>
            <a:off x="640081" y="1332981"/>
            <a:ext cx="8229599" cy="4451801"/>
          </a:xfrm>
        </p:spPr>
        <p:txBody>
          <a:bodyPr>
            <a:normAutofit lnSpcReduction="10000"/>
          </a:bodyPr>
          <a:lstStyle/>
          <a:p>
            <a:r>
              <a:rPr lang="en-US"/>
              <a:t>Planning and Pre-Opening Staff</a:t>
            </a:r>
          </a:p>
          <a:p>
            <a:r>
              <a:rPr lang="en-US"/>
              <a:t>Curriculum and Instructional Materials</a:t>
            </a:r>
          </a:p>
          <a:p>
            <a:r>
              <a:rPr lang="en-US"/>
              <a:t>Startup Operations</a:t>
            </a:r>
          </a:p>
          <a:p>
            <a:r>
              <a:rPr lang="en-US"/>
              <a:t>Recruitment and Community Engagement</a:t>
            </a:r>
          </a:p>
          <a:p>
            <a:r>
              <a:rPr lang="en-US"/>
              <a:t>Consultants and Technical Support</a:t>
            </a:r>
          </a:p>
          <a:p>
            <a:pPr marL="0" indent="0">
              <a:buNone/>
            </a:pPr>
            <a:endParaRPr lang="en-US"/>
          </a:p>
          <a:p>
            <a:pPr marL="0" indent="0" algn="ctr">
              <a:buNone/>
            </a:pPr>
            <a:r>
              <a:rPr lang="en-US" b="1" u="sng"/>
              <a:t>All costs must be reasonable, necessary and directly tied to opening or expanding </a:t>
            </a:r>
          </a:p>
        </p:txBody>
      </p:sp>
    </p:spTree>
    <p:extLst>
      <p:ext uri="{BB962C8B-B14F-4D97-AF65-F5344CB8AC3E}">
        <p14:creationId xmlns:p14="http://schemas.microsoft.com/office/powerpoint/2010/main" val="4118117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15</Slides>
  <Notes>11</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What is the CSP Grant?</vt:lpstr>
      <vt:lpstr>PowerPoint Presentation</vt:lpstr>
      <vt:lpstr>PowerPoint Presentation</vt:lpstr>
      <vt:lpstr>Application Components</vt:lpstr>
      <vt:lpstr>Scoring</vt:lpstr>
      <vt:lpstr>Allowable Costs</vt:lpstr>
      <vt:lpstr>Unallowable Costs</vt:lpstr>
      <vt:lpstr>Facility Related Costs</vt:lpstr>
      <vt:lpstr>  </vt:lpstr>
      <vt:lpstr>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Adoria Hughes</dc:creator>
  <cp:keywords/>
  <dc:description>generated using python-pptx</dc:description>
  <cp:revision>11</cp:revision>
  <dcterms:created xsi:type="dcterms:W3CDTF">2013-01-27T09:14:16Z</dcterms:created>
  <dcterms:modified xsi:type="dcterms:W3CDTF">2026-03-09T15:45:48Z</dcterms:modified>
  <cp:category/>
</cp:coreProperties>
</file>