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58" r:id="rId6"/>
    <p:sldId id="261" r:id="rId7"/>
    <p:sldId id="309" r:id="rId8"/>
    <p:sldId id="332" r:id="rId9"/>
    <p:sldId id="333" r:id="rId10"/>
    <p:sldId id="328" r:id="rId11"/>
    <p:sldId id="312" r:id="rId12"/>
    <p:sldId id="329" r:id="rId13"/>
    <p:sldId id="320" r:id="rId14"/>
    <p:sldId id="334" r:id="rId15"/>
    <p:sldId id="314" r:id="rId16"/>
    <p:sldId id="315" r:id="rId17"/>
    <p:sldId id="316" r:id="rId18"/>
    <p:sldId id="317" r:id="rId19"/>
    <p:sldId id="318" r:id="rId20"/>
    <p:sldId id="319" r:id="rId21"/>
    <p:sldId id="262" r:id="rId22"/>
    <p:sldId id="331" r:id="rId23"/>
    <p:sldId id="263" r:id="rId24"/>
    <p:sldId id="269" r:id="rId25"/>
    <p:sldId id="270" r:id="rId26"/>
    <p:sldId id="271" r:id="rId27"/>
    <p:sldId id="335" r:id="rId28"/>
    <p:sldId id="336" r:id="rId29"/>
    <p:sldId id="337" r:id="rId30"/>
    <p:sldId id="272" r:id="rId31"/>
    <p:sldId id="273" r:id="rId32"/>
    <p:sldId id="338" r:id="rId33"/>
    <p:sldId id="274" r:id="rId34"/>
    <p:sldId id="275" r:id="rId35"/>
    <p:sldId id="276" r:id="rId36"/>
    <p:sldId id="277" r:id="rId37"/>
    <p:sldId id="278" r:id="rId38"/>
    <p:sldId id="330" r:id="rId39"/>
    <p:sldId id="279" r:id="rId40"/>
    <p:sldId id="280" r:id="rId41"/>
    <p:sldId id="281" r:id="rId42"/>
    <p:sldId id="282" r:id="rId43"/>
    <p:sldId id="283" r:id="rId44"/>
    <p:sldId id="339" r:id="rId45"/>
    <p:sldId id="284" r:id="rId46"/>
    <p:sldId id="340" r:id="rId47"/>
    <p:sldId id="285" r:id="rId48"/>
    <p:sldId id="286" r:id="rId49"/>
    <p:sldId id="287" r:id="rId50"/>
    <p:sldId id="288" r:id="rId51"/>
    <p:sldId id="289" r:id="rId52"/>
    <p:sldId id="290" r:id="rId53"/>
    <p:sldId id="291" r:id="rId54"/>
    <p:sldId id="292" r:id="rId55"/>
    <p:sldId id="293" r:id="rId56"/>
    <p:sldId id="294" r:id="rId57"/>
    <p:sldId id="295" r:id="rId58"/>
    <p:sldId id="296" r:id="rId59"/>
    <p:sldId id="297" r:id="rId60"/>
    <p:sldId id="298" r:id="rId61"/>
    <p:sldId id="321" r:id="rId62"/>
    <p:sldId id="299" r:id="rId63"/>
    <p:sldId id="300" r:id="rId64"/>
    <p:sldId id="301" r:id="rId65"/>
    <p:sldId id="302" r:id="rId66"/>
    <p:sldId id="303" r:id="rId67"/>
    <p:sldId id="304" r:id="rId68"/>
    <p:sldId id="305" r:id="rId69"/>
    <p:sldId id="306" r:id="rId70"/>
    <p:sldId id="322" r:id="rId71"/>
    <p:sldId id="323" r:id="rId72"/>
    <p:sldId id="324" r:id="rId73"/>
    <p:sldId id="325" r:id="rId74"/>
    <p:sldId id="326" r:id="rId75"/>
    <p:sldId id="327" r:id="rId76"/>
    <p:sldId id="264" r:id="rId7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5" d="100"/>
          <a:sy n="105" d="100"/>
        </p:scale>
        <p:origin x="179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anda Inabinett" userId="2bd9b61e-3704-4d3b-8df5-38eb192f32b9" providerId="ADAL" clId="{1A8DFD2D-3F28-428B-8DBB-32C5AB2E7C29}"/>
    <pc:docChg chg="modSld">
      <pc:chgData name="Amanda Inabinett" userId="2bd9b61e-3704-4d3b-8df5-38eb192f32b9" providerId="ADAL" clId="{1A8DFD2D-3F28-428B-8DBB-32C5AB2E7C29}" dt="2026-03-06T20:44:19.761" v="0" actId="6549"/>
      <pc:docMkLst>
        <pc:docMk/>
      </pc:docMkLst>
      <pc:sldChg chg="modSp mod">
        <pc:chgData name="Amanda Inabinett" userId="2bd9b61e-3704-4d3b-8df5-38eb192f32b9" providerId="ADAL" clId="{1A8DFD2D-3F28-428B-8DBB-32C5AB2E7C29}" dt="2026-03-06T20:44:19.761" v="0" actId="6549"/>
        <pc:sldMkLst>
          <pc:docMk/>
          <pc:sldMk cId="0" sldId="256"/>
        </pc:sldMkLst>
        <pc:spChg chg="mod">
          <ac:chgData name="Amanda Inabinett" userId="2bd9b61e-3704-4d3b-8df5-38eb192f32b9" providerId="ADAL" clId="{1A8DFD2D-3F28-428B-8DBB-32C5AB2E7C29}" dt="2026-03-06T20:44:19.761" v="0" actId="6549"/>
          <ac:spMkLst>
            <pc:docMk/>
            <pc:sldMk cId="0" sldId="256"/>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9227B-C1F3-41FA-B88D-2AC7E193EFD0}"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371E831F-9533-4A51-A8C4-DCF354820E83}">
      <dgm:prSet custT="1"/>
      <dgm:spPr/>
      <dgm:t>
        <a:bodyPr/>
        <a:lstStyle/>
        <a:p>
          <a:pPr>
            <a:lnSpc>
              <a:spcPct val="100000"/>
            </a:lnSpc>
          </a:pPr>
          <a:r>
            <a:rPr lang="en-US" sz="1600" i="0" dirty="0"/>
            <a:t>Has LEA ensured that counselors at each school have collected and disaggregated results data measuring behaviors (such as graduation rates, attendance, behavior, academic achievement, data over time)? </a:t>
          </a:r>
          <a:endParaRPr lang="en-US" sz="1600" dirty="0"/>
        </a:p>
      </dgm:t>
    </dgm:pt>
    <dgm:pt modelId="{B167D7A9-43F1-4C60-AA9B-4BFB75C31A08}" type="parTrans" cxnId="{67946F37-9915-4AD8-BAF3-BA0D920C0827}">
      <dgm:prSet/>
      <dgm:spPr/>
      <dgm:t>
        <a:bodyPr/>
        <a:lstStyle/>
        <a:p>
          <a:endParaRPr lang="en-US"/>
        </a:p>
      </dgm:t>
    </dgm:pt>
    <dgm:pt modelId="{20126D91-2BD6-49F0-9B93-3F66CCF92C1A}" type="sibTrans" cxnId="{67946F37-9915-4AD8-BAF3-BA0D920C0827}">
      <dgm:prSet/>
      <dgm:spPr/>
      <dgm:t>
        <a:bodyPr/>
        <a:lstStyle/>
        <a:p>
          <a:endParaRPr lang="en-US"/>
        </a:p>
      </dgm:t>
    </dgm:pt>
    <dgm:pt modelId="{562C6DFC-B3BD-43EA-9886-25B1E01206F0}">
      <dgm:prSet/>
      <dgm:spPr/>
      <dgm:t>
        <a:bodyPr/>
        <a:lstStyle/>
        <a:p>
          <a:pPr>
            <a:lnSpc>
              <a:spcPct val="100000"/>
            </a:lnSpc>
          </a:pPr>
          <a:r>
            <a:rPr lang="en-US" b="0" i="0" dirty="0"/>
            <a:t>Interviews</a:t>
          </a:r>
          <a:endParaRPr lang="en-US" dirty="0"/>
        </a:p>
      </dgm:t>
    </dgm:pt>
    <dgm:pt modelId="{BEBF7B40-6138-4017-B16F-D8E079A5B0EF}" type="parTrans" cxnId="{826F1CA4-EA48-44BB-B8CB-55EE7AC6ED72}">
      <dgm:prSet/>
      <dgm:spPr/>
      <dgm:t>
        <a:bodyPr/>
        <a:lstStyle/>
        <a:p>
          <a:endParaRPr lang="en-US"/>
        </a:p>
      </dgm:t>
    </dgm:pt>
    <dgm:pt modelId="{B8BEDCCC-8003-4805-BAEB-8C582570D285}" type="sibTrans" cxnId="{826F1CA4-EA48-44BB-B8CB-55EE7AC6ED72}">
      <dgm:prSet/>
      <dgm:spPr/>
      <dgm:t>
        <a:bodyPr/>
        <a:lstStyle/>
        <a:p>
          <a:endParaRPr lang="en-US"/>
        </a:p>
      </dgm:t>
    </dgm:pt>
    <dgm:pt modelId="{271B3146-8974-4924-AEF6-6338BDCEAFC6}" type="pres">
      <dgm:prSet presAssocID="{4AD9227B-C1F3-41FA-B88D-2AC7E193EFD0}" presName="root" presStyleCnt="0">
        <dgm:presLayoutVars>
          <dgm:dir/>
          <dgm:resizeHandles val="exact"/>
        </dgm:presLayoutVars>
      </dgm:prSet>
      <dgm:spPr/>
    </dgm:pt>
    <dgm:pt modelId="{AD422BE5-5A1F-4180-A662-1EFDADB357A3}" type="pres">
      <dgm:prSet presAssocID="{371E831F-9533-4A51-A8C4-DCF354820E83}" presName="compNode" presStyleCnt="0"/>
      <dgm:spPr/>
    </dgm:pt>
    <dgm:pt modelId="{AA8FF2DA-1BA4-4785-9790-96FD4E24669F}" type="pres">
      <dgm:prSet presAssocID="{371E831F-9533-4A51-A8C4-DCF354820E83}" presName="iconRect" presStyleLbl="node1" presStyleIdx="0" presStyleCnt="2"/>
      <dgm:spPr/>
    </dgm:pt>
    <dgm:pt modelId="{895A42B0-165F-481F-811A-AA297AF2BDF3}" type="pres">
      <dgm:prSet presAssocID="{371E831F-9533-4A51-A8C4-DCF354820E83}" presName="spaceRect" presStyleCnt="0"/>
      <dgm:spPr/>
    </dgm:pt>
    <dgm:pt modelId="{C4174FD0-FA41-48D7-BAE9-D501FBE01496}" type="pres">
      <dgm:prSet presAssocID="{371E831F-9533-4A51-A8C4-DCF354820E83}" presName="textRect" presStyleLbl="revTx" presStyleIdx="0" presStyleCnt="2">
        <dgm:presLayoutVars>
          <dgm:chMax val="1"/>
          <dgm:chPref val="1"/>
        </dgm:presLayoutVars>
      </dgm:prSet>
      <dgm:spPr/>
    </dgm:pt>
    <dgm:pt modelId="{2C1C65AF-6720-4D0A-8519-09A1D230F85B}" type="pres">
      <dgm:prSet presAssocID="{20126D91-2BD6-49F0-9B93-3F66CCF92C1A}" presName="sibTrans" presStyleCnt="0"/>
      <dgm:spPr/>
    </dgm:pt>
    <dgm:pt modelId="{E5950B5A-F66A-4A92-9A4B-B99ABFC147B2}" type="pres">
      <dgm:prSet presAssocID="{562C6DFC-B3BD-43EA-9886-25B1E01206F0}" presName="compNode" presStyleCnt="0"/>
      <dgm:spPr/>
    </dgm:pt>
    <dgm:pt modelId="{FCFC76BA-4312-40EA-ACE3-A025F6E4B9C1}" type="pres">
      <dgm:prSet presAssocID="{562C6DFC-B3BD-43EA-9886-25B1E01206F0}" presName="iconRect" presStyleLbl="node1" presStyleIdx="1" presStyleCnt="2"/>
      <dgm:spPr/>
    </dgm:pt>
    <dgm:pt modelId="{F287BE22-073A-4028-A8BF-3C30C67670F4}" type="pres">
      <dgm:prSet presAssocID="{562C6DFC-B3BD-43EA-9886-25B1E01206F0}" presName="spaceRect" presStyleCnt="0"/>
      <dgm:spPr/>
    </dgm:pt>
    <dgm:pt modelId="{E79B8B3C-7387-4C9B-9E1B-EACD373D1B3B}" type="pres">
      <dgm:prSet presAssocID="{562C6DFC-B3BD-43EA-9886-25B1E01206F0}" presName="textRect" presStyleLbl="revTx" presStyleIdx="1" presStyleCnt="2">
        <dgm:presLayoutVars>
          <dgm:chMax val="1"/>
          <dgm:chPref val="1"/>
        </dgm:presLayoutVars>
      </dgm:prSet>
      <dgm:spPr/>
    </dgm:pt>
  </dgm:ptLst>
  <dgm:cxnLst>
    <dgm:cxn modelId="{E2287103-019F-48BD-8E79-BD9C95D21E06}" type="presOf" srcId="{4AD9227B-C1F3-41FA-B88D-2AC7E193EFD0}" destId="{271B3146-8974-4924-AEF6-6338BDCEAFC6}" srcOrd="0" destOrd="0" presId="urn:microsoft.com/office/officeart/2018/2/layout/IconLabelList"/>
    <dgm:cxn modelId="{67946F37-9915-4AD8-BAF3-BA0D920C0827}" srcId="{4AD9227B-C1F3-41FA-B88D-2AC7E193EFD0}" destId="{371E831F-9533-4A51-A8C4-DCF354820E83}" srcOrd="0" destOrd="0" parTransId="{B167D7A9-43F1-4C60-AA9B-4BFB75C31A08}" sibTransId="{20126D91-2BD6-49F0-9B93-3F66CCF92C1A}"/>
    <dgm:cxn modelId="{3B849856-04FC-4D82-B114-67785B721064}" type="presOf" srcId="{562C6DFC-B3BD-43EA-9886-25B1E01206F0}" destId="{E79B8B3C-7387-4C9B-9E1B-EACD373D1B3B}" srcOrd="0" destOrd="0" presId="urn:microsoft.com/office/officeart/2018/2/layout/IconLabelList"/>
    <dgm:cxn modelId="{9828027E-C566-490B-B130-65A7786AE8CA}" type="presOf" srcId="{371E831F-9533-4A51-A8C4-DCF354820E83}" destId="{C4174FD0-FA41-48D7-BAE9-D501FBE01496}" srcOrd="0" destOrd="0" presId="urn:microsoft.com/office/officeart/2018/2/layout/IconLabelList"/>
    <dgm:cxn modelId="{826F1CA4-EA48-44BB-B8CB-55EE7AC6ED72}" srcId="{4AD9227B-C1F3-41FA-B88D-2AC7E193EFD0}" destId="{562C6DFC-B3BD-43EA-9886-25B1E01206F0}" srcOrd="1" destOrd="0" parTransId="{BEBF7B40-6138-4017-B16F-D8E079A5B0EF}" sibTransId="{B8BEDCCC-8003-4805-BAEB-8C582570D285}"/>
    <dgm:cxn modelId="{98928C6C-BF23-44F0-B8A3-01C0786E6382}" type="presParOf" srcId="{271B3146-8974-4924-AEF6-6338BDCEAFC6}" destId="{AD422BE5-5A1F-4180-A662-1EFDADB357A3}" srcOrd="0" destOrd="0" presId="urn:microsoft.com/office/officeart/2018/2/layout/IconLabelList"/>
    <dgm:cxn modelId="{BB2C106F-E16D-4232-AF31-E02D965BF01C}" type="presParOf" srcId="{AD422BE5-5A1F-4180-A662-1EFDADB357A3}" destId="{AA8FF2DA-1BA4-4785-9790-96FD4E24669F}" srcOrd="0" destOrd="0" presId="urn:microsoft.com/office/officeart/2018/2/layout/IconLabelList"/>
    <dgm:cxn modelId="{A359840D-C4CE-4213-86B9-45595B02BBC2}" type="presParOf" srcId="{AD422BE5-5A1F-4180-A662-1EFDADB357A3}" destId="{895A42B0-165F-481F-811A-AA297AF2BDF3}" srcOrd="1" destOrd="0" presId="urn:microsoft.com/office/officeart/2018/2/layout/IconLabelList"/>
    <dgm:cxn modelId="{149B5BCA-BCEA-4EA8-9084-3B7D485E81AC}" type="presParOf" srcId="{AD422BE5-5A1F-4180-A662-1EFDADB357A3}" destId="{C4174FD0-FA41-48D7-BAE9-D501FBE01496}" srcOrd="2" destOrd="0" presId="urn:microsoft.com/office/officeart/2018/2/layout/IconLabelList"/>
    <dgm:cxn modelId="{7F27E1BB-B991-498C-9F90-80020F87E656}" type="presParOf" srcId="{271B3146-8974-4924-AEF6-6338BDCEAFC6}" destId="{2C1C65AF-6720-4D0A-8519-09A1D230F85B}" srcOrd="1" destOrd="0" presId="urn:microsoft.com/office/officeart/2018/2/layout/IconLabelList"/>
    <dgm:cxn modelId="{DC4DD65F-E319-4C80-92D9-8BF242AA7A80}" type="presParOf" srcId="{271B3146-8974-4924-AEF6-6338BDCEAFC6}" destId="{E5950B5A-F66A-4A92-9A4B-B99ABFC147B2}" srcOrd="2" destOrd="0" presId="urn:microsoft.com/office/officeart/2018/2/layout/IconLabelList"/>
    <dgm:cxn modelId="{44ADEB34-A70F-4D00-B6DF-3016FE827C87}" type="presParOf" srcId="{E5950B5A-F66A-4A92-9A4B-B99ABFC147B2}" destId="{FCFC76BA-4312-40EA-ACE3-A025F6E4B9C1}" srcOrd="0" destOrd="0" presId="urn:microsoft.com/office/officeart/2018/2/layout/IconLabelList"/>
    <dgm:cxn modelId="{DE26F96C-0F69-4CCC-85F3-29B9BF64B1AF}" type="presParOf" srcId="{E5950B5A-F66A-4A92-9A4B-B99ABFC147B2}" destId="{F287BE22-073A-4028-A8BF-3C30C67670F4}" srcOrd="1" destOrd="0" presId="urn:microsoft.com/office/officeart/2018/2/layout/IconLabelList"/>
    <dgm:cxn modelId="{ADC772DA-C855-4EAC-818D-6CF5E82C2B1B}" type="presParOf" srcId="{E5950B5A-F66A-4A92-9A4B-B99ABFC147B2}" destId="{E79B8B3C-7387-4C9B-9E1B-EACD373D1B3B}"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8FF2DA-1BA4-4785-9790-96FD4E24669F}">
      <dsp:nvSpPr>
        <dsp:cNvPr id="0" name=""/>
        <dsp:cNvSpPr/>
      </dsp:nvSpPr>
      <dsp:spPr>
        <a:xfrm>
          <a:off x="1052690" y="384987"/>
          <a:ext cx="1695937" cy="16959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174FD0-FA41-48D7-BAE9-D501FBE01496}">
      <dsp:nvSpPr>
        <dsp:cNvPr id="0" name=""/>
        <dsp:cNvSpPr/>
      </dsp:nvSpPr>
      <dsp:spPr>
        <a:xfrm>
          <a:off x="16284" y="2644725"/>
          <a:ext cx="3768750" cy="149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i="0" kern="1200" dirty="0"/>
            <a:t>Has LEA ensured that counselors at each school have collected and disaggregated results data measuring behaviors (such as graduation rates, attendance, behavior, academic achievement, data over time)? </a:t>
          </a:r>
          <a:endParaRPr lang="en-US" sz="1600" kern="1200" dirty="0"/>
        </a:p>
      </dsp:txBody>
      <dsp:txXfrm>
        <a:off x="16284" y="2644725"/>
        <a:ext cx="3768750" cy="1496250"/>
      </dsp:txXfrm>
    </dsp:sp>
    <dsp:sp modelId="{FCFC76BA-4312-40EA-ACE3-A025F6E4B9C1}">
      <dsp:nvSpPr>
        <dsp:cNvPr id="0" name=""/>
        <dsp:cNvSpPr/>
      </dsp:nvSpPr>
      <dsp:spPr>
        <a:xfrm>
          <a:off x="5480971" y="384987"/>
          <a:ext cx="1695937" cy="169593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9B8B3C-7387-4C9B-9E1B-EACD373D1B3B}">
      <dsp:nvSpPr>
        <dsp:cNvPr id="0" name=""/>
        <dsp:cNvSpPr/>
      </dsp:nvSpPr>
      <dsp:spPr>
        <a:xfrm>
          <a:off x="4444565" y="2644725"/>
          <a:ext cx="3768750" cy="1496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2222500">
            <a:lnSpc>
              <a:spcPct val="100000"/>
            </a:lnSpc>
            <a:spcBef>
              <a:spcPct val="0"/>
            </a:spcBef>
            <a:spcAft>
              <a:spcPct val="35000"/>
            </a:spcAft>
            <a:buNone/>
          </a:pPr>
          <a:r>
            <a:rPr lang="en-US" sz="5000" b="0" i="0" kern="1200" dirty="0"/>
            <a:t>Interviews</a:t>
          </a:r>
          <a:endParaRPr lang="en-US" sz="5000" kern="1200" dirty="0"/>
        </a:p>
      </dsp:txBody>
      <dsp:txXfrm>
        <a:off x="4444565" y="2644725"/>
        <a:ext cx="3768750" cy="149625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3/6/2026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3/6/2026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3/6/2026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3/6/2026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3/6/2026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3/6/2026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hutterstock.com/video/clip-3408466781-continuous-ocean-waves-rolling-onto-shore" TargetMode="External"/><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usoceangov/3903852519/" TargetMode="External"/><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dreamstime.com/midst-stormy-ocean-night-lighthouse-shines-brightly-serving-as-illustration-hope-guidance-image378332165" TargetMode="External"/><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https://core-docs.s3.amazonaws.com/documents/asset/uploaded_file/3646/SCS/2852964/Comprehensive-Counseling-and-Guidance-Model-for-Alabama-Public-Schools-State-Plan.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stock.adobe.com/images/a-vibrant-lighthouse-stands-amidst-swirling-ocean-waves-illuminated-by-its-bright-light-symbolizing-guidance-and-safety-in-tumultuous-waters/1151103392" TargetMode="External"/><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bbc.co.uk/bitesize/topics/zvnc4xs/articles/z9q3f8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bbc.co.uk/bitesize/topics/zvnc4xs/articles/z9q3f8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bbc.co.uk/bitesize/topics/zvnc4xs/articles/z9q3f8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bbc.co.uk/bitesize/topics/zvnc4xs/articles/z9q3f8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hyperlink" Target="https://www.alamy.com/stock-photo/mooring-and-parking.html?imgt=8" TargetMode="External"/><Relationship Id="rId3" Type="http://schemas.openxmlformats.org/officeDocument/2006/relationships/diagramLayout" Target="../diagrams/layout1.xml"/><Relationship Id="rId7" Type="http://schemas.openxmlformats.org/officeDocument/2006/relationships/image" Target="../media/image11.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watch?v=cbpdvVjnv5w"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www.dreamstime.com/ocean-animal-maze-activity-kids-who-gets-what-visual-game-children-vector-illustration-educational-preschool-labyrinth-image327514352"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tsy.com/market/nautical_graduation"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dreamstime.com/quality-inspection-concept-fish-checklist-person-using-magnifying-glass-cartoon-fish-checklist-ticks-person-image403105261"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herokeechamber.com/set-yourself-up-for-success-in-2024/"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amazon.com/One-Fish-Blue-Beginner-Books-ebook/dp/B00ESF274U"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hyperlink" Target="https://www.shutterstock.com/image-vector/illustration-geeky-fish-eagerly-reading-book-304371818"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dreamstime.com/royalty-free-stock-images-reading-fish-vector-illustration-image31352699"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google.com/search?q=freedom+prep+birmingham&amp;sca_esv=fd40bbb914dc0882&amp;rlz=1C1GCEA_enUS1125US1125&amp;ei=C5ckaPntDcDHp84P27u9qAU&amp;gs_ssp=eJwFwTkOgCAQAMDYmljb0lizq4brCX7CgLscMSih8vnOjJNMEjGfqOi6AQa3wGeMsUgxoNnZByYHH2u7blZhJAWalD_m2JnpraJ1biKUXsuTsq8_gI8YSQ&amp;oq=Freedom+Prep&amp;gs_lp=Egxnd3Mtd2l6LXNlcnAiDEZyZWVkb20gUHJlcCoCCAAyFBAuGIAEGJECGMcBGIoFGI4FGK8BMgsQABiABBiRAhiKBTILEAAYgAQYkQIYigUyCxAuGIAEGMcBGK8BMgsQLhiABBjHARivATIFEAAYgAQyBRAAGIAEMgUQABiABDIFEAAYgAQyBRAAGIAESIl1UPYPWKE8cAJ4AZABBJgBuw-gAaFpqgEJNS0yLjIuNi4yuAEByAEA-AEBmAIKoALPSKgCCsICChAAGLADGNYEGEfCAhQQABiABBiRAhi0AhiKBRjqAtgBAcICGhAuGIAEGJECGLQCGMcBGIoFGOoCGK8B2AEBwgIdEAAYgAQYtAIY1AMY5QIYtwMYigUY6gIYigPYAQHCAhAQLhiABBhDGMcBGIoFGK8BwgITEC4YgAQYQxjHARiKBRiOBRivAcICDhAuGIAEGLEDGNEDGMcBwgIKEAAYgAQYQxiKBcICCxAAGIAEGLEDGIMBwgIREC4YgAQYkQIYxwEYigUYrwHCAg4QLhiABBixAxjHARivAcICCxAuGIAEGNEDGMcBmAMF8QXrnVN43kze6IgGAZAGCLoGBAgBGAeSBwkyLjUtMi4yLjSgB-7nAbIHBzUtMi4yLjS4B8JI&amp;sclient=gws-wiz-serp" TargetMode="External"/><Relationship Id="rId2" Type="http://schemas.openxmlformats.org/officeDocument/2006/relationships/hyperlink" Target="https://www.google.com/search?gs_ssp=eJwFwUsKgCAQAFDaBh0hcNPaSc1PR-gSMc1YRLoKRDt97_WDvOQ8lz18sDwM3TpB9d5HvwAozQzG6hWqccGxZUXOKQt0buNdmqCE73sTJoGEHHMTmPDAjD_waxmH&amp;q=ivy+classical+academy+alabama&amp;rlz=1C1GCEA_enUS1125US1125&amp;oq=Ivy+Classical&amp;gs_lcrp=EgZjaHJvbWUqDQgBEC4YrwEYxwEYgAQyBggAEEUYOTINCAEQLhivARjHARiABDIHCAIQABiABDIHCAMQABiABDIHCAQQABiABDIHCAUQABiABDIHCAYQABiABDIHCAcQABiABDIHCAgQABiABNIBCjEzMzMyajBqMTWoAgiwAgHxBSQtJDKOWWpa8QUkLSQyjllqWg&amp;sourceid=chrome&amp;ie=UTF-8" TargetMode="Externa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hyperlink" Target="https://www.google.com/search?q=floretta+p.+carson&amp;sca_esv=fd40bbb914dc0882&amp;rlz=1C1GCEA_enUS1125US1125&amp;ei=dpckaIWIJo7JwN4PlKW78AY&amp;gs_ssp=eJzj4tVP1zc0LMvOKikySzc0YLRSNaiwsLBMNEkxTDY3TTS3sDRIsjKoSDRNtUxMTbU0Nk40NrJITPESSsvJL0otKUlUKNBTSE4sKs7PAwAhQhZ3&amp;oq=Florreta+P.&amp;gs_lp=Egxnd3Mtd2l6LXNlcnAiC0Zsb3JyZXRhIFAuKgIIADINEC4YgAQYxwEYDRivATIGEAAYDRgeMgYQABgNGB4yBhAAGA0YHjIGEAAYDRgeMgYQABgNGB4yBRAAGO8FMggQABiABBiiBDIIEAAYgAQYogQyCBAAGKIEGIkFSNtoUJcLWJRRcAJ4AZABBJgBmgmgAfRbqgEHNS04LjQuM7gBAcgBAPgBAZgCDaACgUioAgrCAgoQABiwAxjWBBhHwgIUEAAYgAQYkQIYtAIYigUY6gLYAQHCAhoQLhiABBiRAhi0AhjHARiKBRjqAhivAdgBAcICHRAAGIAEGLQCGNQDGOUCGLcDGIoFGOoCGIoD2AEBwgITEC4YgAQYQxjHARiKBRiOBRivAcICChAAGIAEGEMYigXCAhEQLhiABBixAxjRAxiDARjHAcICEBAuGIAEGNEDGEMYxwEYigXCAggQABiABBixA8ICCxAAGIAEGLEDGIMBwgIKEC4YgAQYQxiKBcICDhAuGIAEGLEDGIMBGIoFwgILEAAYgAQYkQIYigXCAhAQLhiABBhDGMcBGIoFGK8BwgIQEAAYgAQYsQMYQxiDARiKBcICCxAuGIAEGNEDGMcBwgIFEC4YgATCAhEQLhiABBiRAhjHARiKBRivAcICDhAuGIAEGLEDGNEDGMcBwgIQEC4YgAQYsQMY0QMYxwEYCsICBRAAGIAEwgIHEC4YgAQYCsICDRAuGIAEGLEDGEMYigXCAhAQLhiABBixAxhDGIMBGIoFwgIKEAAYgAQYsQMYCsICBxAAGIAEGArCAg0QLhiABBjHARgKGK8BwgIKEC4YgAQY5QQYCsICBxAAGIAEGA3CAgcQLhiABBgNwgIKEC4YgAQY5QQYDcICCRAAGIAEGAoYDZgDBPEFfn6-qtPejgqIBgGQBgi6BgQIARgHkgcJMi41LTYuNC4xoAeQhgKyBwc1LTYuNC4xuAfyRw&amp;sclient=gws-wiz-serp"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hyperlink" Target="https://www.dreamstime.com/cute-shark-cartoon-character-graduation-cap-graduation-paper-cute-shark-cartoon-character-graduation-cap-image288935499" TargetMode="External"/><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www.freepik.com/premium-vector/sharks-with-various-jobs-artists-builders_229899129.htm" TargetMode="External"/><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frontiersin.org/articles/10.3389/fmars.2020.00317/full" TargetMode="External"/><Relationship Id="rId2" Type="http://schemas.openxmlformats.org/officeDocument/2006/relationships/image" Target="../media/image3.jpg"/><Relationship Id="rId1" Type="http://schemas.openxmlformats.org/officeDocument/2006/relationships/slideLayout" Target="../slideLayouts/slideLayout7.xml"/><Relationship Id="rId4" Type="http://schemas.openxmlformats.org/officeDocument/2006/relationships/hyperlink" Target="https://creativecommons.org/licenses/by/3.0/"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hyperlink" Target="https://www.postcrescent.com/story/life/2017/11/02/applause-good-deeds-done-across-fox-valley/816988001/"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reddit.com/r/Wellington/comments/yt08l4/the_size_of_the_interislander_ferry_compared_to_a/"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0" y="0"/>
            <a:ext cx="685800" cy="685800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p:cNvSpPr txBox="1"/>
          <p:nvPr/>
        </p:nvSpPr>
        <p:spPr>
          <a:xfrm>
            <a:off x="916045" y="2506060"/>
            <a:ext cx="8227955" cy="1785104"/>
          </a:xfrm>
          <a:prstGeom prst="rect">
            <a:avLst/>
          </a:prstGeom>
          <a:noFill/>
        </p:spPr>
        <p:txBody>
          <a:bodyPr wrap="square">
            <a:spAutoFit/>
          </a:bodyPr>
          <a:lstStyle/>
          <a:p>
            <a:pPr algn="ctr"/>
            <a:r>
              <a:rPr lang="en-US" sz="3200" b="0" dirty="0">
                <a:solidFill>
                  <a:srgbClr val="030D48"/>
                </a:solidFill>
                <a:latin typeface="Playfair Display"/>
              </a:rPr>
              <a:t>APCSC Chartered Course: Staying in the Wake and Above </a:t>
            </a:r>
            <a:r>
              <a:rPr lang="en-US" sz="3200" b="0">
                <a:solidFill>
                  <a:srgbClr val="030D48"/>
                </a:solidFill>
                <a:latin typeface="Playfair Display"/>
              </a:rPr>
              <a:t>Board in </a:t>
            </a:r>
            <a:r>
              <a:rPr lang="en-US" sz="3200" b="0" dirty="0">
                <a:solidFill>
                  <a:srgbClr val="030D48"/>
                </a:solidFill>
                <a:latin typeface="Playfair Display"/>
              </a:rPr>
              <a:t>Academics </a:t>
            </a:r>
            <a:endParaRPr sz="3200" b="0" dirty="0">
              <a:solidFill>
                <a:srgbClr val="030D48"/>
              </a:solidFill>
              <a:latin typeface="Playfair Display"/>
            </a:endParaRPr>
          </a:p>
          <a:p>
            <a:pPr algn="l"/>
            <a:r>
              <a:rPr sz="2800" dirty="0">
                <a:solidFill>
                  <a:srgbClr val="38B6FF"/>
                </a:solidFill>
                <a:latin typeface="Montserrat"/>
              </a:rPr>
              <a:t>March 9–10, 2026</a:t>
            </a:r>
          </a:p>
          <a:p>
            <a:pPr algn="l"/>
            <a:r>
              <a:rPr sz="1800" dirty="0">
                <a:solidFill>
                  <a:srgbClr val="030D48"/>
                </a:solidFill>
                <a:latin typeface="Montserrat"/>
              </a:rPr>
              <a:t>Charter School Leadership Training | Montgomery, Alabama</a:t>
            </a:r>
          </a:p>
        </p:txBody>
      </p:sp>
      <p:sp>
        <p:nvSpPr>
          <p:cNvPr id="4" name="Rectangle 3"/>
          <p:cNvSpPr/>
          <p:nvPr/>
        </p:nvSpPr>
        <p:spPr>
          <a:xfrm>
            <a:off x="1055836" y="4925920"/>
            <a:ext cx="5486400" cy="4572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2312314" y="6339401"/>
            <a:ext cx="7315200" cy="457200"/>
          </a:xfrm>
          <a:prstGeom prst="rect">
            <a:avLst/>
          </a:prstGeom>
          <a:noFill/>
        </p:spPr>
        <p:txBody>
          <a:bodyPr wrap="none">
            <a:spAutoFit/>
          </a:bodyPr>
          <a:lstStyle/>
          <a:p>
            <a:pPr algn="l"/>
            <a:r>
              <a:rPr sz="1600" dirty="0">
                <a:solidFill>
                  <a:srgbClr val="030D48"/>
                </a:solidFill>
                <a:latin typeface="Montserrat"/>
              </a:rPr>
              <a:t>Alabama Public Charter School Commission</a:t>
            </a:r>
          </a:p>
        </p:txBody>
      </p:sp>
      <p:pic>
        <p:nvPicPr>
          <p:cNvPr id="1026" name="Picture 2" descr="Alabama Public Charter School Commission | Montgomery AL">
            <a:extLst>
              <a:ext uri="{FF2B5EF4-FFF2-40B4-BE49-F238E27FC236}">
                <a16:creationId xmlns:a16="http://schemas.microsoft.com/office/drawing/2014/main" id="{F0BAD1F7-A72A-2EDC-AB79-B5937A8A36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6994" y="518599"/>
            <a:ext cx="1772883" cy="17728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FD347-7A00-062C-1556-3DF60C38BD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56429F-A4E0-F8CB-00CD-122505859F40}"/>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C05EF974-EFEC-4F49-D12F-FCE86EB056E7}"/>
              </a:ext>
            </a:extLst>
          </p:cNvPr>
          <p:cNvSpPr txBox="1"/>
          <p:nvPr/>
        </p:nvSpPr>
        <p:spPr>
          <a:xfrm>
            <a:off x="657842" y="289450"/>
            <a:ext cx="6595075" cy="400110"/>
          </a:xfrm>
          <a:prstGeom prst="rect">
            <a:avLst/>
          </a:prstGeom>
          <a:noFill/>
        </p:spPr>
        <p:txBody>
          <a:bodyPr wrap="none">
            <a:spAutoFit/>
          </a:bodyPr>
          <a:lstStyle/>
          <a:p>
            <a:pPr>
              <a:defRPr sz="3600">
                <a:solidFill>
                  <a:srgbClr val="030D48"/>
                </a:solidFill>
                <a:latin typeface="Playfair Display"/>
              </a:defRPr>
            </a:pPr>
            <a:r>
              <a:rPr lang="en-US" sz="2000" dirty="0"/>
              <a:t>Mission Specific Measures: Additional Layer (Examples)</a:t>
            </a:r>
            <a:endParaRPr sz="2000" dirty="0"/>
          </a:p>
        </p:txBody>
      </p:sp>
      <p:sp>
        <p:nvSpPr>
          <p:cNvPr id="4" name="TextBox 3">
            <a:extLst>
              <a:ext uri="{FF2B5EF4-FFF2-40B4-BE49-F238E27FC236}">
                <a16:creationId xmlns:a16="http://schemas.microsoft.com/office/drawing/2014/main" id="{9F46761A-E893-E23E-3F49-17EDC401574A}"/>
              </a:ext>
            </a:extLst>
          </p:cNvPr>
          <p:cNvSpPr txBox="1"/>
          <p:nvPr/>
        </p:nvSpPr>
        <p:spPr>
          <a:xfrm>
            <a:off x="657842" y="1059125"/>
            <a:ext cx="7729640" cy="4031873"/>
          </a:xfrm>
          <a:prstGeom prst="rect">
            <a:avLst/>
          </a:prstGeom>
          <a:noFill/>
        </p:spPr>
        <p:txBody>
          <a:bodyPr wrap="square">
            <a:spAutoFit/>
          </a:bodyPr>
          <a:lstStyle/>
          <a:p>
            <a:r>
              <a:rPr lang="en-US" b="1" dirty="0"/>
              <a:t>For a STEM-Focused Charter School</a:t>
            </a:r>
            <a:endParaRPr lang="en-US" dirty="0"/>
          </a:p>
          <a:p>
            <a:pPr marL="285750" indent="-285750">
              <a:buFont typeface="Arial" panose="020B0604020202020204" pitchFamily="34" charset="0"/>
              <a:buChar char="•"/>
            </a:pPr>
            <a:r>
              <a:rPr lang="en-US" sz="1400" b="1" dirty="0"/>
              <a:t>Student Innovation Projects:</a:t>
            </a:r>
          </a:p>
          <a:p>
            <a:r>
              <a:rPr lang="en-US" sz="1400" dirty="0"/>
              <a:t>By May 2027, </a:t>
            </a:r>
            <a:r>
              <a:rPr lang="en-US" sz="1400" b="1" dirty="0"/>
              <a:t>90% of students in grades 9–12</a:t>
            </a:r>
            <a:r>
              <a:rPr lang="en-US" sz="1400" dirty="0"/>
              <a:t> will successfully complete and present a standards-aligned capstone engineering or computer science project, evaluated using a project-based learning rubric with at least 80% scoring proficient or higher.</a:t>
            </a:r>
          </a:p>
          <a:p>
            <a:pPr marL="285750" indent="-285750">
              <a:buFont typeface="Arial" panose="020B0604020202020204" pitchFamily="34" charset="0"/>
              <a:buChar char="•"/>
            </a:pPr>
            <a:r>
              <a:rPr lang="en-US" sz="1400" b="1" dirty="0"/>
              <a:t>Industry Exposure:</a:t>
            </a:r>
          </a:p>
          <a:p>
            <a:r>
              <a:rPr lang="en-US" sz="1400" dirty="0"/>
              <a:t>Beginning in the 2026–2027 school year, </a:t>
            </a:r>
            <a:r>
              <a:rPr lang="en-US" sz="1400" b="1" dirty="0"/>
              <a:t>100% of students in grades 6–12</a:t>
            </a:r>
            <a:r>
              <a:rPr lang="en-US" sz="1400" dirty="0"/>
              <a:t> will participate in at least </a:t>
            </a:r>
            <a:r>
              <a:rPr lang="en-US" sz="1400" b="1" dirty="0"/>
              <a:t>10 hours per semester</a:t>
            </a:r>
            <a:r>
              <a:rPr lang="en-US" sz="1400" dirty="0"/>
              <a:t> of STEM-related mentorship, internship, job-shadowing, or field experience, documented through partnership logs and student reflection journals.</a:t>
            </a:r>
          </a:p>
          <a:p>
            <a:endParaRPr lang="en-US" sz="1400" dirty="0"/>
          </a:p>
          <a:p>
            <a:r>
              <a:rPr lang="en-US" sz="1400" b="1" dirty="0"/>
              <a:t>For an Arts-Integrated Charter School</a:t>
            </a:r>
            <a:endParaRPr lang="en-US" sz="1400" dirty="0"/>
          </a:p>
          <a:p>
            <a:pPr marL="285750" indent="-285750">
              <a:buFont typeface="Arial" panose="020B0604020202020204" pitchFamily="34" charset="0"/>
              <a:buChar char="•"/>
            </a:pPr>
            <a:r>
              <a:rPr lang="en-US" sz="1400" b="1" dirty="0"/>
              <a:t>Performance &amp; Exhibition Rates</a:t>
            </a:r>
            <a:r>
              <a:rPr lang="en-US" sz="1400" dirty="0"/>
              <a:t>:</a:t>
            </a:r>
          </a:p>
          <a:p>
            <a:r>
              <a:rPr lang="en-US" sz="1400" dirty="0"/>
              <a:t>By May 2027, </a:t>
            </a:r>
            <a:r>
              <a:rPr lang="en-US" sz="1400" b="1" dirty="0"/>
              <a:t>95% of students</a:t>
            </a:r>
            <a:r>
              <a:rPr lang="en-US" sz="1400" dirty="0"/>
              <a:t> will participate in at least </a:t>
            </a:r>
            <a:r>
              <a:rPr lang="en-US" sz="1400" b="1" dirty="0"/>
              <a:t>one public performance, gallery exhibition, or arts showcase</a:t>
            </a:r>
            <a:r>
              <a:rPr lang="en-US" sz="1400" dirty="0"/>
              <a:t> annually, documented through event programs and participation rosters.</a:t>
            </a:r>
          </a:p>
          <a:p>
            <a:pPr marL="285750" indent="-285750">
              <a:buFont typeface="Arial" panose="020B0604020202020204" pitchFamily="34" charset="0"/>
              <a:buChar char="•"/>
            </a:pPr>
            <a:r>
              <a:rPr lang="en-US" sz="1400" b="1" dirty="0"/>
              <a:t>Arts Literacy</a:t>
            </a:r>
            <a:r>
              <a:rPr lang="en-US" sz="1400" dirty="0"/>
              <a:t>:</a:t>
            </a:r>
          </a:p>
          <a:p>
            <a:r>
              <a:rPr lang="en-US" sz="1400" dirty="0"/>
              <a:t>Between Fall 2026 and Spring 2027, students will demonstrate a </a:t>
            </a:r>
            <a:r>
              <a:rPr lang="en-US" sz="1400" b="1" dirty="0"/>
              <a:t>15% increase in proficiency</a:t>
            </a:r>
            <a:r>
              <a:rPr lang="en-US" sz="1400" dirty="0"/>
              <a:t> in analyzing and critiquing artistic works, as measured by a standards-aligned arts literacy rubric administered at the beginning and end of the school year.</a:t>
            </a:r>
          </a:p>
        </p:txBody>
      </p:sp>
      <p:sp>
        <p:nvSpPr>
          <p:cNvPr id="5" name="Rectangle 4">
            <a:extLst>
              <a:ext uri="{FF2B5EF4-FFF2-40B4-BE49-F238E27FC236}">
                <a16:creationId xmlns:a16="http://schemas.microsoft.com/office/drawing/2014/main" id="{075EC7A0-F05B-D6AD-B0EC-46F51A949BBA}"/>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Tree>
    <p:extLst>
      <p:ext uri="{BB962C8B-B14F-4D97-AF65-F5344CB8AC3E}">
        <p14:creationId xmlns:p14="http://schemas.microsoft.com/office/powerpoint/2010/main" val="2526910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9143999"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0"/>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7" y="-3783778"/>
            <a:ext cx="1576446" cy="9144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90D68D2-FB97-43B0-F5E7-8185E5D153DF}"/>
              </a:ext>
            </a:extLst>
          </p:cNvPr>
          <p:cNvSpPr>
            <a:spLocks noGrp="1"/>
          </p:cNvSpPr>
          <p:nvPr>
            <p:ph type="title"/>
          </p:nvPr>
        </p:nvSpPr>
        <p:spPr>
          <a:xfrm>
            <a:off x="1028697" y="348865"/>
            <a:ext cx="7533018" cy="877729"/>
          </a:xfrm>
        </p:spPr>
        <p:txBody>
          <a:bodyPr anchor="ctr">
            <a:normAutofit/>
          </a:bodyPr>
          <a:lstStyle/>
          <a:p>
            <a:r>
              <a:rPr lang="en-US" sz="3500" dirty="0">
                <a:solidFill>
                  <a:srgbClr val="FFFFFF"/>
                </a:solidFill>
              </a:rPr>
              <a:t>Simple Summary</a:t>
            </a:r>
          </a:p>
        </p:txBody>
      </p:sp>
      <p:graphicFrame>
        <p:nvGraphicFramePr>
          <p:cNvPr id="4" name="Content Placeholder 3">
            <a:extLst>
              <a:ext uri="{FF2B5EF4-FFF2-40B4-BE49-F238E27FC236}">
                <a16:creationId xmlns:a16="http://schemas.microsoft.com/office/drawing/2014/main" id="{1EB3C7B7-F888-E071-6138-5521C555B15C}"/>
              </a:ext>
            </a:extLst>
          </p:cNvPr>
          <p:cNvGraphicFramePr>
            <a:graphicFrameLocks noGrp="1"/>
          </p:cNvGraphicFramePr>
          <p:nvPr>
            <p:ph idx="1"/>
            <p:extLst>
              <p:ext uri="{D42A27DB-BD31-4B8C-83A1-F6EECF244321}">
                <p14:modId xmlns:p14="http://schemas.microsoft.com/office/powerpoint/2010/main" val="3479865997"/>
              </p:ext>
            </p:extLst>
          </p:nvPr>
        </p:nvGraphicFramePr>
        <p:xfrm>
          <a:off x="883900" y="2112579"/>
          <a:ext cx="7394155" cy="4192810"/>
        </p:xfrm>
        <a:graphic>
          <a:graphicData uri="http://schemas.openxmlformats.org/drawingml/2006/table">
            <a:tbl>
              <a:tblPr>
                <a:noFill/>
              </a:tblPr>
              <a:tblGrid>
                <a:gridCol w="2788979">
                  <a:extLst>
                    <a:ext uri="{9D8B030D-6E8A-4147-A177-3AD203B41FA5}">
                      <a16:colId xmlns:a16="http://schemas.microsoft.com/office/drawing/2014/main" val="1325882197"/>
                    </a:ext>
                  </a:extLst>
                </a:gridCol>
                <a:gridCol w="2076644">
                  <a:extLst>
                    <a:ext uri="{9D8B030D-6E8A-4147-A177-3AD203B41FA5}">
                      <a16:colId xmlns:a16="http://schemas.microsoft.com/office/drawing/2014/main" val="724878805"/>
                    </a:ext>
                  </a:extLst>
                </a:gridCol>
                <a:gridCol w="2528532">
                  <a:extLst>
                    <a:ext uri="{9D8B030D-6E8A-4147-A177-3AD203B41FA5}">
                      <a16:colId xmlns:a16="http://schemas.microsoft.com/office/drawing/2014/main" val="2713726298"/>
                    </a:ext>
                  </a:extLst>
                </a:gridCol>
              </a:tblGrid>
              <a:tr h="525704">
                <a:tc>
                  <a:txBody>
                    <a:bodyPr/>
                    <a:lstStyle/>
                    <a:p>
                      <a:pPr>
                        <a:buNone/>
                      </a:pPr>
                      <a:r>
                        <a:rPr lang="en-US" sz="1700" cap="none" spc="0">
                          <a:solidFill>
                            <a:schemeClr val="tx1"/>
                          </a:solidFill>
                        </a:rPr>
                        <a:t>Area</a:t>
                      </a:r>
                    </a:p>
                  </a:txBody>
                  <a:tcPr marL="89754" marR="127694" marT="25644" marB="192330" anchor="ctr">
                    <a:lnL w="9525" cap="flat" cmpd="sng" algn="ctr">
                      <a:solidFill>
                        <a:schemeClr val="tx1"/>
                      </a:solid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en-US" sz="1700" cap="none" spc="0">
                          <a:solidFill>
                            <a:schemeClr val="tx1"/>
                          </a:solidFill>
                        </a:rPr>
                        <a:t>Traditional School</a:t>
                      </a:r>
                    </a:p>
                  </a:txBody>
                  <a:tcPr marL="89754" marR="127694" marT="25644" marB="192330" anchor="ctr">
                    <a:lnL w="12700" cmpd="sng">
                      <a:noFill/>
                      <a:prstDash val="solid"/>
                    </a:lnL>
                    <a:lnR w="12700" cmpd="sng">
                      <a:noFill/>
                      <a:prstDash val="solid"/>
                    </a:lnR>
                    <a:lnT w="9525" cap="flat" cmpd="sng" algn="ctr">
                      <a:noFill/>
                      <a:prstDash val="solid"/>
                    </a:lnT>
                    <a:lnB w="12700" cmpd="sng">
                      <a:noFill/>
                      <a:prstDash val="solid"/>
                    </a:lnB>
                    <a:noFill/>
                  </a:tcPr>
                </a:tc>
                <a:tc>
                  <a:txBody>
                    <a:bodyPr/>
                    <a:lstStyle/>
                    <a:p>
                      <a:pPr>
                        <a:buNone/>
                      </a:pPr>
                      <a:r>
                        <a:rPr lang="en-US" sz="1700" cap="none" spc="0">
                          <a:solidFill>
                            <a:schemeClr val="tx1"/>
                          </a:solidFill>
                        </a:rPr>
                        <a:t>Charter School</a:t>
                      </a:r>
                    </a:p>
                  </a:txBody>
                  <a:tcPr marL="89754" marR="127694" marT="25644" marB="192330" anchor="ctr">
                    <a:lnL w="12700" cmpd="sng">
                      <a:noFill/>
                      <a:prstDash val="solid"/>
                    </a:lnL>
                    <a:lnR w="12700" cmpd="sng">
                      <a:noFill/>
                      <a:prstDash val="solid"/>
                    </a:lnR>
                    <a:lnT w="9525" cap="flat" cmpd="sng" algn="ctr">
                      <a:noFill/>
                      <a:prstDash val="solid"/>
                    </a:lnT>
                    <a:lnB w="12700" cmpd="sng">
                      <a:noFill/>
                      <a:prstDash val="solid"/>
                    </a:lnB>
                    <a:noFill/>
                  </a:tcPr>
                </a:tc>
                <a:extLst>
                  <a:ext uri="{0D108BD9-81ED-4DB2-BD59-A6C34878D82A}">
                    <a16:rowId xmlns:a16="http://schemas.microsoft.com/office/drawing/2014/main" val="1256845068"/>
                  </a:ext>
                </a:extLst>
              </a:tr>
              <a:tr h="525704">
                <a:tc>
                  <a:txBody>
                    <a:bodyPr/>
                    <a:lstStyle/>
                    <a:p>
                      <a:pPr>
                        <a:buNone/>
                      </a:pPr>
                      <a:r>
                        <a:rPr lang="en-US" sz="1700" cap="none" spc="0">
                          <a:solidFill>
                            <a:schemeClr val="tx1"/>
                          </a:solidFill>
                        </a:rPr>
                        <a:t>State A–F Grade</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74725572"/>
                  </a:ext>
                </a:extLst>
              </a:tr>
              <a:tr h="525704">
                <a:tc>
                  <a:txBody>
                    <a:bodyPr/>
                    <a:lstStyle/>
                    <a:p>
                      <a:pPr>
                        <a:buNone/>
                      </a:pPr>
                      <a:r>
                        <a:rPr lang="en-US" sz="1700" cap="none" spc="0">
                          <a:solidFill>
                            <a:schemeClr val="tx1"/>
                          </a:solidFill>
                        </a:rPr>
                        <a:t>Same Weighting Formula</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593422532"/>
                  </a:ext>
                </a:extLst>
              </a:tr>
              <a:tr h="525704">
                <a:tc>
                  <a:txBody>
                    <a:bodyPr/>
                    <a:lstStyle/>
                    <a:p>
                      <a:pPr>
                        <a:buNone/>
                      </a:pPr>
                      <a:r>
                        <a:rPr lang="en-US" sz="1700" cap="none" spc="0">
                          <a:solidFill>
                            <a:schemeClr val="tx1"/>
                          </a:solidFill>
                        </a:rPr>
                        <a:t>Performance Contract</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No</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4198593531"/>
                  </a:ext>
                </a:extLst>
              </a:tr>
              <a:tr h="525704">
                <a:tc>
                  <a:txBody>
                    <a:bodyPr/>
                    <a:lstStyle/>
                    <a:p>
                      <a:pPr>
                        <a:buNone/>
                      </a:pPr>
                      <a:r>
                        <a:rPr lang="en-US" sz="1700" cap="none" spc="0">
                          <a:solidFill>
                            <a:schemeClr val="tx1"/>
                          </a:solidFill>
                        </a:rPr>
                        <a:t>Renewal Every 5 Years</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No</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 Yes</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3939008151"/>
                  </a:ext>
                </a:extLst>
              </a:tr>
              <a:tr h="782145">
                <a:tc>
                  <a:txBody>
                    <a:bodyPr/>
                    <a:lstStyle/>
                    <a:p>
                      <a:pPr>
                        <a:buNone/>
                      </a:pPr>
                      <a:r>
                        <a:rPr lang="en-US" sz="1700" cap="none" spc="0">
                          <a:solidFill>
                            <a:schemeClr val="tx1"/>
                          </a:solidFill>
                        </a:rPr>
                        <a:t>Closure for Underperformance</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Rare</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Possible &amp; Contractual</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89528181"/>
                  </a:ext>
                </a:extLst>
              </a:tr>
              <a:tr h="782145">
                <a:tc>
                  <a:txBody>
                    <a:bodyPr/>
                    <a:lstStyle/>
                    <a:p>
                      <a:pPr>
                        <a:buNone/>
                      </a:pPr>
                      <a:r>
                        <a:rPr lang="en-US" sz="1700" cap="none" spc="0">
                          <a:solidFill>
                            <a:schemeClr val="tx1"/>
                          </a:solidFill>
                        </a:rPr>
                        <a:t>Financial Oversight Layer</a:t>
                      </a:r>
                    </a:p>
                  </a:txBody>
                  <a:tcPr marL="89754" marR="127694" marT="25644" marB="192330" anchor="ctr">
                    <a:lnL w="9525" cap="flat" cmpd="sng" algn="ctr">
                      <a:solidFill>
                        <a:schemeClr val="tx1"/>
                      </a:solid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District-managed</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tc>
                  <a:txBody>
                    <a:bodyPr/>
                    <a:lstStyle/>
                    <a:p>
                      <a:pPr>
                        <a:buNone/>
                      </a:pPr>
                      <a:r>
                        <a:rPr lang="en-US" sz="1700" cap="none" spc="0">
                          <a:solidFill>
                            <a:schemeClr val="tx1"/>
                          </a:solidFill>
                        </a:rPr>
                        <a:t>Independent audit + authorizer review</a:t>
                      </a:r>
                    </a:p>
                  </a:txBody>
                  <a:tcPr marL="89754" marR="127694" marT="25644" marB="192330" anchor="ctr">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1615926928"/>
                  </a:ext>
                </a:extLst>
              </a:tr>
            </a:tbl>
          </a:graphicData>
        </a:graphic>
      </p:graphicFrame>
    </p:spTree>
    <p:extLst>
      <p:ext uri="{BB962C8B-B14F-4D97-AF65-F5344CB8AC3E}">
        <p14:creationId xmlns:p14="http://schemas.microsoft.com/office/powerpoint/2010/main" val="3997135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6C062-0C2E-1C13-ACFF-6C84CDE06E6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0C3177-CD43-E422-6CE5-978A72D2EA35}"/>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01F8E72F-CA39-BFC2-55F9-4D7E11442CCA}"/>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E1C81E13-CC80-4FF6-9088-65CD1D20C82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6" name="TextBox 5">
            <a:extLst>
              <a:ext uri="{FF2B5EF4-FFF2-40B4-BE49-F238E27FC236}">
                <a16:creationId xmlns:a16="http://schemas.microsoft.com/office/drawing/2014/main" id="{6F3DF33C-3773-B29B-90A4-BABBAF28B505}"/>
              </a:ext>
            </a:extLst>
          </p:cNvPr>
          <p:cNvSpPr txBox="1"/>
          <p:nvPr/>
        </p:nvSpPr>
        <p:spPr>
          <a:xfrm>
            <a:off x="2263140" y="1128606"/>
            <a:ext cx="4617720" cy="3139321"/>
          </a:xfrm>
          <a:prstGeom prst="rect">
            <a:avLst/>
          </a:prstGeom>
          <a:noFill/>
        </p:spPr>
        <p:txBody>
          <a:bodyPr wrap="square">
            <a:spAutoFit/>
          </a:bodyPr>
          <a:lstStyle/>
          <a:p>
            <a:r>
              <a:rPr lang="en-US" b="1" dirty="0"/>
              <a:t>Ongoing, working document</a:t>
            </a:r>
            <a:r>
              <a:rPr lang="en-US" dirty="0"/>
              <a:t> that guides how a school plans, implements, monitors, and refines its improvement efforts to support student achievement and overall school effectiveness. </a:t>
            </a:r>
          </a:p>
          <a:p>
            <a:endParaRPr lang="en-US" dirty="0"/>
          </a:p>
          <a:p>
            <a:r>
              <a:rPr lang="en-US" dirty="0"/>
              <a:t>It isn’t a one-time plan — it’s reviewed regularly and updated based on the progress that’s made.</a:t>
            </a:r>
          </a:p>
          <a:p>
            <a:endParaRPr lang="en-US" dirty="0"/>
          </a:p>
          <a:p>
            <a:endParaRPr lang="en-US" dirty="0"/>
          </a:p>
        </p:txBody>
      </p:sp>
      <p:pic>
        <p:nvPicPr>
          <p:cNvPr id="7" name="Picture 6">
            <a:extLst>
              <a:ext uri="{FF2B5EF4-FFF2-40B4-BE49-F238E27FC236}">
                <a16:creationId xmlns:a16="http://schemas.microsoft.com/office/drawing/2014/main" id="{28C678CD-BB68-B039-77ED-84D4296A3D4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291840" y="4038789"/>
            <a:ext cx="2148840" cy="1468755"/>
          </a:xfrm>
          <a:prstGeom prst="rect">
            <a:avLst/>
          </a:prstGeom>
        </p:spPr>
      </p:pic>
    </p:spTree>
    <p:extLst>
      <p:ext uri="{BB962C8B-B14F-4D97-AF65-F5344CB8AC3E}">
        <p14:creationId xmlns:p14="http://schemas.microsoft.com/office/powerpoint/2010/main" val="11386645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1C0D49-2CB6-B7CC-7B95-8BC7E00FC7D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7FDC7A9-593C-7CE4-62D5-8879FAAF9AC5}"/>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E7F01FDE-4849-6DD1-6084-78C71D9E092B}"/>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BEB5BB85-1372-638E-81C0-B3F89A36CC4E}"/>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6" name="TextBox 5">
            <a:extLst>
              <a:ext uri="{FF2B5EF4-FFF2-40B4-BE49-F238E27FC236}">
                <a16:creationId xmlns:a16="http://schemas.microsoft.com/office/drawing/2014/main" id="{D4FA1462-4A1B-2B89-B3A8-C18D397A2BEB}"/>
              </a:ext>
            </a:extLst>
          </p:cNvPr>
          <p:cNvSpPr txBox="1"/>
          <p:nvPr/>
        </p:nvSpPr>
        <p:spPr>
          <a:xfrm>
            <a:off x="1325880" y="1293198"/>
            <a:ext cx="6931152" cy="3970318"/>
          </a:xfrm>
          <a:prstGeom prst="rect">
            <a:avLst/>
          </a:prstGeom>
          <a:noFill/>
        </p:spPr>
        <p:txBody>
          <a:bodyPr wrap="square">
            <a:spAutoFit/>
          </a:bodyPr>
          <a:lstStyle/>
          <a:p>
            <a:pPr>
              <a:buNone/>
            </a:pPr>
            <a:r>
              <a:rPr lang="en-US" b="1" dirty="0"/>
              <a:t>🎯 Primary Purpose</a:t>
            </a:r>
          </a:p>
          <a:p>
            <a:pPr>
              <a:buNone/>
            </a:pPr>
            <a:r>
              <a:rPr lang="en-US" dirty="0"/>
              <a:t>The ACIP serves as a </a:t>
            </a:r>
            <a:r>
              <a:rPr lang="en-US" b="1" dirty="0"/>
              <a:t>strategic roadmap</a:t>
            </a:r>
            <a:r>
              <a:rPr lang="en-US" dirty="0"/>
              <a:t> for continuous improvement across all key areas of school performance. It helps schools:</a:t>
            </a:r>
          </a:p>
          <a:p>
            <a:pPr>
              <a:buNone/>
            </a:pPr>
            <a:endParaRPr lang="en-US" dirty="0"/>
          </a:p>
          <a:p>
            <a:pPr>
              <a:buFont typeface="Arial" panose="020B0604020202020204" pitchFamily="34" charset="0"/>
              <a:buChar char="•"/>
            </a:pPr>
            <a:r>
              <a:rPr lang="en-US" b="1" dirty="0"/>
              <a:t>Identify strategies and actions</a:t>
            </a:r>
            <a:r>
              <a:rPr lang="en-US" dirty="0"/>
              <a:t> that address achievement gaps and instructional needs.</a:t>
            </a:r>
          </a:p>
          <a:p>
            <a:pPr>
              <a:buFont typeface="Arial" panose="020B0604020202020204" pitchFamily="34" charset="0"/>
              <a:buChar char="•"/>
            </a:pPr>
            <a:endParaRPr lang="en-US" dirty="0"/>
          </a:p>
          <a:p>
            <a:pPr>
              <a:buFont typeface="Arial" panose="020B0604020202020204" pitchFamily="34" charset="0"/>
              <a:buChar char="•"/>
            </a:pPr>
            <a:r>
              <a:rPr lang="en-US" b="1" dirty="0"/>
              <a:t>Set measurable goals</a:t>
            </a:r>
            <a:r>
              <a:rPr lang="en-US" dirty="0"/>
              <a:t> based on analyzed data.</a:t>
            </a:r>
          </a:p>
          <a:p>
            <a:pPr>
              <a:buFont typeface="Arial" panose="020B0604020202020204" pitchFamily="34" charset="0"/>
              <a:buChar char="•"/>
            </a:pPr>
            <a:endParaRPr lang="en-US" dirty="0"/>
          </a:p>
          <a:p>
            <a:pPr>
              <a:buFont typeface="Arial" panose="020B0604020202020204" pitchFamily="34" charset="0"/>
              <a:buChar char="•"/>
            </a:pPr>
            <a:r>
              <a:rPr lang="en-US" b="1" dirty="0"/>
              <a:t>Monitor progress and adjust practices</a:t>
            </a:r>
            <a:r>
              <a:rPr lang="en-US" dirty="0"/>
              <a:t> based on evidence.</a:t>
            </a:r>
          </a:p>
          <a:p>
            <a:pPr>
              <a:buFont typeface="Arial" panose="020B0604020202020204" pitchFamily="34" charset="0"/>
              <a:buChar char="•"/>
            </a:pPr>
            <a:endParaRPr lang="en-US" dirty="0"/>
          </a:p>
          <a:p>
            <a:pPr>
              <a:buFont typeface="Arial" panose="020B0604020202020204" pitchFamily="34" charset="0"/>
              <a:buChar char="•"/>
            </a:pPr>
            <a:r>
              <a:rPr lang="en-US" b="1" dirty="0"/>
              <a:t>Support equitable outcomes</a:t>
            </a:r>
            <a:r>
              <a:rPr lang="en-US" dirty="0"/>
              <a:t> for all learners.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7" name="Picture 6">
            <a:extLst>
              <a:ext uri="{FF2B5EF4-FFF2-40B4-BE49-F238E27FC236}">
                <a16:creationId xmlns:a16="http://schemas.microsoft.com/office/drawing/2014/main" id="{593A7BEF-F182-8F1C-5EF7-CF249D45A6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29747" y="4731106"/>
            <a:ext cx="4214858" cy="1212493"/>
          </a:xfrm>
          <a:prstGeom prst="rect">
            <a:avLst/>
          </a:prstGeom>
        </p:spPr>
      </p:pic>
      <p:sp>
        <p:nvSpPr>
          <p:cNvPr id="8" name="TextBox 7">
            <a:extLst>
              <a:ext uri="{FF2B5EF4-FFF2-40B4-BE49-F238E27FC236}">
                <a16:creationId xmlns:a16="http://schemas.microsoft.com/office/drawing/2014/main" id="{9E9CAD5A-F16F-777B-1A36-36D48417234A}"/>
              </a:ext>
            </a:extLst>
          </p:cNvPr>
          <p:cNvSpPr txBox="1"/>
          <p:nvPr/>
        </p:nvSpPr>
        <p:spPr>
          <a:xfrm>
            <a:off x="2729747" y="5943600"/>
            <a:ext cx="4214858" cy="230832"/>
          </a:xfrm>
          <a:prstGeom prst="rect">
            <a:avLst/>
          </a:prstGeom>
          <a:noFill/>
        </p:spPr>
        <p:txBody>
          <a:bodyPr wrap="square" rtlCol="0">
            <a:spAutoFit/>
          </a:bodyPr>
          <a:lstStyle/>
          <a:p>
            <a:r>
              <a:rPr lang="en-US" sz="900">
                <a:hlinkClick r:id="rId3" tooltip="https://www.flickr.com/photos/usoceangov/3903852519/"/>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41763977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C010F-0652-3352-90B4-3BE666A54EE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D1A3C58-9C97-16DF-7A8B-3912DAA30A00}"/>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28A59AFD-58EC-3253-AE73-F208D9E3EEBA}"/>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9CD35442-2661-E579-330F-698555CEE9D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4" name="Title 3">
            <a:extLst>
              <a:ext uri="{FF2B5EF4-FFF2-40B4-BE49-F238E27FC236}">
                <a16:creationId xmlns:a16="http://schemas.microsoft.com/office/drawing/2014/main" id="{A4A5B4B0-1FE2-942B-7887-E66E798431D6}"/>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99900271-5022-F1F0-A0E2-99F402FAFEBD}"/>
              </a:ext>
            </a:extLst>
          </p:cNvPr>
          <p:cNvSpPr>
            <a:spLocks noGrp="1"/>
          </p:cNvSpPr>
          <p:nvPr>
            <p:ph idx="1"/>
          </p:nvPr>
        </p:nvSpPr>
        <p:spPr/>
        <p:txBody>
          <a:bodyPr>
            <a:normAutofit fontScale="47500" lnSpcReduction="20000"/>
          </a:bodyPr>
          <a:lstStyle/>
          <a:p>
            <a:pPr>
              <a:buNone/>
            </a:pPr>
            <a:r>
              <a:rPr lang="en-US" b="1" dirty="0"/>
              <a:t>🧠 Key Components Often Included</a:t>
            </a:r>
          </a:p>
          <a:p>
            <a:pPr>
              <a:buNone/>
            </a:pPr>
            <a:r>
              <a:rPr lang="en-US" dirty="0"/>
              <a:t>ACIPs include:</a:t>
            </a:r>
          </a:p>
          <a:p>
            <a:pPr>
              <a:buNone/>
            </a:pPr>
            <a:endParaRPr lang="en-US" dirty="0"/>
          </a:p>
          <a:p>
            <a:pPr>
              <a:buNone/>
            </a:pPr>
            <a:r>
              <a:rPr lang="en-US" b="1" dirty="0"/>
              <a:t>1. Data Analysis &amp; Needs Assessment</a:t>
            </a:r>
            <a:br>
              <a:rPr lang="en-US" dirty="0"/>
            </a:br>
            <a:r>
              <a:rPr lang="en-US" dirty="0"/>
              <a:t>A review of academic achievement, growth data, attendance, discipline, achievement gaps, etc., that identifies strengths and areas needing improvement. </a:t>
            </a:r>
          </a:p>
          <a:p>
            <a:pPr>
              <a:buNone/>
            </a:pPr>
            <a:r>
              <a:rPr lang="en-US" b="1" dirty="0"/>
              <a:t>2. Goals &amp; Objectives</a:t>
            </a:r>
            <a:br>
              <a:rPr lang="en-US" dirty="0"/>
            </a:br>
            <a:r>
              <a:rPr lang="en-US" dirty="0"/>
              <a:t>Clear, measurable targets tied to student outcomes (e.g., increase proficiency in reading/math, graduation rate goals, closing achievement gaps). </a:t>
            </a:r>
          </a:p>
          <a:p>
            <a:pPr>
              <a:buNone/>
            </a:pPr>
            <a:r>
              <a:rPr lang="en-US" b="1" dirty="0"/>
              <a:t>3. Strategies &amp; Action Steps</a:t>
            </a:r>
            <a:br>
              <a:rPr lang="en-US" dirty="0"/>
            </a:br>
            <a:r>
              <a:rPr lang="en-US" dirty="0"/>
              <a:t>Evidence-based practices, instructional interventions, professional learning plans, and resource allocations designed to meet goals. </a:t>
            </a:r>
          </a:p>
          <a:p>
            <a:pPr>
              <a:buNone/>
            </a:pPr>
            <a:r>
              <a:rPr lang="en-US" b="1" dirty="0"/>
              <a:t>4. Monitoring/Progress Measures</a:t>
            </a:r>
            <a:br>
              <a:rPr lang="en-US" dirty="0"/>
            </a:br>
            <a:r>
              <a:rPr lang="en-US" dirty="0"/>
              <a:t>How progress will be tracked — including timelines, responsible staff, and data checkpoints to ensure activities are working. </a:t>
            </a:r>
          </a:p>
          <a:p>
            <a:pPr>
              <a:buNone/>
            </a:pPr>
            <a:r>
              <a:rPr lang="en-US" b="1" dirty="0"/>
              <a:t>5. Stakeholder Engagement</a:t>
            </a:r>
            <a:br>
              <a:rPr lang="en-US" dirty="0"/>
            </a:br>
            <a:r>
              <a:rPr lang="en-US" dirty="0"/>
              <a:t>Documentation that teachers, parents, administrators, and community members participated in plan development and review. </a:t>
            </a:r>
          </a:p>
          <a:p>
            <a:pPr>
              <a:buNone/>
            </a:pPr>
            <a:r>
              <a:rPr lang="en-US" b="1" dirty="0"/>
              <a:t>6. School Culture &amp; Climate Considerations</a:t>
            </a:r>
            <a:br>
              <a:rPr lang="en-US" dirty="0"/>
            </a:br>
            <a:r>
              <a:rPr lang="en-US" dirty="0"/>
              <a:t>Some plans also include non-academic factors like safety, discipline, attendance, and engagement strategies.</a:t>
            </a:r>
          </a:p>
          <a:p>
            <a:endParaRPr lang="en-US" dirty="0"/>
          </a:p>
        </p:txBody>
      </p:sp>
    </p:spTree>
    <p:extLst>
      <p:ext uri="{BB962C8B-B14F-4D97-AF65-F5344CB8AC3E}">
        <p14:creationId xmlns:p14="http://schemas.microsoft.com/office/powerpoint/2010/main" val="2679257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A6EA5-E6C3-9DD8-4E41-813397D113C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15FD263-044E-9A59-4EDF-97877C4DC5D3}"/>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C787A1D7-A32A-3B41-0E11-368296B3F3E8}"/>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3194C69B-E6F1-4A3C-FCCA-04ED88D6A24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4" name="Title 3">
            <a:extLst>
              <a:ext uri="{FF2B5EF4-FFF2-40B4-BE49-F238E27FC236}">
                <a16:creationId xmlns:a16="http://schemas.microsoft.com/office/drawing/2014/main" id="{64071E0E-635A-1F74-C62A-EBE8CF39DFFF}"/>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F89628B9-E88F-EED5-6E43-40E9C3A580CD}"/>
              </a:ext>
            </a:extLst>
          </p:cNvPr>
          <p:cNvSpPr>
            <a:spLocks noGrp="1"/>
          </p:cNvSpPr>
          <p:nvPr>
            <p:ph idx="1"/>
          </p:nvPr>
        </p:nvSpPr>
        <p:spPr/>
        <p:txBody>
          <a:bodyPr>
            <a:normAutofit/>
          </a:bodyPr>
          <a:lstStyle/>
          <a:p>
            <a:pPr>
              <a:buNone/>
            </a:pPr>
            <a:r>
              <a:rPr lang="en-US" b="1" dirty="0"/>
              <a:t>👥 How It’s Developed</a:t>
            </a:r>
          </a:p>
          <a:p>
            <a:pPr>
              <a:buFont typeface="Arial" panose="020B0604020202020204" pitchFamily="34" charset="0"/>
              <a:buChar char="•"/>
            </a:pPr>
            <a:r>
              <a:rPr lang="en-US" dirty="0"/>
              <a:t>The plan is </a:t>
            </a:r>
            <a:r>
              <a:rPr lang="en-US" i="1" dirty="0"/>
              <a:t>collaboratively created</a:t>
            </a:r>
            <a:r>
              <a:rPr lang="en-US" dirty="0"/>
              <a:t> by a team that typically includes the principal, counselors, teachers, parent representatives, and other stakeholders.</a:t>
            </a:r>
          </a:p>
          <a:p>
            <a:pPr>
              <a:buFont typeface="Arial" panose="020B0604020202020204" pitchFamily="34" charset="0"/>
              <a:buChar char="•"/>
            </a:pPr>
            <a:r>
              <a:rPr lang="en-US" dirty="0"/>
              <a:t>Plans are </a:t>
            </a:r>
            <a:r>
              <a:rPr lang="en-US" b="1" dirty="0"/>
              <a:t>approved by the local school board</a:t>
            </a:r>
            <a:r>
              <a:rPr lang="en-US" dirty="0"/>
              <a:t> and signed off by leadership such as the superintendent and principal.</a:t>
            </a:r>
          </a:p>
          <a:p>
            <a:endParaRPr lang="en-US" dirty="0"/>
          </a:p>
        </p:txBody>
      </p:sp>
    </p:spTree>
    <p:extLst>
      <p:ext uri="{BB962C8B-B14F-4D97-AF65-F5344CB8AC3E}">
        <p14:creationId xmlns:p14="http://schemas.microsoft.com/office/powerpoint/2010/main" val="868432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4B973B-81FC-A07F-582E-BE647F1631A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8299AA-5222-1AC6-2E01-4F8686606E93}"/>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936DC67C-28A2-AC90-189F-DE6E57C89538}"/>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6FA82173-BF6C-5617-80CC-4615261B87B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4" name="Title 3">
            <a:extLst>
              <a:ext uri="{FF2B5EF4-FFF2-40B4-BE49-F238E27FC236}">
                <a16:creationId xmlns:a16="http://schemas.microsoft.com/office/drawing/2014/main" id="{97704B44-5666-16E3-4E45-21AB5C052391}"/>
              </a:ext>
            </a:extLst>
          </p:cNvPr>
          <p:cNvSpPr>
            <a:spLocks noGrp="1"/>
          </p:cNvSpPr>
          <p:nvPr>
            <p:ph type="title"/>
          </p:nvPr>
        </p:nvSpPr>
        <p:spPr/>
        <p:txBody>
          <a:bodyPr/>
          <a:lstStyle/>
          <a:p>
            <a:endParaRPr lang="en-US" dirty="0"/>
          </a:p>
        </p:txBody>
      </p:sp>
      <p:sp>
        <p:nvSpPr>
          <p:cNvPr id="7" name="Content Placeholder 6">
            <a:extLst>
              <a:ext uri="{FF2B5EF4-FFF2-40B4-BE49-F238E27FC236}">
                <a16:creationId xmlns:a16="http://schemas.microsoft.com/office/drawing/2014/main" id="{C703884D-B5FB-0D20-4ED6-DD20AA8B0172}"/>
              </a:ext>
            </a:extLst>
          </p:cNvPr>
          <p:cNvSpPr>
            <a:spLocks noGrp="1"/>
          </p:cNvSpPr>
          <p:nvPr>
            <p:ph idx="1"/>
          </p:nvPr>
        </p:nvSpPr>
        <p:spPr/>
        <p:txBody>
          <a:bodyPr>
            <a:normAutofit/>
          </a:bodyPr>
          <a:lstStyle/>
          <a:p>
            <a:pPr>
              <a:buNone/>
            </a:pPr>
            <a:r>
              <a:rPr lang="en-US" b="1" dirty="0"/>
              <a:t>📅 Timeline &amp; Review</a:t>
            </a:r>
          </a:p>
          <a:p>
            <a:pPr>
              <a:buFont typeface="Arial" panose="020B0604020202020204" pitchFamily="34" charset="0"/>
              <a:buChar char="•"/>
            </a:pPr>
            <a:r>
              <a:rPr lang="en-US" dirty="0"/>
              <a:t>ACIPs are usually </a:t>
            </a:r>
            <a:r>
              <a:rPr lang="en-US" b="1" dirty="0"/>
              <a:t>effective for a two-year period</a:t>
            </a:r>
            <a:r>
              <a:rPr lang="en-US" dirty="0"/>
              <a:t>.</a:t>
            </a:r>
          </a:p>
          <a:p>
            <a:pPr>
              <a:buFont typeface="Arial" panose="020B0604020202020204" pitchFamily="34" charset="0"/>
              <a:buChar char="•"/>
            </a:pPr>
            <a:r>
              <a:rPr lang="en-US" dirty="0"/>
              <a:t>They are </a:t>
            </a:r>
            <a:r>
              <a:rPr lang="en-US" b="1" dirty="0"/>
              <a:t>regularly reviewed and revised often</a:t>
            </a:r>
            <a:r>
              <a:rPr lang="en-US" dirty="0"/>
              <a:t> (monthly or as data is analyzed) to make sure goals and strategies remain relevant. </a:t>
            </a:r>
          </a:p>
          <a:p>
            <a:endParaRPr lang="en-US" dirty="0"/>
          </a:p>
        </p:txBody>
      </p:sp>
    </p:spTree>
    <p:extLst>
      <p:ext uri="{BB962C8B-B14F-4D97-AF65-F5344CB8AC3E}">
        <p14:creationId xmlns:p14="http://schemas.microsoft.com/office/powerpoint/2010/main" val="3383265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BE92D7-2080-7156-2035-40056224989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2E6ABA-C5D9-7368-D61C-E57E67165774}"/>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96EA596A-FF3E-9AD5-3525-9D726E259FEC}"/>
              </a:ext>
            </a:extLst>
          </p:cNvPr>
          <p:cNvSpPr txBox="1"/>
          <p:nvPr/>
        </p:nvSpPr>
        <p:spPr>
          <a:xfrm>
            <a:off x="809332" y="289450"/>
            <a:ext cx="7584860" cy="523220"/>
          </a:xfrm>
          <a:prstGeom prst="rect">
            <a:avLst/>
          </a:prstGeom>
          <a:noFill/>
        </p:spPr>
        <p:txBody>
          <a:bodyPr wrap="square">
            <a:spAutoFit/>
          </a:bodyPr>
          <a:lstStyle/>
          <a:p>
            <a:pPr algn="ctr">
              <a:defRPr sz="3600">
                <a:solidFill>
                  <a:srgbClr val="030D48"/>
                </a:solidFill>
                <a:latin typeface="Playfair Display"/>
              </a:defRPr>
            </a:pPr>
            <a:r>
              <a:rPr lang="en-US" sz="2800" dirty="0"/>
              <a:t>Alabama Continuous Improvement Plan</a:t>
            </a:r>
            <a:endParaRPr sz="2800" dirty="0"/>
          </a:p>
        </p:txBody>
      </p:sp>
      <p:sp>
        <p:nvSpPr>
          <p:cNvPr id="5" name="Rectangle 4">
            <a:extLst>
              <a:ext uri="{FF2B5EF4-FFF2-40B4-BE49-F238E27FC236}">
                <a16:creationId xmlns:a16="http://schemas.microsoft.com/office/drawing/2014/main" id="{3CDD986F-E472-D618-D7EB-4761134F378F}"/>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4" name="Title 3">
            <a:extLst>
              <a:ext uri="{FF2B5EF4-FFF2-40B4-BE49-F238E27FC236}">
                <a16:creationId xmlns:a16="http://schemas.microsoft.com/office/drawing/2014/main" id="{D96F1E02-C35A-AA7E-2D07-28AB59209D59}"/>
              </a:ext>
            </a:extLst>
          </p:cNvPr>
          <p:cNvSpPr>
            <a:spLocks noGrp="1"/>
          </p:cNvSpPr>
          <p:nvPr>
            <p:ph type="title"/>
          </p:nvPr>
        </p:nvSpPr>
        <p:spPr>
          <a:xfrm>
            <a:off x="457200" y="274638"/>
            <a:ext cx="8229600" cy="676338"/>
          </a:xfrm>
        </p:spPr>
        <p:txBody>
          <a:bodyPr>
            <a:normAutofit fontScale="90000"/>
          </a:bodyPr>
          <a:lstStyle/>
          <a:p>
            <a:endParaRPr lang="en-US" dirty="0"/>
          </a:p>
        </p:txBody>
      </p:sp>
      <p:pic>
        <p:nvPicPr>
          <p:cNvPr id="8" name="Content Placeholder 7">
            <a:extLst>
              <a:ext uri="{FF2B5EF4-FFF2-40B4-BE49-F238E27FC236}">
                <a16:creationId xmlns:a16="http://schemas.microsoft.com/office/drawing/2014/main" id="{2E038583-1834-4DB8-379E-554544AA349F}"/>
              </a:ext>
            </a:extLst>
          </p:cNvPr>
          <p:cNvPicPr>
            <a:picLocks noGrp="1" noChangeAspect="1"/>
          </p:cNvPicPr>
          <p:nvPr>
            <p:ph idx="1"/>
          </p:nvPr>
        </p:nvPicPr>
        <p:blipFill>
          <a:blip r:embed="rId2"/>
          <a:stretch>
            <a:fillRect/>
          </a:stretch>
        </p:blipFill>
        <p:spPr>
          <a:xfrm>
            <a:off x="2514600" y="1191713"/>
            <a:ext cx="4389120" cy="4876910"/>
          </a:xfrm>
          <a:prstGeom prst="rect">
            <a:avLst/>
          </a:prstGeom>
        </p:spPr>
      </p:pic>
    </p:spTree>
    <p:extLst>
      <p:ext uri="{BB962C8B-B14F-4D97-AF65-F5344CB8AC3E}">
        <p14:creationId xmlns:p14="http://schemas.microsoft.com/office/powerpoint/2010/main" val="105586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B9E32-3ECA-CB2E-6518-67A026DC677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2C43E43-53B1-721B-3365-01F3B9B31EFA}"/>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BEDDBC77-1AE5-F35C-8BB9-81A73CD6509A}"/>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3" name="Title 2">
            <a:extLst>
              <a:ext uri="{FF2B5EF4-FFF2-40B4-BE49-F238E27FC236}">
                <a16:creationId xmlns:a16="http://schemas.microsoft.com/office/drawing/2014/main" id="{76184A6B-BEE6-B901-2099-9E1E764DF2B2}"/>
              </a:ext>
            </a:extLst>
          </p:cNvPr>
          <p:cNvSpPr>
            <a:spLocks noGrp="1"/>
          </p:cNvSpPr>
          <p:nvPr>
            <p:ph type="title"/>
          </p:nvPr>
        </p:nvSpPr>
        <p:spPr/>
        <p:txBody>
          <a:bodyPr/>
          <a:lstStyle/>
          <a:p>
            <a:r>
              <a:rPr lang="en-US" dirty="0"/>
              <a:t>Counseling and Guidance</a:t>
            </a:r>
          </a:p>
        </p:txBody>
      </p:sp>
      <p:sp>
        <p:nvSpPr>
          <p:cNvPr id="8" name="Content Placeholder 7">
            <a:extLst>
              <a:ext uri="{FF2B5EF4-FFF2-40B4-BE49-F238E27FC236}">
                <a16:creationId xmlns:a16="http://schemas.microsoft.com/office/drawing/2014/main" id="{928A8E77-2A15-6B4D-12C1-C495D8C6F0BD}"/>
              </a:ext>
            </a:extLst>
          </p:cNvPr>
          <p:cNvSpPr>
            <a:spLocks noGrp="1"/>
          </p:cNvSpPr>
          <p:nvPr>
            <p:ph idx="1"/>
          </p:nvPr>
        </p:nvSpPr>
        <p:spPr/>
        <p:txBody>
          <a:bodyPr>
            <a:normAutofit/>
          </a:bodyPr>
          <a:lstStyle/>
          <a:p>
            <a:pPr marL="0" indent="0" algn="ctr">
              <a:buNone/>
            </a:pPr>
            <a:r>
              <a:rPr lang="en-US" sz="1600" b="1" i="0" dirty="0">
                <a:solidFill>
                  <a:srgbClr val="000000"/>
                </a:solidFill>
                <a:effectLst/>
                <a:latin typeface="Aptos" panose="020B0004020202020204" pitchFamily="34" charset="0"/>
              </a:rPr>
              <a:t>	</a:t>
            </a:r>
            <a:endParaRPr lang="en-US" sz="1600" dirty="0"/>
          </a:p>
        </p:txBody>
      </p:sp>
      <p:pic>
        <p:nvPicPr>
          <p:cNvPr id="9" name="Picture 8">
            <a:extLst>
              <a:ext uri="{FF2B5EF4-FFF2-40B4-BE49-F238E27FC236}">
                <a16:creationId xmlns:a16="http://schemas.microsoft.com/office/drawing/2014/main" id="{BDC8BE54-53C8-2D60-F2CC-218A005A656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69198" y="1417003"/>
            <a:ext cx="2405604" cy="4123944"/>
          </a:xfrm>
          <a:prstGeom prst="rect">
            <a:avLst/>
          </a:prstGeom>
        </p:spPr>
      </p:pic>
    </p:spTree>
    <p:extLst>
      <p:ext uri="{BB962C8B-B14F-4D97-AF65-F5344CB8AC3E}">
        <p14:creationId xmlns:p14="http://schemas.microsoft.com/office/powerpoint/2010/main" val="3701608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466C8D-6A4F-7E89-9297-CAC8093756D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1590F85-0908-4BFD-EABC-ADB045F1C381}"/>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C2F6C1AB-A0E6-B605-B359-72228999A3D3}"/>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3" name="Title 2">
            <a:extLst>
              <a:ext uri="{FF2B5EF4-FFF2-40B4-BE49-F238E27FC236}">
                <a16:creationId xmlns:a16="http://schemas.microsoft.com/office/drawing/2014/main" id="{9FE0F0BA-6D91-3219-2EF1-9125FB4FC048}"/>
              </a:ext>
            </a:extLst>
          </p:cNvPr>
          <p:cNvSpPr>
            <a:spLocks noGrp="1"/>
          </p:cNvSpPr>
          <p:nvPr>
            <p:ph type="title"/>
          </p:nvPr>
        </p:nvSpPr>
        <p:spPr/>
        <p:txBody>
          <a:bodyPr/>
          <a:lstStyle/>
          <a:p>
            <a:r>
              <a:rPr lang="en-US" dirty="0"/>
              <a:t>Counseling and Guidance</a:t>
            </a:r>
          </a:p>
        </p:txBody>
      </p:sp>
      <p:sp>
        <p:nvSpPr>
          <p:cNvPr id="8" name="Content Placeholder 7">
            <a:extLst>
              <a:ext uri="{FF2B5EF4-FFF2-40B4-BE49-F238E27FC236}">
                <a16:creationId xmlns:a16="http://schemas.microsoft.com/office/drawing/2014/main" id="{E0FC9124-8226-873A-A65E-35D0EB961D8E}"/>
              </a:ext>
            </a:extLst>
          </p:cNvPr>
          <p:cNvSpPr>
            <a:spLocks noGrp="1"/>
          </p:cNvSpPr>
          <p:nvPr>
            <p:ph idx="1"/>
          </p:nvPr>
        </p:nvSpPr>
        <p:spPr/>
        <p:txBody>
          <a:bodyPr>
            <a:normAutofit fontScale="92500" lnSpcReduction="20000"/>
          </a:bodyPr>
          <a:lstStyle/>
          <a:p>
            <a:pPr marL="0" indent="0" algn="ctr">
              <a:buNone/>
            </a:pPr>
            <a:r>
              <a:rPr lang="en-US" sz="1600" b="1" i="0" dirty="0">
                <a:solidFill>
                  <a:srgbClr val="000000"/>
                </a:solidFill>
                <a:effectLst/>
                <a:latin typeface="Aptos" panose="020B0004020202020204" pitchFamily="34" charset="0"/>
              </a:rPr>
              <a:t>	</a:t>
            </a:r>
            <a:r>
              <a:rPr lang="en-US" sz="1600" i="0" dirty="0">
                <a:solidFill>
                  <a:srgbClr val="000000"/>
                </a:solidFill>
                <a:effectLst/>
                <a:latin typeface="Aptos" panose="020B0004020202020204" pitchFamily="34" charset="0"/>
              </a:rPr>
              <a:t>Has the school developed and implemented a comprehensive counseling and guidance program with certified counselors that ensure that every student achieves the minimum counseling competencies at each appropriate grade level? </a:t>
            </a:r>
          </a:p>
          <a:p>
            <a:pPr marL="0" indent="0">
              <a:buNone/>
            </a:pPr>
            <a:r>
              <a:rPr lang="en-US" sz="1600" dirty="0">
                <a:solidFill>
                  <a:srgbClr val="000000"/>
                </a:solidFill>
                <a:latin typeface="Aptos" panose="020B0004020202020204" pitchFamily="34" charset="0"/>
              </a:rPr>
              <a:t>Documentation:</a:t>
            </a:r>
          </a:p>
          <a:p>
            <a:pPr marL="0" indent="0">
              <a:buNone/>
            </a:pPr>
            <a:r>
              <a:rPr lang="en-US" sz="1600" b="0" i="0" dirty="0">
                <a:solidFill>
                  <a:srgbClr val="000000"/>
                </a:solidFill>
                <a:effectLst/>
                <a:latin typeface="Aptos" panose="020B0004020202020204" pitchFamily="34" charset="0"/>
              </a:rPr>
              <a:t>1.  </a:t>
            </a:r>
            <a:r>
              <a:rPr lang="en-US" sz="1600" b="1" dirty="0"/>
              <a:t>LEA Comprehensive Counseling Plan</a:t>
            </a:r>
            <a:endParaRPr lang="en-US" sz="1600" dirty="0"/>
          </a:p>
          <a:p>
            <a:r>
              <a:rPr lang="en-US" sz="1600" dirty="0"/>
              <a:t>Copy of the district’s comprehensive counseling and guidance plan</a:t>
            </a:r>
          </a:p>
          <a:p>
            <a:r>
              <a:rPr lang="en-US" sz="1600" dirty="0"/>
              <a:t>Must be aligned to the </a:t>
            </a:r>
            <a:r>
              <a:rPr lang="en-US" sz="1600" i="1" dirty="0"/>
              <a:t>Comprehensive Counseling and Guidance State Model for Alabama Public Schools (Bulletin 2003, No. 89)</a:t>
            </a:r>
            <a:endParaRPr lang="en-US" sz="1600" dirty="0"/>
          </a:p>
          <a:p>
            <a:pPr marL="0" indent="0" fontAlgn="base">
              <a:lnSpc>
                <a:spcPts val="1482"/>
              </a:lnSpc>
              <a:buNone/>
            </a:pPr>
            <a:r>
              <a:rPr lang="en-US" sz="1600" dirty="0">
                <a:hlinkClick r:id="rId2"/>
              </a:rPr>
              <a:t>Comprehensive Counseling and Guidance Model for Alabama</a:t>
            </a:r>
            <a:endParaRPr lang="en-US" sz="1600" dirty="0"/>
          </a:p>
          <a:p>
            <a:pPr marL="0" indent="0" fontAlgn="base">
              <a:lnSpc>
                <a:spcPts val="1482"/>
              </a:lnSpc>
              <a:buNone/>
            </a:pPr>
            <a:endParaRPr lang="en-US" sz="1600" dirty="0"/>
          </a:p>
          <a:p>
            <a:pPr marL="0" indent="0">
              <a:buNone/>
            </a:pPr>
            <a:r>
              <a:rPr lang="en-US" sz="1600" b="1" dirty="0"/>
              <a:t>2.   Annual Plan Acknowledgement</a:t>
            </a:r>
            <a:endParaRPr lang="en-US" sz="1600" dirty="0"/>
          </a:p>
          <a:p>
            <a:r>
              <a:rPr lang="en-US" sz="1600" dirty="0"/>
              <a:t>One system-level letter on district letterhead</a:t>
            </a:r>
          </a:p>
          <a:p>
            <a:r>
              <a:rPr lang="en-US" sz="1600" dirty="0"/>
              <a:t>Signed and dated by the counseling coordinator</a:t>
            </a:r>
          </a:p>
          <a:p>
            <a:r>
              <a:rPr lang="en-US" sz="1600" dirty="0"/>
              <a:t>Verifying each school’s plan is updated annually and maintained at both the school and district levels</a:t>
            </a:r>
            <a:endParaRPr lang="en-US" sz="1600" b="0" i="0" dirty="0">
              <a:solidFill>
                <a:srgbClr val="000000"/>
              </a:solidFill>
              <a:effectLst/>
              <a:latin typeface="Aptos" panose="020B0004020202020204" pitchFamily="34" charset="0"/>
            </a:endParaRPr>
          </a:p>
          <a:p>
            <a:pPr algn="l" rtl="0" fontAlgn="base">
              <a:lnSpc>
                <a:spcPts val="1482"/>
              </a:lnSpc>
              <a:buFont typeface="+mj-lt"/>
              <a:buAutoNum type="arabicPeriod" startAt="2"/>
            </a:pPr>
            <a:endParaRPr lang="en-US" sz="1600" b="0" i="0" dirty="0">
              <a:solidFill>
                <a:srgbClr val="000000"/>
              </a:solidFill>
              <a:effectLst/>
              <a:latin typeface="Aptos" panose="020B0004020202020204" pitchFamily="34" charset="0"/>
            </a:endParaRPr>
          </a:p>
          <a:p>
            <a:pPr marL="0" indent="0">
              <a:buNone/>
            </a:pPr>
            <a:r>
              <a:rPr lang="en-US" sz="1600" b="1" dirty="0"/>
              <a:t>3.   Ethical Standards Acknowledgement</a:t>
            </a:r>
            <a:endParaRPr lang="en-US" sz="1600" dirty="0"/>
          </a:p>
          <a:p>
            <a:r>
              <a:rPr lang="en-US" sz="1600" dirty="0"/>
              <a:t>One system-level letter on district letterhead</a:t>
            </a:r>
          </a:p>
          <a:p>
            <a:r>
              <a:rPr lang="en-US" sz="1600" dirty="0"/>
              <a:t>Signed and dated by the counseling coordinator</a:t>
            </a:r>
          </a:p>
          <a:p>
            <a:r>
              <a:rPr lang="en-US" sz="1600" dirty="0"/>
              <a:t>Verifying adherence to ethical guidelines and professional standards for school counseling</a:t>
            </a:r>
          </a:p>
          <a:p>
            <a:pPr algn="ctr"/>
            <a:endParaRPr lang="en-US" sz="1600" dirty="0"/>
          </a:p>
        </p:txBody>
      </p:sp>
    </p:spTree>
    <p:extLst>
      <p:ext uri="{BB962C8B-B14F-4D97-AF65-F5344CB8AC3E}">
        <p14:creationId xmlns:p14="http://schemas.microsoft.com/office/powerpoint/2010/main" val="56864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868271"/>
            <a:ext cx="9144000" cy="2246529"/>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4400">
                <a:solidFill>
                  <a:srgbClr val="FFFFFF"/>
                </a:solidFill>
                <a:latin typeface="Playfair Display"/>
              </a:defRPr>
            </a:pPr>
            <a:r>
              <a:rPr lang="en-US" dirty="0"/>
              <a:t>Academics</a:t>
            </a:r>
            <a:endParaRPr dirty="0"/>
          </a:p>
        </p:txBody>
      </p:sp>
      <p:sp>
        <p:nvSpPr>
          <p:cNvPr id="3" name="Rectangle 2"/>
          <p:cNvSpPr/>
          <p:nvPr/>
        </p:nvSpPr>
        <p:spPr>
          <a:xfrm>
            <a:off x="0" y="6309360"/>
            <a:ext cx="9196627"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rPr dirty="0"/>
              <a:t>Alabama Public Charter School Commission | Professional Development Training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D0235-8143-1517-388D-9DED3AB148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0908C2-70E6-3856-CFB0-EC62BAAF88C9}"/>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820108F4-D503-B220-3012-95464602C832}"/>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7DF967B-31E1-B33E-19CA-0FCCA29C0A80}"/>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49AC6142-7C88-AEF8-B895-F9BF86E5AE3F}"/>
              </a:ext>
            </a:extLst>
          </p:cNvPr>
          <p:cNvSpPr>
            <a:spLocks noGrp="1"/>
          </p:cNvSpPr>
          <p:nvPr>
            <p:ph idx="1"/>
          </p:nvPr>
        </p:nvSpPr>
        <p:spPr/>
        <p:txBody>
          <a:bodyPr/>
          <a:lstStyle/>
          <a:p>
            <a:pPr marL="0" indent="0" algn="ctr" fontAlgn="base">
              <a:buNone/>
            </a:pPr>
            <a:r>
              <a:rPr lang="en-US" sz="2000" dirty="0"/>
              <a:t>Has the LEA ensured that counselors at each school have implemented a </a:t>
            </a:r>
            <a:r>
              <a:rPr lang="en-US" sz="2000" b="1" dirty="0"/>
              <a:t>comprehensive counseling and guidance program </a:t>
            </a:r>
            <a:r>
              <a:rPr lang="en-US" sz="2000" dirty="0"/>
              <a:t>that ensures </a:t>
            </a:r>
            <a:r>
              <a:rPr lang="en-US" sz="2000" b="1" dirty="0"/>
              <a:t>equal access </a:t>
            </a:r>
            <a:r>
              <a:rPr lang="en-US" sz="2000" dirty="0"/>
              <a:t>and </a:t>
            </a:r>
            <a:r>
              <a:rPr lang="en-US" sz="2000" b="1" dirty="0"/>
              <a:t>appropriate placement </a:t>
            </a:r>
            <a:r>
              <a:rPr lang="en-US" sz="2000" dirty="0"/>
              <a:t>of students by </a:t>
            </a:r>
            <a:r>
              <a:rPr lang="en-US" sz="2000" b="1" dirty="0"/>
              <a:t>utilizing test data </a:t>
            </a:r>
            <a:r>
              <a:rPr lang="en-US" sz="2000" dirty="0"/>
              <a:t>and other available information</a:t>
            </a:r>
            <a:r>
              <a:rPr lang="en-US" sz="2000" b="1" dirty="0"/>
              <a:t>?</a:t>
            </a:r>
            <a:r>
              <a:rPr lang="en-US" sz="2000" dirty="0"/>
              <a:t> </a:t>
            </a:r>
          </a:p>
          <a:p>
            <a:pPr marL="0" indent="0" fontAlgn="base">
              <a:buNone/>
            </a:pPr>
            <a:r>
              <a:rPr lang="en-US" sz="2400" dirty="0"/>
              <a:t>Documentation:</a:t>
            </a:r>
          </a:p>
          <a:p>
            <a:pPr fontAlgn="base"/>
            <a:r>
              <a:rPr lang="en-US" sz="2400" dirty="0"/>
              <a:t>Interviews/Observation</a:t>
            </a:r>
          </a:p>
          <a:p>
            <a:pPr fontAlgn="base"/>
            <a:endParaRPr lang="en-US" sz="2400" dirty="0"/>
          </a:p>
          <a:p>
            <a:pPr fontAlgn="base"/>
            <a:endParaRPr lang="en-US" sz="2400" dirty="0"/>
          </a:p>
          <a:p>
            <a:endParaRPr lang="en-US" dirty="0"/>
          </a:p>
        </p:txBody>
      </p:sp>
      <p:pic>
        <p:nvPicPr>
          <p:cNvPr id="6" name="Picture 5">
            <a:extLst>
              <a:ext uri="{FF2B5EF4-FFF2-40B4-BE49-F238E27FC236}">
                <a16:creationId xmlns:a16="http://schemas.microsoft.com/office/drawing/2014/main" id="{27DF2130-CF98-766B-69EB-5C4C86EF2AA5}"/>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91584" y="3515868"/>
            <a:ext cx="3048000" cy="2295144"/>
          </a:xfrm>
          <a:prstGeom prst="rect">
            <a:avLst/>
          </a:prstGeom>
        </p:spPr>
      </p:pic>
    </p:spTree>
    <p:extLst>
      <p:ext uri="{BB962C8B-B14F-4D97-AF65-F5344CB8AC3E}">
        <p14:creationId xmlns:p14="http://schemas.microsoft.com/office/powerpoint/2010/main" val="915676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0524F-0FA1-7B45-3628-DD5E19FEBC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6366FE-840F-ABAE-B3A1-AAE67504D005}"/>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FC5DACB8-46E8-A703-E38C-2BC64CB9DE6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FE40591-AC44-C907-3025-492581981FD4}"/>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871A1AF9-F287-6FC3-2D92-51A169E937CD}"/>
              </a:ext>
            </a:extLst>
          </p:cNvPr>
          <p:cNvSpPr>
            <a:spLocks noGrp="1"/>
          </p:cNvSpPr>
          <p:nvPr>
            <p:ph idx="1"/>
          </p:nvPr>
        </p:nvSpPr>
        <p:spPr/>
        <p:txBody>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2000" i="0" u="none" strike="noStrike" kern="1200" cap="none" spc="0" normalizeH="0" baseline="0" noProof="0" dirty="0">
                <a:ln>
                  <a:noFill/>
                </a:ln>
                <a:solidFill>
                  <a:prstClr val="black"/>
                </a:solidFill>
                <a:effectLst/>
                <a:uLnTx/>
                <a:uFillTx/>
                <a:latin typeface="Calibri"/>
                <a:ea typeface="+mn-ea"/>
                <a:cs typeface="+mn-cs"/>
              </a:rPr>
              <a:t>An annual </a:t>
            </a:r>
            <a:r>
              <a:rPr kumimoji="0" lang="en-US" sz="2000" b="1" i="0" u="none" strike="noStrike" kern="1200" cap="none" spc="0" normalizeH="0" baseline="0" noProof="0" dirty="0">
                <a:ln>
                  <a:noFill/>
                </a:ln>
                <a:solidFill>
                  <a:prstClr val="black"/>
                </a:solidFill>
                <a:effectLst/>
                <a:uLnTx/>
                <a:uFillTx/>
                <a:latin typeface="Calibri"/>
                <a:ea typeface="+mn-ea"/>
                <a:cs typeface="+mn-cs"/>
              </a:rPr>
              <a:t>administrative conference </a:t>
            </a:r>
            <a:r>
              <a:rPr kumimoji="0" lang="en-US" sz="2000" i="0" u="none" strike="noStrike" kern="1200" cap="none" spc="0" normalizeH="0" baseline="0" noProof="0" dirty="0">
                <a:ln>
                  <a:noFill/>
                </a:ln>
                <a:solidFill>
                  <a:prstClr val="black"/>
                </a:solidFill>
                <a:effectLst/>
                <a:uLnTx/>
                <a:uFillTx/>
                <a:latin typeface="Calibri"/>
                <a:ea typeface="+mn-ea"/>
                <a:cs typeface="+mn-cs"/>
              </a:rPr>
              <a:t>is documented by the </a:t>
            </a:r>
            <a:r>
              <a:rPr kumimoji="0" lang="en-US" sz="2000" b="1" i="0" u="none" strike="noStrike" kern="1200" cap="none" spc="0" normalizeH="0" baseline="0" noProof="0" dirty="0">
                <a:ln>
                  <a:noFill/>
                </a:ln>
                <a:solidFill>
                  <a:prstClr val="black"/>
                </a:solidFill>
                <a:effectLst/>
                <a:uLnTx/>
                <a:uFillTx/>
                <a:latin typeface="Calibri"/>
                <a:ea typeface="+mn-ea"/>
                <a:cs typeface="+mn-cs"/>
              </a:rPr>
              <a:t>school counselor </a:t>
            </a:r>
            <a:r>
              <a:rPr kumimoji="0" lang="en-US" sz="2000" i="0" u="none" strike="noStrike" kern="1200" cap="none" spc="0" normalizeH="0" baseline="0" noProof="0" dirty="0">
                <a:ln>
                  <a:noFill/>
                </a:ln>
                <a:solidFill>
                  <a:prstClr val="black"/>
                </a:solidFill>
                <a:effectLst/>
                <a:uLnTx/>
                <a:uFillTx/>
                <a:latin typeface="Calibri"/>
                <a:ea typeface="+mn-ea"/>
                <a:cs typeface="+mn-cs"/>
              </a:rPr>
              <a:t>and </a:t>
            </a:r>
            <a:r>
              <a:rPr kumimoji="0" lang="en-US" sz="2000" b="1" i="0" u="none" strike="noStrike" kern="1200" cap="none" spc="0" normalizeH="0" baseline="0" noProof="0" dirty="0">
                <a:ln>
                  <a:noFill/>
                </a:ln>
                <a:solidFill>
                  <a:prstClr val="black"/>
                </a:solidFill>
                <a:effectLst/>
                <a:uLnTx/>
                <a:uFillTx/>
                <a:latin typeface="Calibri"/>
                <a:ea typeface="+mn-ea"/>
                <a:cs typeface="+mn-cs"/>
              </a:rPr>
              <a:t>supervising administrator </a:t>
            </a:r>
            <a:r>
              <a:rPr kumimoji="0" lang="en-US" sz="2000" i="0" u="none" strike="noStrike" kern="1200" cap="none" spc="0" normalizeH="0" baseline="0" noProof="0" dirty="0">
                <a:ln>
                  <a:noFill/>
                </a:ln>
                <a:solidFill>
                  <a:prstClr val="black"/>
                </a:solidFill>
                <a:effectLst/>
                <a:uLnTx/>
                <a:uFillTx/>
                <a:latin typeface="Calibri"/>
                <a:ea typeface="+mn-ea"/>
                <a:cs typeface="+mn-cs"/>
              </a:rPr>
              <a:t>within the first two months of school which provides rationale for </a:t>
            </a:r>
            <a:r>
              <a:rPr kumimoji="0" lang="en-US" sz="2000" b="1" i="0" u="none" strike="noStrike" kern="1200" cap="none" spc="0" normalizeH="0" baseline="0" noProof="0" dirty="0">
                <a:ln>
                  <a:noFill/>
                </a:ln>
                <a:solidFill>
                  <a:prstClr val="black"/>
                </a:solidFill>
                <a:effectLst/>
                <a:uLnTx/>
                <a:uFillTx/>
                <a:latin typeface="Calibri"/>
                <a:ea typeface="+mn-ea"/>
                <a:cs typeface="+mn-cs"/>
              </a:rPr>
              <a:t>use of time based on data and goals</a:t>
            </a:r>
            <a:r>
              <a:rPr kumimoji="0" lang="en-US" sz="2000" i="0" u="none" strike="noStrike" kern="1200" cap="none" spc="0" normalizeH="0" baseline="0" noProof="0" dirty="0">
                <a:ln>
                  <a:noFill/>
                </a:ln>
                <a:solidFill>
                  <a:prstClr val="black"/>
                </a:solidFill>
                <a:effectLst/>
                <a:uLnTx/>
                <a:uFillTx/>
                <a:latin typeface="Calibri"/>
                <a:ea typeface="+mn-ea"/>
                <a:cs typeface="+mn-cs"/>
              </a:rPr>
              <a:t>, the </a:t>
            </a:r>
            <a:r>
              <a:rPr kumimoji="0" lang="en-US" sz="2000" b="1" i="0" u="none" strike="noStrike" kern="1200" cap="none" spc="0" normalizeH="0" baseline="0" noProof="0" dirty="0">
                <a:ln>
                  <a:noFill/>
                </a:ln>
                <a:solidFill>
                  <a:prstClr val="black"/>
                </a:solidFill>
                <a:effectLst/>
                <a:uLnTx/>
                <a:uFillTx/>
                <a:latin typeface="Calibri"/>
                <a:ea typeface="+mn-ea"/>
                <a:cs typeface="+mn-cs"/>
              </a:rPr>
              <a:t>roles and responsibilities</a:t>
            </a:r>
            <a:r>
              <a:rPr kumimoji="0" lang="en-US" sz="2000" i="0" u="none" strike="noStrike" kern="1200" cap="none" spc="0" normalizeH="0" baseline="0" noProof="0" dirty="0">
                <a:ln>
                  <a:noFill/>
                </a:ln>
                <a:solidFill>
                  <a:prstClr val="black"/>
                </a:solidFill>
                <a:effectLst/>
                <a:uLnTx/>
                <a:uFillTx/>
                <a:latin typeface="Calibri"/>
                <a:ea typeface="+mn-ea"/>
                <a:cs typeface="+mn-cs"/>
              </a:rPr>
              <a:t> of the school counselor, and areas identified for school counselor </a:t>
            </a:r>
            <a:r>
              <a:rPr kumimoji="0" lang="en-US" sz="2000" b="1" i="0" u="none" strike="noStrike" kern="1200" cap="none" spc="0" normalizeH="0" baseline="0" noProof="0" dirty="0">
                <a:ln>
                  <a:noFill/>
                </a:ln>
                <a:solidFill>
                  <a:prstClr val="black"/>
                </a:solidFill>
                <a:effectLst/>
                <a:uLnTx/>
                <a:uFillTx/>
                <a:latin typeface="Calibri"/>
                <a:ea typeface="+mn-ea"/>
                <a:cs typeface="+mn-cs"/>
              </a:rPr>
              <a:t>professional development</a:t>
            </a:r>
            <a:r>
              <a:rPr kumimoji="0" lang="en-US" sz="2000" i="0" u="none" strike="noStrike" kern="1200" cap="none" spc="0" normalizeH="0" baseline="0" noProof="0" dirty="0">
                <a:ln>
                  <a:noFill/>
                </a:ln>
                <a:solidFill>
                  <a:prstClr val="black"/>
                </a:solidFill>
                <a:effectLst/>
                <a:uLnTx/>
                <a:uFillTx/>
                <a:latin typeface="Calibri"/>
                <a:ea typeface="+mn-ea"/>
                <a:cs typeface="+mn-cs"/>
              </a:rPr>
              <a:t>? </a:t>
            </a:r>
          </a:p>
          <a:p>
            <a:pPr marL="0" marR="0" lvl="0" indent="0" defTabSz="457200" rtl="0" eaLnBrk="1" fontAlgn="auto" latinLnBrk="0" hangingPunct="1">
              <a:lnSpc>
                <a:spcPct val="100000"/>
              </a:lnSpc>
              <a:spcBef>
                <a:spcPct val="20000"/>
              </a:spcBef>
              <a:spcAft>
                <a:spcPts val="0"/>
              </a:spcAft>
              <a:buClrTx/>
              <a:buSzTx/>
              <a:buFont typeface="Arial"/>
              <a:buNone/>
              <a:tabLst/>
              <a:defRPr/>
            </a:pPr>
            <a:r>
              <a:rPr lang="en-US" sz="2000" b="1" dirty="0">
                <a:solidFill>
                  <a:prstClr val="black"/>
                </a:solidFill>
                <a:latin typeface="Calibri"/>
              </a:rPr>
              <a:t>Documentation:</a:t>
            </a:r>
          </a:p>
          <a:p>
            <a:pPr>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Copy of Annual Administrative Conference/Agreement for each school counselor developed and signed by school counselor and school administrator for the current school year. </a:t>
            </a:r>
          </a:p>
          <a:p>
            <a:endParaRPr lang="en-US" dirty="0"/>
          </a:p>
        </p:txBody>
      </p:sp>
    </p:spTree>
    <p:extLst>
      <p:ext uri="{BB962C8B-B14F-4D97-AF65-F5344CB8AC3E}">
        <p14:creationId xmlns:p14="http://schemas.microsoft.com/office/powerpoint/2010/main" val="1097443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F45D9-720C-1BB8-803E-048FA62398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435A25-1E29-8A10-5AF8-E1973F7D36F7}"/>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969206C3-ED8B-9873-A283-A907046D803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7DB0907-40A7-6433-4915-89BDE1F8F4C8}"/>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4B92F363-8C14-0FB4-EFC6-4E1EF8204445}"/>
              </a:ext>
            </a:extLst>
          </p:cNvPr>
          <p:cNvSpPr>
            <a:spLocks noGrp="1"/>
          </p:cNvSpPr>
          <p:nvPr>
            <p:ph idx="1"/>
          </p:nvPr>
        </p:nvSpPr>
        <p:spPr/>
        <p:txBody>
          <a:bodyPr>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2000" b="1" i="0" u="none" strike="noStrike" kern="1200" cap="none" spc="0" normalizeH="0" baseline="0" noProof="0" dirty="0">
              <a:ln>
                <a:noFill/>
              </a:ln>
              <a:solidFill>
                <a:prstClr val="black"/>
              </a:solidFill>
              <a:effectLst/>
              <a:uLnTx/>
              <a:uFillTx/>
              <a:latin typeface="Calibri"/>
              <a:ea typeface="+mn-ea"/>
              <a:cs typeface="+mn-cs"/>
            </a:endParaRPr>
          </a:p>
          <a:p>
            <a:pPr algn="ctr" rtl="0" fontAlgn="base">
              <a:lnSpc>
                <a:spcPts val="1482"/>
              </a:lnSpc>
              <a:buNone/>
            </a:pPr>
            <a:r>
              <a:rPr lang="en-US" sz="1800" i="0" dirty="0">
                <a:solidFill>
                  <a:srgbClr val="000000"/>
                </a:solidFill>
                <a:effectLst/>
                <a:latin typeface="Aptos" panose="020B0004020202020204" pitchFamily="34" charset="0"/>
              </a:rPr>
              <a:t>Has the LEA developed and followed a </a:t>
            </a:r>
            <a:r>
              <a:rPr lang="en-US" sz="1800" b="1" i="0" dirty="0">
                <a:solidFill>
                  <a:srgbClr val="000000"/>
                </a:solidFill>
                <a:effectLst/>
                <a:latin typeface="Aptos" panose="020B0004020202020204" pitchFamily="34" charset="0"/>
              </a:rPr>
              <a:t>calendar of activities and </a:t>
            </a:r>
            <a:r>
              <a:rPr lang="en-US" sz="1800" i="0" dirty="0">
                <a:solidFill>
                  <a:srgbClr val="000000"/>
                </a:solidFill>
                <a:effectLst/>
                <a:latin typeface="Aptos" panose="020B0004020202020204" pitchFamily="34" charset="0"/>
              </a:rPr>
              <a:t>implemented a </a:t>
            </a:r>
            <a:r>
              <a:rPr lang="en-US" sz="1800" b="1" i="0" dirty="0">
                <a:solidFill>
                  <a:srgbClr val="000000"/>
                </a:solidFill>
                <a:effectLst/>
                <a:latin typeface="Aptos" panose="020B0004020202020204" pitchFamily="34" charset="0"/>
              </a:rPr>
              <a:t>planned sequential program </a:t>
            </a:r>
            <a:r>
              <a:rPr lang="en-US" sz="1800" i="0" dirty="0">
                <a:solidFill>
                  <a:srgbClr val="000000"/>
                </a:solidFill>
                <a:effectLst/>
                <a:latin typeface="Aptos" panose="020B0004020202020204" pitchFamily="34" charset="0"/>
              </a:rPr>
              <a:t>where counselors spend </a:t>
            </a:r>
            <a:r>
              <a:rPr lang="en-US" sz="1800" b="1" i="0" dirty="0">
                <a:solidFill>
                  <a:srgbClr val="000000"/>
                </a:solidFill>
                <a:effectLst/>
                <a:latin typeface="Aptos" panose="020B0004020202020204" pitchFamily="34" charset="0"/>
              </a:rPr>
              <a:t>80% </a:t>
            </a:r>
            <a:r>
              <a:rPr lang="en-US" sz="1800" i="0" dirty="0">
                <a:solidFill>
                  <a:srgbClr val="000000"/>
                </a:solidFill>
                <a:effectLst/>
                <a:latin typeface="Aptos" panose="020B0004020202020204" pitchFamily="34" charset="0"/>
              </a:rPr>
              <a:t>of their time providing services through the </a:t>
            </a:r>
            <a:r>
              <a:rPr lang="en-US" sz="1800" b="1" i="0" dirty="0">
                <a:solidFill>
                  <a:srgbClr val="000000"/>
                </a:solidFill>
                <a:effectLst/>
                <a:latin typeface="Aptos" panose="020B0004020202020204" pitchFamily="34" charset="0"/>
              </a:rPr>
              <a:t>four required program components</a:t>
            </a:r>
            <a:r>
              <a:rPr lang="en-US" sz="1800" i="0" dirty="0">
                <a:solidFill>
                  <a:srgbClr val="000000"/>
                </a:solidFill>
                <a:effectLst/>
                <a:latin typeface="Aptos" panose="020B0004020202020204" pitchFamily="34" charset="0"/>
              </a:rPr>
              <a:t>: school guidance curriculum, individual student planning, responsive services, and system support? </a:t>
            </a:r>
            <a:r>
              <a:rPr lang="en-US" sz="1800" b="0" i="0" dirty="0">
                <a:solidFill>
                  <a:srgbClr val="000000"/>
                </a:solidFill>
                <a:effectLst/>
                <a:latin typeface="Aptos" panose="020B0004020202020204" pitchFamily="34" charset="0"/>
              </a:rPr>
              <a:t> </a:t>
            </a:r>
            <a:endParaRPr lang="en-US" sz="1800" dirty="0">
              <a:solidFill>
                <a:srgbClr val="000000"/>
              </a:solidFill>
              <a:latin typeface="Aptos" panose="020B0004020202020204" pitchFamily="34" charset="0"/>
            </a:endParaRPr>
          </a:p>
          <a:p>
            <a:pPr rtl="0" fontAlgn="base">
              <a:lnSpc>
                <a:spcPts val="1482"/>
              </a:lnSpc>
              <a:buNone/>
            </a:pPr>
            <a:endParaRPr lang="en-US" sz="1800" b="0" i="0" dirty="0">
              <a:solidFill>
                <a:srgbClr val="000000"/>
              </a:solidFill>
              <a:effectLst/>
              <a:latin typeface="Aptos" panose="020B0004020202020204" pitchFamily="34" charset="0"/>
            </a:endParaRPr>
          </a:p>
          <a:p>
            <a:pPr rtl="0" fontAlgn="base">
              <a:lnSpc>
                <a:spcPts val="1482"/>
              </a:lnSpc>
              <a:buNone/>
            </a:pPr>
            <a:r>
              <a:rPr lang="en-US" sz="1800" dirty="0">
                <a:solidFill>
                  <a:srgbClr val="000000"/>
                </a:solidFill>
                <a:latin typeface="Aptos" panose="020B0004020202020204" pitchFamily="34" charset="0"/>
              </a:rPr>
              <a:t>Documentation:</a:t>
            </a:r>
            <a:endParaRPr lang="en-US" sz="1800" b="0" i="0" dirty="0">
              <a:solidFill>
                <a:srgbClr val="000000"/>
              </a:solidFill>
              <a:effectLst/>
              <a:latin typeface="Segoe UI" panose="020B0502040204020203" pitchFamily="34" charset="0"/>
            </a:endParaRPr>
          </a:p>
          <a:p>
            <a:pPr algn="l" rtl="0" fontAlgn="base">
              <a:lnSpc>
                <a:spcPts val="1482"/>
              </a:lnSpc>
              <a:buNone/>
            </a:pPr>
            <a:r>
              <a:rPr lang="en-US" sz="32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1800" b="1" i="0" dirty="0">
                <a:solidFill>
                  <a:srgbClr val="000000"/>
                </a:solidFill>
                <a:effectLst/>
                <a:latin typeface="Aptos" panose="020B0004020202020204" pitchFamily="34" charset="0"/>
              </a:rPr>
              <a:t>Use of time assessment </a:t>
            </a:r>
            <a:r>
              <a:rPr lang="en-US" sz="1800" b="0" i="0" dirty="0">
                <a:solidFill>
                  <a:srgbClr val="000000"/>
                </a:solidFill>
                <a:effectLst/>
                <a:latin typeface="Aptos" panose="020B0004020202020204" pitchFamily="34" charset="0"/>
              </a:rPr>
              <a:t>results from one week (5 consecutive days) should be submitted for each school counselor  </a:t>
            </a:r>
          </a:p>
          <a:p>
            <a:pPr algn="l" rtl="0" fontAlgn="base">
              <a:lnSpc>
                <a:spcPts val="1482"/>
              </a:lnSpc>
              <a:buFont typeface="+mj-lt"/>
              <a:buAutoNum type="arabicPeriod"/>
            </a:pPr>
            <a:endParaRPr lang="en-US" sz="1800" b="0" i="0" dirty="0">
              <a:solidFill>
                <a:srgbClr val="000000"/>
              </a:solidFill>
              <a:effectLst/>
              <a:latin typeface="Segoe UI" panose="020B0502040204020203" pitchFamily="34" charset="0"/>
            </a:endParaRPr>
          </a:p>
          <a:p>
            <a:pPr algn="l" rtl="0" fontAlgn="base">
              <a:lnSpc>
                <a:spcPts val="1482"/>
              </a:lnSpc>
              <a:buFont typeface="+mj-lt"/>
              <a:buAutoNum type="arabicPeriod" startAt="2"/>
            </a:pPr>
            <a:r>
              <a:rPr lang="en-US" sz="1800" b="1" i="0" dirty="0">
                <a:solidFill>
                  <a:srgbClr val="000000"/>
                </a:solidFill>
                <a:effectLst/>
                <a:latin typeface="Aptos" panose="020B0004020202020204" pitchFamily="34" charset="0"/>
              </a:rPr>
              <a:t>Schedules</a:t>
            </a:r>
            <a:r>
              <a:rPr lang="en-US" sz="1800" b="0" i="0" dirty="0">
                <a:solidFill>
                  <a:srgbClr val="000000"/>
                </a:solidFill>
                <a:effectLst/>
                <a:latin typeface="Aptos" panose="020B0004020202020204" pitchFamily="34" charset="0"/>
              </a:rPr>
              <a:t> should be submitted for each school counselor  </a:t>
            </a:r>
          </a:p>
          <a:p>
            <a:pPr algn="l" rtl="0" fontAlgn="base">
              <a:lnSpc>
                <a:spcPts val="1482"/>
              </a:lnSpc>
              <a:buFont typeface="+mj-lt"/>
              <a:buAutoNum type="arabicPeriod" startAt="2"/>
            </a:pPr>
            <a:endParaRPr lang="en-US" sz="1400" b="0" i="0" dirty="0">
              <a:solidFill>
                <a:srgbClr val="000000"/>
              </a:solidFill>
              <a:effectLst/>
              <a:latin typeface="Aptos" panose="020B0004020202020204" pitchFamily="34" charset="0"/>
            </a:endParaRPr>
          </a:p>
          <a:p>
            <a:pPr algn="l" rtl="0" fontAlgn="base">
              <a:lnSpc>
                <a:spcPts val="1482"/>
              </a:lnSpc>
              <a:buFont typeface="+mj-lt"/>
              <a:buAutoNum type="arabicPeriod" startAt="3"/>
            </a:pPr>
            <a:r>
              <a:rPr lang="en-US" sz="1800" b="1" i="0" dirty="0">
                <a:solidFill>
                  <a:srgbClr val="000000"/>
                </a:solidFill>
                <a:effectLst/>
                <a:latin typeface="Aptos" panose="020B0004020202020204" pitchFamily="34" charset="0"/>
              </a:rPr>
              <a:t>Copy of yearly and monthly calendar</a:t>
            </a:r>
            <a:r>
              <a:rPr lang="en-US" sz="1800" b="0" i="0" dirty="0">
                <a:solidFill>
                  <a:srgbClr val="000000"/>
                </a:solidFill>
                <a:effectLst/>
                <a:latin typeface="Aptos" panose="020B0004020202020204" pitchFamily="34" charset="0"/>
              </a:rPr>
              <a:t> of counseling and guidance activities which demonstrate individual, small group, and large group counseling activities for each school. </a:t>
            </a:r>
            <a:endParaRPr lang="en-US" sz="1800" b="0" i="0" dirty="0">
              <a:solidFill>
                <a:srgbClr val="000000"/>
              </a:solidFill>
              <a:effectLst/>
              <a:latin typeface="Segoe UI" panose="020B0502040204020203" pitchFamily="34" charset="0"/>
            </a:endParaRPr>
          </a:p>
          <a:p>
            <a:endParaRPr lang="en-US" dirty="0"/>
          </a:p>
        </p:txBody>
      </p:sp>
    </p:spTree>
    <p:extLst>
      <p:ext uri="{BB962C8B-B14F-4D97-AF65-F5344CB8AC3E}">
        <p14:creationId xmlns:p14="http://schemas.microsoft.com/office/powerpoint/2010/main" val="3604219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0D5C1-465C-2A5C-67AF-5F3B3F542C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56AF1EB-3E48-E196-A8E3-FED608FAEF6E}"/>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43FCD1E-6B3C-17CE-1424-18D8F4AF45FD}"/>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DCDE610C-E6F8-B9DB-9DC7-0EE267C1C6CC}"/>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695A2C21-E93F-C47F-5438-EA9782033A8B}"/>
              </a:ext>
            </a:extLst>
          </p:cNvPr>
          <p:cNvSpPr>
            <a:spLocks noGrp="1"/>
          </p:cNvSpPr>
          <p:nvPr>
            <p:ph idx="1"/>
          </p:nvPr>
        </p:nvSpPr>
        <p:spPr/>
        <p:txBody>
          <a:bodyPr>
            <a:normAutofit fontScale="475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3800" i="0" dirty="0">
                <a:solidFill>
                  <a:srgbClr val="000000"/>
                </a:solidFill>
                <a:effectLst/>
                <a:latin typeface="Aptos" panose="020B0004020202020204" pitchFamily="34" charset="0"/>
              </a:rPr>
              <a:t>Has the LEA established a system-wide </a:t>
            </a:r>
            <a:r>
              <a:rPr lang="en-US" sz="3800" b="1" i="0" dirty="0">
                <a:solidFill>
                  <a:srgbClr val="000000"/>
                </a:solidFill>
                <a:effectLst/>
                <a:latin typeface="Aptos" panose="020B0004020202020204" pitchFamily="34" charset="0"/>
              </a:rPr>
              <a:t>Counseling and Guidance Advisory Council</a:t>
            </a:r>
            <a:r>
              <a:rPr lang="en-US" sz="3800" i="0" dirty="0">
                <a:solidFill>
                  <a:srgbClr val="000000"/>
                </a:solidFill>
                <a:effectLst/>
                <a:latin typeface="Aptos" panose="020B0004020202020204" pitchFamily="34" charset="0"/>
              </a:rPr>
              <a:t>?  </a:t>
            </a:r>
            <a:endParaRPr lang="en-US" sz="3800" i="0" dirty="0">
              <a:solidFill>
                <a:srgbClr val="000000"/>
              </a:solidFill>
              <a:effectLst/>
              <a:latin typeface="Segoe UI" panose="020B0502040204020203" pitchFamily="34" charset="0"/>
            </a:endParaRPr>
          </a:p>
          <a:p>
            <a:pPr algn="l" rtl="0" fontAlgn="base">
              <a:lnSpc>
                <a:spcPts val="1482"/>
              </a:lnSpc>
              <a:buNone/>
            </a:pPr>
            <a:r>
              <a:rPr lang="en-US" sz="32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buNone/>
            </a:pPr>
            <a:r>
              <a:rPr lang="en-US" b="1" dirty="0"/>
              <a:t>Required Evidence:</a:t>
            </a:r>
            <a:endParaRPr lang="en-US" dirty="0"/>
          </a:p>
          <a:p>
            <a:pPr>
              <a:buFont typeface="+mj-lt"/>
              <a:buAutoNum type="arabicPeriod"/>
            </a:pPr>
            <a:r>
              <a:rPr lang="en-US" b="1" dirty="0"/>
              <a:t>Advisory Council Membership List</a:t>
            </a:r>
            <a:endParaRPr lang="en-US" dirty="0"/>
          </a:p>
          <a:p>
            <a:pPr marL="742950" lvl="1" indent="-285750">
              <a:buFont typeface="+mj-lt"/>
              <a:buAutoNum type="arabicPeriod"/>
            </a:pPr>
            <a:r>
              <a:rPr lang="en-US" dirty="0"/>
              <a:t>Current roster of LEA Counseling and Guidance Advisory Council members</a:t>
            </a:r>
          </a:p>
          <a:p>
            <a:pPr marL="742950" lvl="1" indent="-285750">
              <a:buFont typeface="+mj-lt"/>
              <a:buAutoNum type="arabicPeriod"/>
            </a:pPr>
            <a:r>
              <a:rPr lang="en-US" dirty="0"/>
              <a:t>Must include stakeholder representation from:</a:t>
            </a:r>
          </a:p>
          <a:p>
            <a:pPr marL="1143000" lvl="2" indent="-228600">
              <a:buFont typeface="+mj-lt"/>
              <a:buAutoNum type="arabicPeriod"/>
            </a:pPr>
            <a:r>
              <a:rPr lang="en-US" dirty="0"/>
              <a:t>Education</a:t>
            </a:r>
          </a:p>
          <a:p>
            <a:pPr marL="1143000" lvl="2" indent="-228600">
              <a:buFont typeface="+mj-lt"/>
              <a:buAutoNum type="arabicPeriod"/>
            </a:pPr>
            <a:r>
              <a:rPr lang="en-US" dirty="0"/>
              <a:t>Business/Industry</a:t>
            </a:r>
          </a:p>
          <a:p>
            <a:pPr marL="1143000" lvl="2" indent="-228600">
              <a:buFont typeface="+mj-lt"/>
              <a:buAutoNum type="arabicPeriod"/>
            </a:pPr>
            <a:r>
              <a:rPr lang="en-US" dirty="0"/>
              <a:t>Community</a:t>
            </a:r>
          </a:p>
          <a:p>
            <a:pPr marL="1143000" lvl="2" indent="-228600">
              <a:buFont typeface="+mj-lt"/>
              <a:buAutoNum type="arabicPeriod"/>
            </a:pPr>
            <a:r>
              <a:rPr lang="en-US" dirty="0"/>
              <a:t>Mental Health Partners</a:t>
            </a:r>
          </a:p>
          <a:p>
            <a:pPr>
              <a:buFont typeface="+mj-lt"/>
              <a:buAutoNum type="arabicPeriod"/>
            </a:pPr>
            <a:r>
              <a:rPr lang="en-US" b="1" dirty="0"/>
              <a:t>Meeting Documentation</a:t>
            </a:r>
            <a:endParaRPr lang="en-US" dirty="0"/>
          </a:p>
          <a:p>
            <a:pPr marL="742950" lvl="1" indent="-285750">
              <a:buFont typeface="+mj-lt"/>
              <a:buAutoNum type="arabicPeriod"/>
            </a:pPr>
            <a:r>
              <a:rPr lang="en-US" dirty="0"/>
              <a:t>Agendas</a:t>
            </a:r>
          </a:p>
          <a:p>
            <a:pPr marL="742950" lvl="1" indent="-285750">
              <a:buFont typeface="+mj-lt"/>
              <a:buAutoNum type="arabicPeriod"/>
            </a:pPr>
            <a:r>
              <a:rPr lang="en-US" dirty="0"/>
              <a:t>Minutes and documented outcomes</a:t>
            </a:r>
          </a:p>
          <a:p>
            <a:pPr marL="742950" lvl="1" indent="-285750">
              <a:buFont typeface="+mj-lt"/>
              <a:buAutoNum type="arabicPeriod"/>
            </a:pPr>
            <a:r>
              <a:rPr lang="en-US" dirty="0"/>
              <a:t>Evidence of discussion and action items</a:t>
            </a:r>
          </a:p>
          <a:p>
            <a:pPr>
              <a:buFont typeface="+mj-lt"/>
              <a:buAutoNum type="arabicPeriod"/>
            </a:pPr>
            <a:r>
              <a:rPr lang="en-US" b="1" dirty="0"/>
              <a:t>Grade-Level &amp; Cluster-Specific Activities</a:t>
            </a:r>
            <a:br>
              <a:rPr lang="en-US" dirty="0"/>
            </a:br>
            <a:r>
              <a:rPr lang="en-US" dirty="0"/>
              <a:t>Meeting documentation must demonstrate inclusion of activities for:</a:t>
            </a:r>
          </a:p>
          <a:p>
            <a:pPr marL="742950" lvl="1" indent="-285750">
              <a:buFont typeface="+mj-lt"/>
              <a:buAutoNum type="arabicPeriod"/>
            </a:pPr>
            <a:r>
              <a:rPr lang="en-US" dirty="0"/>
              <a:t>Elementary</a:t>
            </a:r>
          </a:p>
          <a:p>
            <a:pPr marL="742950" lvl="1" indent="-285750">
              <a:buFont typeface="+mj-lt"/>
              <a:buAutoNum type="arabicPeriod"/>
            </a:pPr>
            <a:r>
              <a:rPr lang="en-US" dirty="0"/>
              <a:t>Middle School/Junior High</a:t>
            </a:r>
          </a:p>
          <a:p>
            <a:pPr marL="742950" lvl="1" indent="-285750">
              <a:buFont typeface="+mj-lt"/>
              <a:buAutoNum type="arabicPeriod"/>
            </a:pPr>
            <a:r>
              <a:rPr lang="en-US" dirty="0"/>
              <a:t>High School</a:t>
            </a:r>
          </a:p>
          <a:p>
            <a:pPr marL="742950" lvl="1" indent="-285750">
              <a:buFont typeface="+mj-lt"/>
              <a:buAutoNum type="arabicPeriod"/>
            </a:pPr>
            <a:r>
              <a:rPr lang="en-US" dirty="0"/>
              <a:t>K–12 (as applicable)</a:t>
            </a:r>
          </a:p>
          <a:p>
            <a:pPr algn="l">
              <a:buNone/>
            </a:pPr>
            <a:endParaRPr lang="en-US" sz="1000" b="0" i="0" u="none" strike="noStrike" dirty="0">
              <a:solidFill>
                <a:srgbClr val="565656"/>
              </a:solidFill>
              <a:effectLst/>
              <a:latin typeface="Aptos" panose="020B0004020202020204" pitchFamily="34" charset="0"/>
            </a:endParaRPr>
          </a:p>
          <a:p>
            <a:endParaRPr lang="en-US" dirty="0"/>
          </a:p>
        </p:txBody>
      </p:sp>
      <p:pic>
        <p:nvPicPr>
          <p:cNvPr id="6" name="Picture 5">
            <a:extLst>
              <a:ext uri="{FF2B5EF4-FFF2-40B4-BE49-F238E27FC236}">
                <a16:creationId xmlns:a16="http://schemas.microsoft.com/office/drawing/2014/main" id="{978ACF91-8389-968D-8D39-A3766940591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1046" y="4617720"/>
            <a:ext cx="1485753" cy="1600042"/>
          </a:xfrm>
          <a:prstGeom prst="rect">
            <a:avLst/>
          </a:prstGeom>
        </p:spPr>
      </p:pic>
    </p:spTree>
    <p:extLst>
      <p:ext uri="{BB962C8B-B14F-4D97-AF65-F5344CB8AC3E}">
        <p14:creationId xmlns:p14="http://schemas.microsoft.com/office/powerpoint/2010/main" val="2173621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53F21-2D80-7089-369F-653EA53821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850AE6B-17CD-02D5-BF44-50C1619F1298}"/>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0F7F7F5D-D98F-A836-850C-2B3B8099FB4A}"/>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C8E6668C-A93A-BAB0-5FEA-34571D7C768A}"/>
              </a:ext>
            </a:extLst>
          </p:cNvPr>
          <p:cNvSpPr>
            <a:spLocks noGrp="1"/>
          </p:cNvSpPr>
          <p:nvPr>
            <p:ph type="title"/>
          </p:nvPr>
        </p:nvSpPr>
        <p:spPr/>
        <p:txBody>
          <a:bodyPr>
            <a:normAutofit fontScale="90000"/>
          </a:bodyPr>
          <a:lstStyle/>
          <a:p>
            <a:r>
              <a:rPr lang="en-US" dirty="0"/>
              <a:t>Counseling and Guidance (Advisory Council) </a:t>
            </a:r>
          </a:p>
        </p:txBody>
      </p:sp>
      <p:sp>
        <p:nvSpPr>
          <p:cNvPr id="3" name="Content Placeholder 2">
            <a:extLst>
              <a:ext uri="{FF2B5EF4-FFF2-40B4-BE49-F238E27FC236}">
                <a16:creationId xmlns:a16="http://schemas.microsoft.com/office/drawing/2014/main" id="{15624C09-C647-FA42-7987-150320D1D3EE}"/>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l">
              <a:buNone/>
            </a:pPr>
            <a:endParaRPr lang="en-US" sz="1000" b="0" i="0" u="none" strike="noStrike" dirty="0">
              <a:solidFill>
                <a:srgbClr val="565656"/>
              </a:solidFill>
              <a:effectLst/>
              <a:latin typeface="Aptos" panose="020B0004020202020204" pitchFamily="34" charset="0"/>
            </a:endParaRPr>
          </a:p>
          <a:p>
            <a:endParaRPr lang="en-US" dirty="0"/>
          </a:p>
        </p:txBody>
      </p:sp>
      <p:pic>
        <p:nvPicPr>
          <p:cNvPr id="6" name="Picture 5">
            <a:extLst>
              <a:ext uri="{FF2B5EF4-FFF2-40B4-BE49-F238E27FC236}">
                <a16:creationId xmlns:a16="http://schemas.microsoft.com/office/drawing/2014/main" id="{4A51017A-16BA-2F9D-771D-755BEC535DC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1046" y="4617720"/>
            <a:ext cx="1485753" cy="1600042"/>
          </a:xfrm>
          <a:prstGeom prst="rect">
            <a:avLst/>
          </a:prstGeom>
        </p:spPr>
      </p:pic>
      <p:graphicFrame>
        <p:nvGraphicFramePr>
          <p:cNvPr id="4" name="Table 3">
            <a:extLst>
              <a:ext uri="{FF2B5EF4-FFF2-40B4-BE49-F238E27FC236}">
                <a16:creationId xmlns:a16="http://schemas.microsoft.com/office/drawing/2014/main" id="{81270F5C-72A5-21ED-BC1B-A92B8987464A}"/>
              </a:ext>
            </a:extLst>
          </p:cNvPr>
          <p:cNvGraphicFramePr>
            <a:graphicFrameLocks noGrp="1"/>
          </p:cNvGraphicFramePr>
          <p:nvPr>
            <p:extLst>
              <p:ext uri="{D42A27DB-BD31-4B8C-83A1-F6EECF244321}">
                <p14:modId xmlns:p14="http://schemas.microsoft.com/office/powerpoint/2010/main" val="1033795439"/>
              </p:ext>
            </p:extLst>
          </p:nvPr>
        </p:nvGraphicFramePr>
        <p:xfrm>
          <a:off x="2283592" y="1600200"/>
          <a:ext cx="5644255" cy="4525964"/>
        </p:xfrm>
        <a:graphic>
          <a:graphicData uri="http://schemas.openxmlformats.org/drawingml/2006/table">
            <a:tbl>
              <a:tblPr/>
              <a:tblGrid>
                <a:gridCol w="1128851">
                  <a:extLst>
                    <a:ext uri="{9D8B030D-6E8A-4147-A177-3AD203B41FA5}">
                      <a16:colId xmlns:a16="http://schemas.microsoft.com/office/drawing/2014/main" val="3856427267"/>
                    </a:ext>
                  </a:extLst>
                </a:gridCol>
                <a:gridCol w="1128851">
                  <a:extLst>
                    <a:ext uri="{9D8B030D-6E8A-4147-A177-3AD203B41FA5}">
                      <a16:colId xmlns:a16="http://schemas.microsoft.com/office/drawing/2014/main" val="3130834714"/>
                    </a:ext>
                  </a:extLst>
                </a:gridCol>
                <a:gridCol w="1128851">
                  <a:extLst>
                    <a:ext uri="{9D8B030D-6E8A-4147-A177-3AD203B41FA5}">
                      <a16:colId xmlns:a16="http://schemas.microsoft.com/office/drawing/2014/main" val="4233382018"/>
                    </a:ext>
                  </a:extLst>
                </a:gridCol>
                <a:gridCol w="1128851">
                  <a:extLst>
                    <a:ext uri="{9D8B030D-6E8A-4147-A177-3AD203B41FA5}">
                      <a16:colId xmlns:a16="http://schemas.microsoft.com/office/drawing/2014/main" val="2683678858"/>
                    </a:ext>
                  </a:extLst>
                </a:gridCol>
                <a:gridCol w="1128851">
                  <a:extLst>
                    <a:ext uri="{9D8B030D-6E8A-4147-A177-3AD203B41FA5}">
                      <a16:colId xmlns:a16="http://schemas.microsoft.com/office/drawing/2014/main" val="2419688082"/>
                    </a:ext>
                  </a:extLst>
                </a:gridCol>
              </a:tblGrid>
              <a:tr h="203414">
                <a:tc>
                  <a:txBody>
                    <a:bodyPr/>
                    <a:lstStyle/>
                    <a:p>
                      <a:pPr>
                        <a:buNone/>
                      </a:pPr>
                      <a:r>
                        <a:rPr lang="en-US" sz="1000"/>
                        <a:t>Name</a:t>
                      </a:r>
                    </a:p>
                  </a:txBody>
                  <a:tcPr marL="50854" marR="50854" marT="25427" marB="25427" anchor="ctr">
                    <a:lnL>
                      <a:noFill/>
                    </a:lnL>
                    <a:lnR>
                      <a:noFill/>
                    </a:lnR>
                    <a:lnT>
                      <a:noFill/>
                    </a:lnT>
                    <a:lnB>
                      <a:noFill/>
                    </a:lnB>
                    <a:noFill/>
                  </a:tcPr>
                </a:tc>
                <a:tc>
                  <a:txBody>
                    <a:bodyPr/>
                    <a:lstStyle/>
                    <a:p>
                      <a:pPr>
                        <a:buNone/>
                      </a:pPr>
                      <a:r>
                        <a:rPr lang="en-US" sz="1000"/>
                        <a:t>Title/Role</a:t>
                      </a:r>
                    </a:p>
                  </a:txBody>
                  <a:tcPr marL="50854" marR="50854" marT="25427" marB="25427" anchor="ctr">
                    <a:lnL>
                      <a:noFill/>
                    </a:lnL>
                    <a:lnR>
                      <a:noFill/>
                    </a:lnR>
                    <a:lnT>
                      <a:noFill/>
                    </a:lnT>
                    <a:lnB>
                      <a:noFill/>
                    </a:lnB>
                    <a:noFill/>
                  </a:tcPr>
                </a:tc>
                <a:tc>
                  <a:txBody>
                    <a:bodyPr/>
                    <a:lstStyle/>
                    <a:p>
                      <a:pPr>
                        <a:buNone/>
                      </a:pPr>
                      <a:r>
                        <a:rPr lang="en-US" sz="1000"/>
                        <a:t>Representing</a:t>
                      </a:r>
                    </a:p>
                  </a:txBody>
                  <a:tcPr marL="50854" marR="50854" marT="25427" marB="25427" anchor="ctr">
                    <a:lnL>
                      <a:noFill/>
                    </a:lnL>
                    <a:lnR>
                      <a:noFill/>
                    </a:lnR>
                    <a:lnT>
                      <a:noFill/>
                    </a:lnT>
                    <a:lnB>
                      <a:noFill/>
                    </a:lnB>
                    <a:noFill/>
                  </a:tcPr>
                </a:tc>
                <a:tc>
                  <a:txBody>
                    <a:bodyPr/>
                    <a:lstStyle/>
                    <a:p>
                      <a:pPr>
                        <a:buNone/>
                      </a:pPr>
                      <a:r>
                        <a:rPr lang="en-US" sz="1000"/>
                        <a:t>Organization</a:t>
                      </a:r>
                    </a:p>
                  </a:txBody>
                  <a:tcPr marL="50854" marR="50854" marT="25427" marB="25427" anchor="ctr">
                    <a:lnL>
                      <a:noFill/>
                    </a:lnL>
                    <a:lnR>
                      <a:noFill/>
                    </a:lnR>
                    <a:lnT>
                      <a:noFill/>
                    </a:lnT>
                    <a:lnB>
                      <a:noFill/>
                    </a:lnB>
                    <a:noFill/>
                  </a:tcPr>
                </a:tc>
                <a:tc>
                  <a:txBody>
                    <a:bodyPr/>
                    <a:lstStyle/>
                    <a:p>
                      <a:pPr>
                        <a:buNone/>
                      </a:pPr>
                      <a:r>
                        <a:rPr lang="en-US" sz="1000"/>
                        <a:t>Email/Phone</a:t>
                      </a:r>
                    </a:p>
                  </a:txBody>
                  <a:tcPr marL="50854" marR="50854" marT="25427" marB="25427" anchor="ctr">
                    <a:lnL>
                      <a:noFill/>
                    </a:lnL>
                    <a:lnR>
                      <a:noFill/>
                    </a:lnR>
                    <a:lnT>
                      <a:noFill/>
                    </a:lnT>
                    <a:lnB>
                      <a:noFill/>
                    </a:lnB>
                    <a:noFill/>
                  </a:tcPr>
                </a:tc>
                <a:extLst>
                  <a:ext uri="{0D108BD9-81ED-4DB2-BD59-A6C34878D82A}">
                    <a16:rowId xmlns:a16="http://schemas.microsoft.com/office/drawing/2014/main" val="2896423484"/>
                  </a:ext>
                </a:extLst>
              </a:tr>
              <a:tr h="355975">
                <a:tc>
                  <a:txBody>
                    <a:bodyPr/>
                    <a:lstStyle/>
                    <a:p>
                      <a:pPr>
                        <a:buNone/>
                      </a:pPr>
                      <a:r>
                        <a:rPr lang="en-US" sz="1000"/>
                        <a:t>Dr. Angela Smith</a:t>
                      </a:r>
                    </a:p>
                  </a:txBody>
                  <a:tcPr marL="50854" marR="50854" marT="25427" marB="25427" anchor="ctr">
                    <a:lnL>
                      <a:noFill/>
                    </a:lnL>
                    <a:lnR>
                      <a:noFill/>
                    </a:lnR>
                    <a:lnT>
                      <a:noFill/>
                    </a:lnT>
                    <a:lnB>
                      <a:noFill/>
                    </a:lnB>
                    <a:noFill/>
                  </a:tcPr>
                </a:tc>
                <a:tc>
                  <a:txBody>
                    <a:bodyPr/>
                    <a:lstStyle/>
                    <a:p>
                      <a:pPr>
                        <a:buNone/>
                      </a:pPr>
                      <a:r>
                        <a:rPr lang="en-US" sz="1000"/>
                        <a:t>Director of Counseling</a:t>
                      </a:r>
                    </a:p>
                  </a:txBody>
                  <a:tcPr marL="50854" marR="50854" marT="25427" marB="25427" anchor="ctr">
                    <a:lnL>
                      <a:noFill/>
                    </a:lnL>
                    <a:lnR>
                      <a:noFill/>
                    </a:lnR>
                    <a:lnT>
                      <a:noFill/>
                    </a:lnT>
                    <a:lnB>
                      <a:noFill/>
                    </a:lnB>
                    <a:noFill/>
                  </a:tcPr>
                </a:tc>
                <a:tc>
                  <a:txBody>
                    <a:bodyPr/>
                    <a:lstStyle/>
                    <a:p>
                      <a:pPr>
                        <a:buNone/>
                      </a:pPr>
                      <a:r>
                        <a:rPr lang="en-US" sz="1000"/>
                        <a:t>Education</a:t>
                      </a:r>
                    </a:p>
                  </a:txBody>
                  <a:tcPr marL="50854" marR="50854" marT="25427" marB="25427" anchor="ctr">
                    <a:lnL>
                      <a:noFill/>
                    </a:lnL>
                    <a:lnR>
                      <a:noFill/>
                    </a:lnR>
                    <a:lnT>
                      <a:noFill/>
                    </a:lnT>
                    <a:lnB>
                      <a:noFill/>
                    </a:lnB>
                    <a:noFill/>
                  </a:tcPr>
                </a:tc>
                <a:tc>
                  <a:txBody>
                    <a:bodyPr/>
                    <a:lstStyle/>
                    <a:p>
                      <a:pPr>
                        <a:buNone/>
                      </a:pPr>
                      <a:r>
                        <a:rPr lang="en-US" sz="1000"/>
                        <a:t>LEA Central Office</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2048732975"/>
                  </a:ext>
                </a:extLst>
              </a:tr>
              <a:tr h="355975">
                <a:tc>
                  <a:txBody>
                    <a:bodyPr/>
                    <a:lstStyle/>
                    <a:p>
                      <a:pPr>
                        <a:buNone/>
                      </a:pPr>
                      <a:r>
                        <a:rPr lang="en-US" sz="1000"/>
                        <a:t>John Davis</a:t>
                      </a:r>
                    </a:p>
                  </a:txBody>
                  <a:tcPr marL="50854" marR="50854" marT="25427" marB="25427" anchor="ctr">
                    <a:lnL>
                      <a:noFill/>
                    </a:lnL>
                    <a:lnR>
                      <a:noFill/>
                    </a:lnR>
                    <a:lnT>
                      <a:noFill/>
                    </a:lnT>
                    <a:lnB>
                      <a:noFill/>
                    </a:lnB>
                    <a:noFill/>
                  </a:tcPr>
                </a:tc>
                <a:tc>
                  <a:txBody>
                    <a:bodyPr/>
                    <a:lstStyle/>
                    <a:p>
                      <a:pPr>
                        <a:buNone/>
                      </a:pPr>
                      <a:r>
                        <a:rPr lang="en-US" sz="1000"/>
                        <a:t>School Counselor</a:t>
                      </a:r>
                    </a:p>
                  </a:txBody>
                  <a:tcPr marL="50854" marR="50854" marT="25427" marB="25427" anchor="ctr">
                    <a:lnL>
                      <a:noFill/>
                    </a:lnL>
                    <a:lnR>
                      <a:noFill/>
                    </a:lnR>
                    <a:lnT>
                      <a:noFill/>
                    </a:lnT>
                    <a:lnB>
                      <a:noFill/>
                    </a:lnB>
                    <a:noFill/>
                  </a:tcPr>
                </a:tc>
                <a:tc>
                  <a:txBody>
                    <a:bodyPr/>
                    <a:lstStyle/>
                    <a:p>
                      <a:pPr>
                        <a:buNone/>
                      </a:pPr>
                      <a:r>
                        <a:rPr lang="en-US" sz="1000"/>
                        <a:t>Education</a:t>
                      </a:r>
                    </a:p>
                  </a:txBody>
                  <a:tcPr marL="50854" marR="50854" marT="25427" marB="25427" anchor="ctr">
                    <a:lnL>
                      <a:noFill/>
                    </a:lnL>
                    <a:lnR>
                      <a:noFill/>
                    </a:lnR>
                    <a:lnT>
                      <a:noFill/>
                    </a:lnT>
                    <a:lnB>
                      <a:noFill/>
                    </a:lnB>
                    <a:noFill/>
                  </a:tcPr>
                </a:tc>
                <a:tc>
                  <a:txBody>
                    <a:bodyPr/>
                    <a:lstStyle/>
                    <a:p>
                      <a:pPr>
                        <a:buNone/>
                      </a:pPr>
                      <a:r>
                        <a:rPr lang="en-US" sz="1000"/>
                        <a:t>High School</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1706777411"/>
                  </a:ext>
                </a:extLst>
              </a:tr>
              <a:tr h="355975">
                <a:tc>
                  <a:txBody>
                    <a:bodyPr/>
                    <a:lstStyle/>
                    <a:p>
                      <a:pPr>
                        <a:buNone/>
                      </a:pPr>
                      <a:r>
                        <a:rPr lang="en-US" sz="1000"/>
                        <a:t>Maria Lopez</a:t>
                      </a:r>
                    </a:p>
                  </a:txBody>
                  <a:tcPr marL="50854" marR="50854" marT="25427" marB="25427" anchor="ctr">
                    <a:lnL>
                      <a:noFill/>
                    </a:lnL>
                    <a:lnR>
                      <a:noFill/>
                    </a:lnR>
                    <a:lnT>
                      <a:noFill/>
                    </a:lnT>
                    <a:lnB>
                      <a:noFill/>
                    </a:lnB>
                    <a:noFill/>
                  </a:tcPr>
                </a:tc>
                <a:tc>
                  <a:txBody>
                    <a:bodyPr/>
                    <a:lstStyle/>
                    <a:p>
                      <a:pPr>
                        <a:buNone/>
                      </a:pPr>
                      <a:r>
                        <a:rPr lang="en-US" sz="1000"/>
                        <a:t>Principal</a:t>
                      </a:r>
                    </a:p>
                  </a:txBody>
                  <a:tcPr marL="50854" marR="50854" marT="25427" marB="25427" anchor="ctr">
                    <a:lnL>
                      <a:noFill/>
                    </a:lnL>
                    <a:lnR>
                      <a:noFill/>
                    </a:lnR>
                    <a:lnT>
                      <a:noFill/>
                    </a:lnT>
                    <a:lnB>
                      <a:noFill/>
                    </a:lnB>
                    <a:noFill/>
                  </a:tcPr>
                </a:tc>
                <a:tc>
                  <a:txBody>
                    <a:bodyPr/>
                    <a:lstStyle/>
                    <a:p>
                      <a:pPr>
                        <a:buNone/>
                      </a:pPr>
                      <a:r>
                        <a:rPr lang="en-US" sz="1000"/>
                        <a:t>Education</a:t>
                      </a:r>
                    </a:p>
                  </a:txBody>
                  <a:tcPr marL="50854" marR="50854" marT="25427" marB="25427" anchor="ctr">
                    <a:lnL>
                      <a:noFill/>
                    </a:lnL>
                    <a:lnR>
                      <a:noFill/>
                    </a:lnR>
                    <a:lnT>
                      <a:noFill/>
                    </a:lnT>
                    <a:lnB>
                      <a:noFill/>
                    </a:lnB>
                    <a:noFill/>
                  </a:tcPr>
                </a:tc>
                <a:tc>
                  <a:txBody>
                    <a:bodyPr/>
                    <a:lstStyle/>
                    <a:p>
                      <a:pPr>
                        <a:buNone/>
                      </a:pPr>
                      <a:r>
                        <a:rPr lang="en-US" sz="1000"/>
                        <a:t>Elementary School</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1672483661"/>
                  </a:ext>
                </a:extLst>
              </a:tr>
              <a:tr h="355975">
                <a:tc>
                  <a:txBody>
                    <a:bodyPr/>
                    <a:lstStyle/>
                    <a:p>
                      <a:pPr>
                        <a:buNone/>
                      </a:pPr>
                      <a:r>
                        <a:rPr lang="en-US" sz="1000"/>
                        <a:t>Mark Reynolds</a:t>
                      </a:r>
                    </a:p>
                  </a:txBody>
                  <a:tcPr marL="50854" marR="50854" marT="25427" marB="25427" anchor="ctr">
                    <a:lnL>
                      <a:noFill/>
                    </a:lnL>
                    <a:lnR>
                      <a:noFill/>
                    </a:lnR>
                    <a:lnT>
                      <a:noFill/>
                    </a:lnT>
                    <a:lnB>
                      <a:noFill/>
                    </a:lnB>
                    <a:noFill/>
                  </a:tcPr>
                </a:tc>
                <a:tc>
                  <a:txBody>
                    <a:bodyPr/>
                    <a:lstStyle/>
                    <a:p>
                      <a:pPr>
                        <a:buNone/>
                      </a:pPr>
                      <a:r>
                        <a:rPr lang="en-US" sz="1000"/>
                        <a:t>HR Manager</a:t>
                      </a:r>
                    </a:p>
                  </a:txBody>
                  <a:tcPr marL="50854" marR="50854" marT="25427" marB="25427" anchor="ctr">
                    <a:lnL>
                      <a:noFill/>
                    </a:lnL>
                    <a:lnR>
                      <a:noFill/>
                    </a:lnR>
                    <a:lnT>
                      <a:noFill/>
                    </a:lnT>
                    <a:lnB>
                      <a:noFill/>
                    </a:lnB>
                    <a:noFill/>
                  </a:tcPr>
                </a:tc>
                <a:tc>
                  <a:txBody>
                    <a:bodyPr/>
                    <a:lstStyle/>
                    <a:p>
                      <a:pPr>
                        <a:buNone/>
                      </a:pPr>
                      <a:r>
                        <a:rPr lang="en-US" sz="1000"/>
                        <a:t>Business/Industry</a:t>
                      </a:r>
                    </a:p>
                  </a:txBody>
                  <a:tcPr marL="50854" marR="50854" marT="25427" marB="25427" anchor="ctr">
                    <a:lnL>
                      <a:noFill/>
                    </a:lnL>
                    <a:lnR>
                      <a:noFill/>
                    </a:lnR>
                    <a:lnT>
                      <a:noFill/>
                    </a:lnT>
                    <a:lnB>
                      <a:noFill/>
                    </a:lnB>
                    <a:noFill/>
                  </a:tcPr>
                </a:tc>
                <a:tc>
                  <a:txBody>
                    <a:bodyPr/>
                    <a:lstStyle/>
                    <a:p>
                      <a:pPr>
                        <a:buNone/>
                      </a:pPr>
                      <a:r>
                        <a:rPr lang="en-US" sz="1000"/>
                        <a:t>ABC Manufacturing</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3939817068"/>
                  </a:ext>
                </a:extLst>
              </a:tr>
              <a:tr h="508535">
                <a:tc>
                  <a:txBody>
                    <a:bodyPr/>
                    <a:lstStyle/>
                    <a:p>
                      <a:pPr>
                        <a:buNone/>
                      </a:pPr>
                      <a:r>
                        <a:rPr lang="en-US" sz="1000"/>
                        <a:t>Lisa Carter</a:t>
                      </a:r>
                    </a:p>
                  </a:txBody>
                  <a:tcPr marL="50854" marR="50854" marT="25427" marB="25427" anchor="ctr">
                    <a:lnL>
                      <a:noFill/>
                    </a:lnL>
                    <a:lnR>
                      <a:noFill/>
                    </a:lnR>
                    <a:lnT>
                      <a:noFill/>
                    </a:lnT>
                    <a:lnB>
                      <a:noFill/>
                    </a:lnB>
                    <a:noFill/>
                  </a:tcPr>
                </a:tc>
                <a:tc>
                  <a:txBody>
                    <a:bodyPr/>
                    <a:lstStyle/>
                    <a:p>
                      <a:pPr>
                        <a:buNone/>
                      </a:pPr>
                      <a:r>
                        <a:rPr lang="en-US" sz="1000"/>
                        <a:t>Workforce Development Rep</a:t>
                      </a:r>
                    </a:p>
                  </a:txBody>
                  <a:tcPr marL="50854" marR="50854" marT="25427" marB="25427" anchor="ctr">
                    <a:lnL>
                      <a:noFill/>
                    </a:lnL>
                    <a:lnR>
                      <a:noFill/>
                    </a:lnR>
                    <a:lnT>
                      <a:noFill/>
                    </a:lnT>
                    <a:lnB>
                      <a:noFill/>
                    </a:lnB>
                    <a:noFill/>
                  </a:tcPr>
                </a:tc>
                <a:tc>
                  <a:txBody>
                    <a:bodyPr/>
                    <a:lstStyle/>
                    <a:p>
                      <a:pPr>
                        <a:buNone/>
                      </a:pPr>
                      <a:r>
                        <a:rPr lang="en-US" sz="1000"/>
                        <a:t>Business/Industry</a:t>
                      </a:r>
                    </a:p>
                  </a:txBody>
                  <a:tcPr marL="50854" marR="50854" marT="25427" marB="25427" anchor="ctr">
                    <a:lnL>
                      <a:noFill/>
                    </a:lnL>
                    <a:lnR>
                      <a:noFill/>
                    </a:lnR>
                    <a:lnT>
                      <a:noFill/>
                    </a:lnT>
                    <a:lnB>
                      <a:noFill/>
                    </a:lnB>
                    <a:noFill/>
                  </a:tcPr>
                </a:tc>
                <a:tc>
                  <a:txBody>
                    <a:bodyPr/>
                    <a:lstStyle/>
                    <a:p>
                      <a:pPr>
                        <a:buNone/>
                      </a:pPr>
                      <a:r>
                        <a:rPr lang="en-US" sz="1000"/>
                        <a:t>Local Chamber of Commerce</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818670777"/>
                  </a:ext>
                </a:extLst>
              </a:tr>
              <a:tr h="508535">
                <a:tc>
                  <a:txBody>
                    <a:bodyPr/>
                    <a:lstStyle/>
                    <a:p>
                      <a:pPr>
                        <a:buNone/>
                      </a:pPr>
                      <a:r>
                        <a:rPr lang="en-US" sz="1000"/>
                        <a:t>Rev. Thomas Green</a:t>
                      </a:r>
                    </a:p>
                  </a:txBody>
                  <a:tcPr marL="50854" marR="50854" marT="25427" marB="25427" anchor="ctr">
                    <a:lnL>
                      <a:noFill/>
                    </a:lnL>
                    <a:lnR>
                      <a:noFill/>
                    </a:lnR>
                    <a:lnT>
                      <a:noFill/>
                    </a:lnT>
                    <a:lnB>
                      <a:noFill/>
                    </a:lnB>
                    <a:noFill/>
                  </a:tcPr>
                </a:tc>
                <a:tc>
                  <a:txBody>
                    <a:bodyPr/>
                    <a:lstStyle/>
                    <a:p>
                      <a:pPr>
                        <a:buNone/>
                      </a:pPr>
                      <a:r>
                        <a:rPr lang="en-US" sz="1000"/>
                        <a:t>Community Leader</a:t>
                      </a:r>
                    </a:p>
                  </a:txBody>
                  <a:tcPr marL="50854" marR="50854" marT="25427" marB="25427" anchor="ctr">
                    <a:lnL>
                      <a:noFill/>
                    </a:lnL>
                    <a:lnR>
                      <a:noFill/>
                    </a:lnR>
                    <a:lnT>
                      <a:noFill/>
                    </a:lnT>
                    <a:lnB>
                      <a:noFill/>
                    </a:lnB>
                    <a:noFill/>
                  </a:tcPr>
                </a:tc>
                <a:tc>
                  <a:txBody>
                    <a:bodyPr/>
                    <a:lstStyle/>
                    <a:p>
                      <a:pPr>
                        <a:buNone/>
                      </a:pPr>
                      <a:r>
                        <a:rPr lang="en-US" sz="1000"/>
                        <a:t>Community</a:t>
                      </a:r>
                    </a:p>
                  </a:txBody>
                  <a:tcPr marL="50854" marR="50854" marT="25427" marB="25427" anchor="ctr">
                    <a:lnL>
                      <a:noFill/>
                    </a:lnL>
                    <a:lnR>
                      <a:noFill/>
                    </a:lnR>
                    <a:lnT>
                      <a:noFill/>
                    </a:lnT>
                    <a:lnB>
                      <a:noFill/>
                    </a:lnB>
                    <a:noFill/>
                  </a:tcPr>
                </a:tc>
                <a:tc>
                  <a:txBody>
                    <a:bodyPr/>
                    <a:lstStyle/>
                    <a:p>
                      <a:pPr>
                        <a:buNone/>
                      </a:pPr>
                      <a:r>
                        <a:rPr lang="en-US" sz="1000"/>
                        <a:t>First Community Church</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3730735002"/>
                  </a:ext>
                </a:extLst>
              </a:tr>
              <a:tr h="355975">
                <a:tc>
                  <a:txBody>
                    <a:bodyPr/>
                    <a:lstStyle/>
                    <a:p>
                      <a:pPr>
                        <a:buNone/>
                      </a:pPr>
                      <a:r>
                        <a:rPr lang="en-US" sz="1000"/>
                        <a:t>Dr. Natalie Brooks</a:t>
                      </a:r>
                    </a:p>
                  </a:txBody>
                  <a:tcPr marL="50854" marR="50854" marT="25427" marB="25427" anchor="ctr">
                    <a:lnL>
                      <a:noFill/>
                    </a:lnL>
                    <a:lnR>
                      <a:noFill/>
                    </a:lnR>
                    <a:lnT>
                      <a:noFill/>
                    </a:lnT>
                    <a:lnB>
                      <a:noFill/>
                    </a:lnB>
                    <a:noFill/>
                  </a:tcPr>
                </a:tc>
                <a:tc>
                  <a:txBody>
                    <a:bodyPr/>
                    <a:lstStyle/>
                    <a:p>
                      <a:pPr>
                        <a:buNone/>
                      </a:pPr>
                      <a:r>
                        <a:rPr lang="en-US" sz="1000"/>
                        <a:t>Licensed Therapist</a:t>
                      </a:r>
                    </a:p>
                  </a:txBody>
                  <a:tcPr marL="50854" marR="50854" marT="25427" marB="25427" anchor="ctr">
                    <a:lnL>
                      <a:noFill/>
                    </a:lnL>
                    <a:lnR>
                      <a:noFill/>
                    </a:lnR>
                    <a:lnT>
                      <a:noFill/>
                    </a:lnT>
                    <a:lnB>
                      <a:noFill/>
                    </a:lnB>
                    <a:noFill/>
                  </a:tcPr>
                </a:tc>
                <a:tc>
                  <a:txBody>
                    <a:bodyPr/>
                    <a:lstStyle/>
                    <a:p>
                      <a:pPr>
                        <a:buNone/>
                      </a:pPr>
                      <a:r>
                        <a:rPr lang="en-US" sz="1000"/>
                        <a:t>Mental Health</a:t>
                      </a:r>
                    </a:p>
                  </a:txBody>
                  <a:tcPr marL="50854" marR="50854" marT="25427" marB="25427" anchor="ctr">
                    <a:lnL>
                      <a:noFill/>
                    </a:lnL>
                    <a:lnR>
                      <a:noFill/>
                    </a:lnR>
                    <a:lnT>
                      <a:noFill/>
                    </a:lnT>
                    <a:lnB>
                      <a:noFill/>
                    </a:lnB>
                    <a:noFill/>
                  </a:tcPr>
                </a:tc>
                <a:tc>
                  <a:txBody>
                    <a:bodyPr/>
                    <a:lstStyle/>
                    <a:p>
                      <a:pPr>
                        <a:buNone/>
                      </a:pPr>
                      <a:r>
                        <a:rPr lang="en-US" sz="1000"/>
                        <a:t>County Mental Health Center</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1579046845"/>
                  </a:ext>
                </a:extLst>
              </a:tr>
              <a:tr h="508535">
                <a:tc>
                  <a:txBody>
                    <a:bodyPr/>
                    <a:lstStyle/>
                    <a:p>
                      <a:pPr>
                        <a:buNone/>
                      </a:pPr>
                      <a:r>
                        <a:rPr lang="en-US" sz="1000"/>
                        <a:t>Officer James Hill</a:t>
                      </a:r>
                    </a:p>
                  </a:txBody>
                  <a:tcPr marL="50854" marR="50854" marT="25427" marB="25427" anchor="ctr">
                    <a:lnL>
                      <a:noFill/>
                    </a:lnL>
                    <a:lnR>
                      <a:noFill/>
                    </a:lnR>
                    <a:lnT>
                      <a:noFill/>
                    </a:lnT>
                    <a:lnB>
                      <a:noFill/>
                    </a:lnB>
                    <a:noFill/>
                  </a:tcPr>
                </a:tc>
                <a:tc>
                  <a:txBody>
                    <a:bodyPr/>
                    <a:lstStyle/>
                    <a:p>
                      <a:pPr>
                        <a:buNone/>
                      </a:pPr>
                      <a:r>
                        <a:rPr lang="en-US" sz="1000"/>
                        <a:t>School Resource Officer</a:t>
                      </a:r>
                    </a:p>
                  </a:txBody>
                  <a:tcPr marL="50854" marR="50854" marT="25427" marB="25427" anchor="ctr">
                    <a:lnL>
                      <a:noFill/>
                    </a:lnL>
                    <a:lnR>
                      <a:noFill/>
                    </a:lnR>
                    <a:lnT>
                      <a:noFill/>
                    </a:lnT>
                    <a:lnB>
                      <a:noFill/>
                    </a:lnB>
                    <a:noFill/>
                  </a:tcPr>
                </a:tc>
                <a:tc>
                  <a:txBody>
                    <a:bodyPr/>
                    <a:lstStyle/>
                    <a:p>
                      <a:pPr>
                        <a:buNone/>
                      </a:pPr>
                      <a:r>
                        <a:rPr lang="en-US" sz="1000"/>
                        <a:t>Community</a:t>
                      </a:r>
                    </a:p>
                  </a:txBody>
                  <a:tcPr marL="50854" marR="50854" marT="25427" marB="25427" anchor="ctr">
                    <a:lnL>
                      <a:noFill/>
                    </a:lnL>
                    <a:lnR>
                      <a:noFill/>
                    </a:lnR>
                    <a:lnT>
                      <a:noFill/>
                    </a:lnT>
                    <a:lnB>
                      <a:noFill/>
                    </a:lnB>
                    <a:noFill/>
                  </a:tcPr>
                </a:tc>
                <a:tc>
                  <a:txBody>
                    <a:bodyPr/>
                    <a:lstStyle/>
                    <a:p>
                      <a:pPr>
                        <a:buNone/>
                      </a:pPr>
                      <a:r>
                        <a:rPr lang="en-US" sz="1000"/>
                        <a:t>Local Police Dept.</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1491729419"/>
                  </a:ext>
                </a:extLst>
              </a:tr>
              <a:tr h="508535">
                <a:tc>
                  <a:txBody>
                    <a:bodyPr/>
                    <a:lstStyle/>
                    <a:p>
                      <a:pPr>
                        <a:buNone/>
                      </a:pPr>
                      <a:r>
                        <a:rPr lang="en-US" sz="1000"/>
                        <a:t>Parent Representative (2)</a:t>
                      </a:r>
                    </a:p>
                  </a:txBody>
                  <a:tcPr marL="50854" marR="50854" marT="25427" marB="25427" anchor="ctr">
                    <a:lnL>
                      <a:noFill/>
                    </a:lnL>
                    <a:lnR>
                      <a:noFill/>
                    </a:lnR>
                    <a:lnT>
                      <a:noFill/>
                    </a:lnT>
                    <a:lnB>
                      <a:noFill/>
                    </a:lnB>
                    <a:noFill/>
                  </a:tcPr>
                </a:tc>
                <a:tc>
                  <a:txBody>
                    <a:bodyPr/>
                    <a:lstStyle/>
                    <a:p>
                      <a:pPr>
                        <a:buNone/>
                      </a:pPr>
                      <a:r>
                        <a:rPr lang="en-US" sz="1000"/>
                        <a:t>Parent</a:t>
                      </a:r>
                    </a:p>
                  </a:txBody>
                  <a:tcPr marL="50854" marR="50854" marT="25427" marB="25427" anchor="ctr">
                    <a:lnL>
                      <a:noFill/>
                    </a:lnL>
                    <a:lnR>
                      <a:noFill/>
                    </a:lnR>
                    <a:lnT>
                      <a:noFill/>
                    </a:lnT>
                    <a:lnB>
                      <a:noFill/>
                    </a:lnB>
                    <a:noFill/>
                  </a:tcPr>
                </a:tc>
                <a:tc>
                  <a:txBody>
                    <a:bodyPr/>
                    <a:lstStyle/>
                    <a:p>
                      <a:pPr>
                        <a:buNone/>
                      </a:pPr>
                      <a:r>
                        <a:rPr lang="en-US" sz="1000"/>
                        <a:t>Community</a:t>
                      </a:r>
                    </a:p>
                  </a:txBody>
                  <a:tcPr marL="50854" marR="50854" marT="25427" marB="25427" anchor="ctr">
                    <a:lnL>
                      <a:noFill/>
                    </a:lnL>
                    <a:lnR>
                      <a:noFill/>
                    </a:lnR>
                    <a:lnT>
                      <a:noFill/>
                    </a:lnT>
                    <a:lnB>
                      <a:noFill/>
                    </a:lnB>
                    <a:noFill/>
                  </a:tcPr>
                </a:tc>
                <a:tc>
                  <a:txBody>
                    <a:bodyPr/>
                    <a:lstStyle/>
                    <a:p>
                      <a:pPr>
                        <a:buNone/>
                      </a:pPr>
                      <a:r>
                        <a:rPr lang="en-US" sz="1000"/>
                        <a:t>Parent Organization</a:t>
                      </a:r>
                    </a:p>
                  </a:txBody>
                  <a:tcPr marL="50854" marR="50854" marT="25427" marB="25427" anchor="ctr">
                    <a:lnL>
                      <a:noFill/>
                    </a:lnL>
                    <a:lnR>
                      <a:noFill/>
                    </a:lnR>
                    <a:lnT>
                      <a:noFill/>
                    </a:lnT>
                    <a:lnB>
                      <a:noFill/>
                    </a:lnB>
                    <a:noFill/>
                  </a:tcPr>
                </a:tc>
                <a:tc>
                  <a:txBody>
                    <a:bodyPr/>
                    <a:lstStyle/>
                    <a:p>
                      <a:pPr>
                        <a:buNone/>
                      </a:pPr>
                      <a:endParaRPr lang="en-US" sz="1000"/>
                    </a:p>
                  </a:txBody>
                  <a:tcPr marL="50854" marR="50854" marT="25427" marB="25427" anchor="ctr">
                    <a:lnL>
                      <a:noFill/>
                    </a:lnL>
                    <a:lnR>
                      <a:noFill/>
                    </a:lnR>
                    <a:lnT>
                      <a:noFill/>
                    </a:lnT>
                    <a:lnB>
                      <a:noFill/>
                    </a:lnB>
                    <a:noFill/>
                  </a:tcPr>
                </a:tc>
                <a:extLst>
                  <a:ext uri="{0D108BD9-81ED-4DB2-BD59-A6C34878D82A}">
                    <a16:rowId xmlns:a16="http://schemas.microsoft.com/office/drawing/2014/main" val="3076276510"/>
                  </a:ext>
                </a:extLst>
              </a:tr>
              <a:tr h="508535">
                <a:tc>
                  <a:txBody>
                    <a:bodyPr/>
                    <a:lstStyle/>
                    <a:p>
                      <a:pPr>
                        <a:buNone/>
                      </a:pPr>
                      <a:r>
                        <a:rPr lang="en-US" sz="1000"/>
                        <a:t>Student Representative (HS)</a:t>
                      </a:r>
                    </a:p>
                  </a:txBody>
                  <a:tcPr marL="50854" marR="50854" marT="25427" marB="25427" anchor="ctr">
                    <a:lnL>
                      <a:noFill/>
                    </a:lnL>
                    <a:lnR>
                      <a:noFill/>
                    </a:lnR>
                    <a:lnT>
                      <a:noFill/>
                    </a:lnT>
                    <a:lnB>
                      <a:noFill/>
                    </a:lnB>
                    <a:noFill/>
                  </a:tcPr>
                </a:tc>
                <a:tc>
                  <a:txBody>
                    <a:bodyPr/>
                    <a:lstStyle/>
                    <a:p>
                      <a:pPr>
                        <a:buNone/>
                      </a:pPr>
                      <a:r>
                        <a:rPr lang="en-US" sz="1000"/>
                        <a:t>Student</a:t>
                      </a:r>
                    </a:p>
                  </a:txBody>
                  <a:tcPr marL="50854" marR="50854" marT="25427" marB="25427" anchor="ctr">
                    <a:lnL>
                      <a:noFill/>
                    </a:lnL>
                    <a:lnR>
                      <a:noFill/>
                    </a:lnR>
                    <a:lnT>
                      <a:noFill/>
                    </a:lnT>
                    <a:lnB>
                      <a:noFill/>
                    </a:lnB>
                    <a:noFill/>
                  </a:tcPr>
                </a:tc>
                <a:tc>
                  <a:txBody>
                    <a:bodyPr/>
                    <a:lstStyle/>
                    <a:p>
                      <a:pPr>
                        <a:buNone/>
                      </a:pPr>
                      <a:r>
                        <a:rPr lang="en-US" sz="1000"/>
                        <a:t>Education</a:t>
                      </a:r>
                    </a:p>
                  </a:txBody>
                  <a:tcPr marL="50854" marR="50854" marT="25427" marB="25427" anchor="ctr">
                    <a:lnL>
                      <a:noFill/>
                    </a:lnL>
                    <a:lnR>
                      <a:noFill/>
                    </a:lnR>
                    <a:lnT>
                      <a:noFill/>
                    </a:lnT>
                    <a:lnB>
                      <a:noFill/>
                    </a:lnB>
                    <a:noFill/>
                  </a:tcPr>
                </a:tc>
                <a:tc>
                  <a:txBody>
                    <a:bodyPr/>
                    <a:lstStyle/>
                    <a:p>
                      <a:pPr>
                        <a:buNone/>
                      </a:pPr>
                      <a:r>
                        <a:rPr lang="en-US" sz="1000"/>
                        <a:t>High School</a:t>
                      </a:r>
                    </a:p>
                  </a:txBody>
                  <a:tcPr marL="50854" marR="50854" marT="25427" marB="25427" anchor="ctr">
                    <a:lnL>
                      <a:noFill/>
                    </a:lnL>
                    <a:lnR>
                      <a:noFill/>
                    </a:lnR>
                    <a:lnT>
                      <a:noFill/>
                    </a:lnT>
                    <a:lnB>
                      <a:noFill/>
                    </a:lnB>
                    <a:noFill/>
                  </a:tcPr>
                </a:tc>
                <a:tc>
                  <a:txBody>
                    <a:bodyPr/>
                    <a:lstStyle/>
                    <a:p>
                      <a:pPr>
                        <a:buNone/>
                      </a:pPr>
                      <a:endParaRPr lang="en-US" sz="1000" dirty="0"/>
                    </a:p>
                  </a:txBody>
                  <a:tcPr marL="50854" marR="50854" marT="25427" marB="25427" anchor="ctr">
                    <a:lnL>
                      <a:noFill/>
                    </a:lnL>
                    <a:lnR>
                      <a:noFill/>
                    </a:lnR>
                    <a:lnT>
                      <a:noFill/>
                    </a:lnT>
                    <a:lnB>
                      <a:noFill/>
                    </a:lnB>
                    <a:noFill/>
                  </a:tcPr>
                </a:tc>
                <a:extLst>
                  <a:ext uri="{0D108BD9-81ED-4DB2-BD59-A6C34878D82A}">
                    <a16:rowId xmlns:a16="http://schemas.microsoft.com/office/drawing/2014/main" val="4269684853"/>
                  </a:ext>
                </a:extLst>
              </a:tr>
            </a:tbl>
          </a:graphicData>
        </a:graphic>
      </p:graphicFrame>
    </p:spTree>
    <p:extLst>
      <p:ext uri="{BB962C8B-B14F-4D97-AF65-F5344CB8AC3E}">
        <p14:creationId xmlns:p14="http://schemas.microsoft.com/office/powerpoint/2010/main" val="2571151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5EECC8-9C97-0123-4AAF-7B04B6AF6A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6784C33-B607-0F0B-EC3A-AF394F97A264}"/>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661A09D1-C4F6-18B9-88CD-83DDF37A83C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FAEDD6B-6C60-3E30-7E7A-5C7CE06459CC}"/>
              </a:ext>
            </a:extLst>
          </p:cNvPr>
          <p:cNvSpPr>
            <a:spLocks noGrp="1"/>
          </p:cNvSpPr>
          <p:nvPr>
            <p:ph type="title"/>
          </p:nvPr>
        </p:nvSpPr>
        <p:spPr/>
        <p:txBody>
          <a:bodyPr/>
          <a:lstStyle/>
          <a:p>
            <a:r>
              <a:rPr lang="en-US" dirty="0"/>
              <a:t>Counseling and Guidance (Agenda)</a:t>
            </a:r>
          </a:p>
        </p:txBody>
      </p:sp>
      <p:sp>
        <p:nvSpPr>
          <p:cNvPr id="3" name="Content Placeholder 2">
            <a:extLst>
              <a:ext uri="{FF2B5EF4-FFF2-40B4-BE49-F238E27FC236}">
                <a16:creationId xmlns:a16="http://schemas.microsoft.com/office/drawing/2014/main" id="{004D479E-B6E7-0F91-56E5-8CE7C5A7ECF0}"/>
              </a:ext>
            </a:extLst>
          </p:cNvPr>
          <p:cNvSpPr>
            <a:spLocks noGrp="1"/>
          </p:cNvSpPr>
          <p:nvPr>
            <p:ph idx="1"/>
          </p:nvPr>
        </p:nvSpPr>
        <p:spPr/>
        <p:txBody>
          <a:bodyPr>
            <a:normAutofit fontScale="92500" lnSpcReduction="20000"/>
          </a:bodyPr>
          <a:lstStyle/>
          <a:p>
            <a:pPr>
              <a:buNone/>
            </a:pPr>
            <a:r>
              <a:rPr lang="en-US" sz="1100" b="1" dirty="0"/>
              <a:t>🗂 Sample Advisory Council Meeting Agenda</a:t>
            </a:r>
          </a:p>
          <a:p>
            <a:pPr>
              <a:buNone/>
            </a:pPr>
            <a:r>
              <a:rPr lang="en-US" sz="1100" b="1" dirty="0"/>
              <a:t>LEA Counseling &amp; Guidance Advisory Council Meeting</a:t>
            </a:r>
            <a:br>
              <a:rPr lang="en-US" sz="1100" dirty="0"/>
            </a:br>
            <a:r>
              <a:rPr lang="en-US" sz="1100" dirty="0"/>
              <a:t>Date: October 15, 2025</a:t>
            </a:r>
            <a:br>
              <a:rPr lang="en-US" sz="1100" dirty="0"/>
            </a:br>
            <a:r>
              <a:rPr lang="en-US" sz="1100" dirty="0"/>
              <a:t>Location: LEA Central Office</a:t>
            </a:r>
            <a:br>
              <a:rPr lang="en-US" sz="1100" dirty="0"/>
            </a:br>
            <a:r>
              <a:rPr lang="en-US" sz="1100" dirty="0"/>
              <a:t>Time: 3:30–5:00 PM</a:t>
            </a:r>
          </a:p>
          <a:p>
            <a:pPr>
              <a:buNone/>
            </a:pPr>
            <a:r>
              <a:rPr lang="en-US" sz="1100" b="1" dirty="0"/>
              <a:t>I. Call to Order</a:t>
            </a:r>
          </a:p>
          <a:p>
            <a:pPr>
              <a:buNone/>
            </a:pPr>
            <a:r>
              <a:rPr lang="en-US" sz="1100" b="1" dirty="0"/>
              <a:t>II. Review of Previous Meeting Minutes</a:t>
            </a:r>
          </a:p>
          <a:p>
            <a:pPr>
              <a:buNone/>
            </a:pPr>
            <a:r>
              <a:rPr lang="en-US" sz="1100" b="1" dirty="0"/>
              <a:t>III. Program Data Review</a:t>
            </a:r>
          </a:p>
          <a:p>
            <a:pPr>
              <a:buFont typeface="Arial" panose="020B0604020202020204" pitchFamily="34" charset="0"/>
              <a:buChar char="•"/>
            </a:pPr>
            <a:r>
              <a:rPr lang="en-US" sz="1100" dirty="0"/>
              <a:t>Attendance trends</a:t>
            </a:r>
          </a:p>
          <a:p>
            <a:pPr>
              <a:buFont typeface="Arial" panose="020B0604020202020204" pitchFamily="34" charset="0"/>
              <a:buChar char="•"/>
            </a:pPr>
            <a:r>
              <a:rPr lang="en-US" sz="1100" dirty="0"/>
              <a:t>Discipline data</a:t>
            </a:r>
          </a:p>
          <a:p>
            <a:pPr>
              <a:buFont typeface="Arial" panose="020B0604020202020204" pitchFamily="34" charset="0"/>
              <a:buChar char="•"/>
            </a:pPr>
            <a:r>
              <a:rPr lang="en-US" sz="1100" dirty="0"/>
              <a:t>Graduation/CCR updates</a:t>
            </a:r>
          </a:p>
          <a:p>
            <a:pPr>
              <a:buNone/>
            </a:pPr>
            <a:r>
              <a:rPr lang="en-US" sz="1100" b="1" dirty="0"/>
              <a:t>IV. Grade-Level &amp; Cluster-Specific Updates</a:t>
            </a:r>
          </a:p>
          <a:p>
            <a:pPr>
              <a:buNone/>
            </a:pPr>
            <a:r>
              <a:rPr lang="en-US" sz="1100" b="1" dirty="0"/>
              <a:t>Elementary (K–5)</a:t>
            </a:r>
            <a:endParaRPr lang="en-US" sz="1100" dirty="0"/>
          </a:p>
          <a:p>
            <a:pPr>
              <a:buFont typeface="Arial" panose="020B0604020202020204" pitchFamily="34" charset="0"/>
              <a:buChar char="•"/>
            </a:pPr>
            <a:r>
              <a:rPr lang="en-US" sz="1100" dirty="0"/>
              <a:t>SEL curriculum implementation</a:t>
            </a:r>
          </a:p>
          <a:p>
            <a:pPr>
              <a:buFont typeface="Arial" panose="020B0604020202020204" pitchFamily="34" charset="0"/>
              <a:buChar char="•"/>
            </a:pPr>
            <a:r>
              <a:rPr lang="en-US" sz="1100" dirty="0"/>
              <a:t>Attendance intervention strategies</a:t>
            </a:r>
          </a:p>
          <a:p>
            <a:pPr>
              <a:buNone/>
            </a:pPr>
            <a:r>
              <a:rPr lang="en-US" sz="1100" b="1" dirty="0"/>
              <a:t>Middle School/Junior High (6–8)</a:t>
            </a:r>
            <a:endParaRPr lang="en-US" sz="1100" dirty="0"/>
          </a:p>
          <a:p>
            <a:pPr>
              <a:buFont typeface="Arial" panose="020B0604020202020204" pitchFamily="34" charset="0"/>
              <a:buChar char="•"/>
            </a:pPr>
            <a:r>
              <a:rPr lang="en-US" sz="1100" dirty="0"/>
              <a:t>Academic advising model</a:t>
            </a:r>
          </a:p>
          <a:p>
            <a:pPr>
              <a:buFont typeface="Arial" panose="020B0604020202020204" pitchFamily="34" charset="0"/>
              <a:buChar char="•"/>
            </a:pPr>
            <a:r>
              <a:rPr lang="en-US" sz="1100" dirty="0"/>
              <a:t>Career awareness activities</a:t>
            </a:r>
          </a:p>
          <a:p>
            <a:pPr>
              <a:buNone/>
            </a:pPr>
            <a:r>
              <a:rPr lang="en-US" sz="1100" b="1" dirty="0"/>
              <a:t>High School (9–12)</a:t>
            </a:r>
            <a:endParaRPr lang="en-US" sz="1100" dirty="0"/>
          </a:p>
          <a:p>
            <a:pPr>
              <a:buFont typeface="Arial" panose="020B0604020202020204" pitchFamily="34" charset="0"/>
              <a:buChar char="•"/>
            </a:pPr>
            <a:r>
              <a:rPr lang="en-US" sz="1100" dirty="0"/>
              <a:t>College &amp; Career Readiness initiatives</a:t>
            </a:r>
          </a:p>
          <a:p>
            <a:pPr>
              <a:buFont typeface="Arial" panose="020B0604020202020204" pitchFamily="34" charset="0"/>
              <a:buChar char="•"/>
            </a:pPr>
            <a:r>
              <a:rPr lang="en-US" sz="1100" dirty="0"/>
              <a:t>FAFSA completion updates</a:t>
            </a:r>
          </a:p>
          <a:p>
            <a:pPr>
              <a:buFont typeface="Arial" panose="020B0604020202020204" pitchFamily="34" charset="0"/>
              <a:buChar char="•"/>
            </a:pPr>
            <a:r>
              <a:rPr lang="en-US" sz="1100" dirty="0"/>
              <a:t>Dual enrollment participation</a:t>
            </a:r>
          </a:p>
          <a:p>
            <a:pPr>
              <a:buNone/>
            </a:pPr>
            <a:r>
              <a:rPr lang="en-US" sz="1100" b="1" dirty="0"/>
              <a:t>K–12 Systemwide Initiatives</a:t>
            </a:r>
            <a:endParaRPr lang="en-US" sz="1100" dirty="0"/>
          </a:p>
          <a:p>
            <a:pPr>
              <a:buFont typeface="Arial" panose="020B0604020202020204" pitchFamily="34" charset="0"/>
              <a:buChar char="•"/>
            </a:pPr>
            <a:r>
              <a:rPr lang="en-US" sz="1100" dirty="0"/>
              <a:t>Suicide prevention programming</a:t>
            </a:r>
          </a:p>
          <a:p>
            <a:pPr>
              <a:buFont typeface="Arial" panose="020B0604020202020204" pitchFamily="34" charset="0"/>
              <a:buChar char="•"/>
            </a:pPr>
            <a:r>
              <a:rPr lang="en-US" sz="1100" dirty="0"/>
              <a:t>Mental health partnership updates</a:t>
            </a:r>
          </a:p>
          <a:p>
            <a:pPr>
              <a:buFont typeface="Arial" panose="020B0604020202020204" pitchFamily="34" charset="0"/>
              <a:buChar char="•"/>
            </a:pPr>
            <a:r>
              <a:rPr lang="en-US" sz="1100" dirty="0"/>
              <a:t>Crisis response procedures</a:t>
            </a:r>
          </a:p>
          <a:p>
            <a:pPr>
              <a:buNone/>
            </a:pPr>
            <a:r>
              <a:rPr lang="en-US" sz="1100" b="1" dirty="0"/>
              <a:t>V. Business &amp; Community Partnerships Update</a:t>
            </a:r>
          </a:p>
          <a:p>
            <a:pPr>
              <a:buNone/>
            </a:pPr>
            <a:r>
              <a:rPr lang="en-US" sz="1100" b="1" dirty="0"/>
              <a:t>VI. Action Items &amp; Recommendations</a:t>
            </a:r>
          </a:p>
          <a:p>
            <a:pPr>
              <a:buNone/>
            </a:pPr>
            <a:r>
              <a:rPr lang="en-US" sz="1100" b="1" dirty="0"/>
              <a:t>VII. Adjournment</a:t>
            </a:r>
          </a:p>
          <a:p>
            <a:pPr algn="ctr" rtl="0" fontAlgn="base">
              <a:lnSpc>
                <a:spcPts val="1482"/>
              </a:lnSpc>
              <a:buNone/>
            </a:pPr>
            <a:endParaRPr lang="en-US" sz="1800" b="1" i="0" dirty="0">
              <a:solidFill>
                <a:srgbClr val="000000"/>
              </a:solidFill>
              <a:effectLst/>
              <a:latin typeface="Aptos" panose="020B0004020202020204" pitchFamily="34" charset="0"/>
            </a:endParaRPr>
          </a:p>
          <a:p>
            <a:pPr algn="l">
              <a:buNone/>
            </a:pPr>
            <a:endParaRPr lang="en-US" sz="1000" b="0" i="0" u="none" strike="noStrike" dirty="0">
              <a:solidFill>
                <a:srgbClr val="565656"/>
              </a:solidFill>
              <a:effectLst/>
              <a:latin typeface="Aptos" panose="020B0004020202020204" pitchFamily="34" charset="0"/>
            </a:endParaRPr>
          </a:p>
          <a:p>
            <a:endParaRPr lang="en-US" dirty="0"/>
          </a:p>
        </p:txBody>
      </p:sp>
      <p:pic>
        <p:nvPicPr>
          <p:cNvPr id="6" name="Picture 5">
            <a:extLst>
              <a:ext uri="{FF2B5EF4-FFF2-40B4-BE49-F238E27FC236}">
                <a16:creationId xmlns:a16="http://schemas.microsoft.com/office/drawing/2014/main" id="{8EAE1A6E-D04C-49EA-24E0-BE86465E563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1046" y="4617720"/>
            <a:ext cx="1485753" cy="1600042"/>
          </a:xfrm>
          <a:prstGeom prst="rect">
            <a:avLst/>
          </a:prstGeom>
        </p:spPr>
      </p:pic>
    </p:spTree>
    <p:extLst>
      <p:ext uri="{BB962C8B-B14F-4D97-AF65-F5344CB8AC3E}">
        <p14:creationId xmlns:p14="http://schemas.microsoft.com/office/powerpoint/2010/main" val="2055300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32A78-A105-5557-48EE-C66E14CEA7C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982814-CA25-8C05-8913-D5D9783CE79A}"/>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8569FD18-71BB-FD93-B37E-FAE074B4E79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19E9B74D-1EC2-CD99-F97C-6E0B194FEB63}"/>
              </a:ext>
            </a:extLst>
          </p:cNvPr>
          <p:cNvSpPr>
            <a:spLocks noGrp="1"/>
          </p:cNvSpPr>
          <p:nvPr>
            <p:ph type="title"/>
          </p:nvPr>
        </p:nvSpPr>
        <p:spPr/>
        <p:txBody>
          <a:bodyPr>
            <a:noAutofit/>
          </a:bodyPr>
          <a:lstStyle/>
          <a:p>
            <a:r>
              <a:rPr lang="en-US" sz="3200" dirty="0"/>
              <a:t>Counseling and Guidance (Outcomes Summary)</a:t>
            </a:r>
          </a:p>
        </p:txBody>
      </p:sp>
      <p:sp>
        <p:nvSpPr>
          <p:cNvPr id="3" name="Content Placeholder 2">
            <a:extLst>
              <a:ext uri="{FF2B5EF4-FFF2-40B4-BE49-F238E27FC236}">
                <a16:creationId xmlns:a16="http://schemas.microsoft.com/office/drawing/2014/main" id="{B9779A89-F561-4086-4F0E-3D48A07A3CA5}"/>
              </a:ext>
            </a:extLst>
          </p:cNvPr>
          <p:cNvSpPr>
            <a:spLocks noGrp="1"/>
          </p:cNvSpPr>
          <p:nvPr>
            <p:ph idx="1"/>
          </p:nvPr>
        </p:nvSpPr>
        <p:spPr/>
        <p:txBody>
          <a:bodyPr>
            <a:normAutofit fontScale="775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l">
              <a:buNone/>
            </a:pPr>
            <a:endParaRPr lang="en-US" sz="1000" b="0" i="0" u="none" strike="noStrike" dirty="0">
              <a:solidFill>
                <a:srgbClr val="565656"/>
              </a:solidFill>
              <a:effectLst/>
              <a:latin typeface="Aptos" panose="020B0004020202020204" pitchFamily="34" charset="0"/>
            </a:endParaRPr>
          </a:p>
          <a:p>
            <a:pPr>
              <a:buNone/>
            </a:pPr>
            <a:r>
              <a:rPr lang="en-US" b="1" dirty="0"/>
              <a:t>📝 Sample Minutes/Outcome Summary (Abbreviated)</a:t>
            </a:r>
          </a:p>
          <a:p>
            <a:pPr>
              <a:buNone/>
            </a:pPr>
            <a:r>
              <a:rPr lang="en-US" b="1" dirty="0"/>
              <a:t>Key Outcomes:</a:t>
            </a:r>
            <a:endParaRPr lang="en-US" dirty="0"/>
          </a:p>
          <a:p>
            <a:pPr>
              <a:buFont typeface="Arial" panose="020B0604020202020204" pitchFamily="34" charset="0"/>
              <a:buChar char="•"/>
            </a:pPr>
            <a:r>
              <a:rPr lang="en-US" dirty="0"/>
              <a:t>Elementary counselors will implement quarterly SEL parent workshops.</a:t>
            </a:r>
          </a:p>
          <a:p>
            <a:pPr>
              <a:buFont typeface="Arial" panose="020B0604020202020204" pitchFamily="34" charset="0"/>
              <a:buChar char="•"/>
            </a:pPr>
            <a:r>
              <a:rPr lang="en-US" dirty="0"/>
              <a:t>Middle school will expand career exploration lessons to include local workforce speakers.</a:t>
            </a:r>
          </a:p>
          <a:p>
            <a:pPr>
              <a:buFont typeface="Arial" panose="020B0604020202020204" pitchFamily="34" charset="0"/>
              <a:buChar char="•"/>
            </a:pPr>
            <a:r>
              <a:rPr lang="en-US" dirty="0"/>
              <a:t>High school will host spring FAFSA night in partnership with community college.</a:t>
            </a:r>
          </a:p>
          <a:p>
            <a:pPr>
              <a:buFont typeface="Arial" panose="020B0604020202020204" pitchFamily="34" charset="0"/>
              <a:buChar char="•"/>
            </a:pPr>
            <a:r>
              <a:rPr lang="en-US" dirty="0"/>
              <a:t>Mental health partner will provide on-site counseling two days per week.</a:t>
            </a:r>
          </a:p>
          <a:p>
            <a:pPr>
              <a:buNone/>
            </a:pPr>
            <a:r>
              <a:rPr lang="en-US" b="1" dirty="0"/>
              <a:t>Next Meeting:</a:t>
            </a:r>
            <a:r>
              <a:rPr lang="en-US" dirty="0"/>
              <a:t> January 20, 2026</a:t>
            </a:r>
          </a:p>
          <a:p>
            <a:endParaRPr lang="en-US" dirty="0"/>
          </a:p>
        </p:txBody>
      </p:sp>
      <p:pic>
        <p:nvPicPr>
          <p:cNvPr id="6" name="Picture 5">
            <a:extLst>
              <a:ext uri="{FF2B5EF4-FFF2-40B4-BE49-F238E27FC236}">
                <a16:creationId xmlns:a16="http://schemas.microsoft.com/office/drawing/2014/main" id="{51E3A806-EBAF-4820-A5CC-89901E8C2AF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01046" y="4617720"/>
            <a:ext cx="1485753" cy="1600042"/>
          </a:xfrm>
          <a:prstGeom prst="rect">
            <a:avLst/>
          </a:prstGeom>
        </p:spPr>
      </p:pic>
    </p:spTree>
    <p:extLst>
      <p:ext uri="{BB962C8B-B14F-4D97-AF65-F5344CB8AC3E}">
        <p14:creationId xmlns:p14="http://schemas.microsoft.com/office/powerpoint/2010/main" val="2910543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B7ECE-9B36-59AB-9141-E3EB3B42E12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50D415-7B71-E06E-C9D4-A502F77D68E9}"/>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E377C73-AE3F-5BD9-584A-3FF4759D2613}"/>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AC543594-78F7-9AA4-D950-22E79032BADA}"/>
              </a:ext>
            </a:extLst>
          </p:cNvPr>
          <p:cNvSpPr>
            <a:spLocks noGrp="1"/>
          </p:cNvSpPr>
          <p:nvPr>
            <p:ph type="title"/>
          </p:nvPr>
        </p:nvSpPr>
        <p:spPr/>
        <p:txBody>
          <a:bodyPr/>
          <a:lstStyle/>
          <a:p>
            <a:r>
              <a:rPr lang="en-US" dirty="0"/>
              <a:t>Counseling and Guidance</a:t>
            </a:r>
          </a:p>
        </p:txBody>
      </p:sp>
      <p:graphicFrame>
        <p:nvGraphicFramePr>
          <p:cNvPr id="15" name="Content Placeholder 2">
            <a:extLst>
              <a:ext uri="{FF2B5EF4-FFF2-40B4-BE49-F238E27FC236}">
                <a16:creationId xmlns:a16="http://schemas.microsoft.com/office/drawing/2014/main" id="{EB6DF6C4-0EF2-8D75-E797-71199B62E7EF}"/>
              </a:ext>
            </a:extLst>
          </p:cNvPr>
          <p:cNvGraphicFramePr>
            <a:graphicFrameLocks noGrp="1"/>
          </p:cNvGraphicFramePr>
          <p:nvPr>
            <p:ph idx="1"/>
            <p:extLst>
              <p:ext uri="{D42A27DB-BD31-4B8C-83A1-F6EECF244321}">
                <p14:modId xmlns:p14="http://schemas.microsoft.com/office/powerpoint/2010/main" val="2000252425"/>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026026F8-A256-B82C-6DCB-36FFB5037BD3}"/>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1527048" y="1865376"/>
            <a:ext cx="1764792" cy="2075688"/>
          </a:xfrm>
          <a:prstGeom prst="rect">
            <a:avLst/>
          </a:prstGeom>
        </p:spPr>
      </p:pic>
      <p:pic>
        <p:nvPicPr>
          <p:cNvPr id="6" name="Picture 5">
            <a:extLst>
              <a:ext uri="{FF2B5EF4-FFF2-40B4-BE49-F238E27FC236}">
                <a16:creationId xmlns:a16="http://schemas.microsoft.com/office/drawing/2014/main" id="{7A7A8810-1B3E-FF36-ED06-20C846EFB09C}"/>
              </a:ext>
            </a:extLst>
          </p:cNvPr>
          <p:cNvPicPr>
            <a:picLocks noChangeAspect="1"/>
          </p:cNvPicPr>
          <p:nvPr/>
        </p:nvPicPr>
        <p:blipFill>
          <a:blip r:embed="rId9"/>
          <a:stretch>
            <a:fillRect/>
          </a:stretch>
        </p:blipFill>
        <p:spPr>
          <a:xfrm>
            <a:off x="5855055" y="1865376"/>
            <a:ext cx="1761897" cy="2078916"/>
          </a:xfrm>
          <a:prstGeom prst="rect">
            <a:avLst/>
          </a:prstGeom>
        </p:spPr>
      </p:pic>
    </p:spTree>
    <p:extLst>
      <p:ext uri="{BB962C8B-B14F-4D97-AF65-F5344CB8AC3E}">
        <p14:creationId xmlns:p14="http://schemas.microsoft.com/office/powerpoint/2010/main" val="2955364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61505-BBA8-5896-848E-17AE5E621A5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4B1C82-59D3-4A8E-171D-DCD225FA57B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3A032F61-DF9C-35B4-1D40-8A8D48430F41}"/>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BE690241-4E50-F943-1264-9BFD244A9E9B}"/>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F3BE3579-8519-CF3B-0A60-E88C6AA2CBB4}"/>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Has LEA ensured that counselors at each school have </a:t>
            </a:r>
            <a:r>
              <a:rPr lang="en-US" sz="1800" b="1" i="0" dirty="0">
                <a:solidFill>
                  <a:srgbClr val="000000"/>
                </a:solidFill>
                <a:effectLst/>
                <a:latin typeface="Aptos" panose="020B0004020202020204" pitchFamily="34" charset="0"/>
              </a:rPr>
              <a:t>provided information </a:t>
            </a:r>
            <a:r>
              <a:rPr lang="en-US" sz="1800" i="0" dirty="0">
                <a:solidFill>
                  <a:srgbClr val="000000"/>
                </a:solidFill>
                <a:effectLst/>
                <a:latin typeface="Aptos" panose="020B0004020202020204" pitchFamily="34" charset="0"/>
              </a:rPr>
              <a:t>to students, parents, and staff regarding the </a:t>
            </a:r>
            <a:r>
              <a:rPr lang="en-US" sz="1800" b="1" i="0" dirty="0">
                <a:solidFill>
                  <a:srgbClr val="000000"/>
                </a:solidFill>
                <a:effectLst/>
                <a:latin typeface="Aptos" panose="020B0004020202020204" pitchFamily="34" charset="0"/>
              </a:rPr>
              <a:t>school counseling and guidance </a:t>
            </a:r>
            <a:r>
              <a:rPr lang="en-US" sz="1800" i="0" dirty="0">
                <a:solidFill>
                  <a:srgbClr val="000000"/>
                </a:solidFill>
                <a:effectLst/>
                <a:latin typeface="Aptos" panose="020B0004020202020204" pitchFamily="34" charset="0"/>
              </a:rPr>
              <a:t>program? </a:t>
            </a:r>
          </a:p>
          <a:p>
            <a:pPr algn="ctr" rtl="0" fontAlgn="base">
              <a:lnSpc>
                <a:spcPts val="1482"/>
              </a:lnSpc>
              <a:buNone/>
            </a:pPr>
            <a:r>
              <a:rPr lang="en-US" sz="1800" i="0" dirty="0">
                <a:solidFill>
                  <a:srgbClr val="000000"/>
                </a:solidFill>
                <a:effectLst/>
                <a:latin typeface="Aptos" panose="020B0004020202020204" pitchFamily="34" charset="0"/>
              </a:rPr>
              <a:t>Has LEA consulted with students, parents, teachers, other educators, and community agencies regarding </a:t>
            </a:r>
            <a:r>
              <a:rPr lang="en-US" sz="1800" b="1" i="0" dirty="0">
                <a:solidFill>
                  <a:srgbClr val="000000"/>
                </a:solidFill>
                <a:effectLst/>
                <a:latin typeface="Aptos" panose="020B0004020202020204" pitchFamily="34" charset="0"/>
              </a:rPr>
              <a:t>strategies</a:t>
            </a:r>
            <a:r>
              <a:rPr lang="en-US" sz="1800" i="0" dirty="0">
                <a:solidFill>
                  <a:srgbClr val="000000"/>
                </a:solidFill>
                <a:effectLst/>
                <a:latin typeface="Aptos" panose="020B0004020202020204" pitchFamily="34" charset="0"/>
              </a:rPr>
              <a:t> to help students achieve </a:t>
            </a:r>
            <a:r>
              <a:rPr lang="en-US" sz="1800" b="1" i="0" dirty="0">
                <a:solidFill>
                  <a:srgbClr val="000000"/>
                </a:solidFill>
                <a:effectLst/>
                <a:latin typeface="Aptos" panose="020B0004020202020204" pitchFamily="34" charset="0"/>
              </a:rPr>
              <a:t>personal and  academic advancement</a:t>
            </a:r>
            <a:r>
              <a:rPr lang="en-US" sz="1800" i="0" dirty="0">
                <a:solidFill>
                  <a:srgbClr val="000000"/>
                </a:solidFill>
                <a:effectLst/>
                <a:latin typeface="Aptos" panose="020B0004020202020204" pitchFamily="34" charset="0"/>
              </a:rPr>
              <a:t>?  </a:t>
            </a:r>
            <a:endParaRPr lang="en-US" sz="1800" i="0" dirty="0">
              <a:solidFill>
                <a:srgbClr val="000000"/>
              </a:solidFill>
              <a:effectLst/>
              <a:latin typeface="Segoe UI" panose="020B0502040204020203" pitchFamily="34" charset="0"/>
            </a:endParaRPr>
          </a:p>
          <a:p>
            <a:pPr algn="l" rtl="0" fontAlgn="base">
              <a:lnSpc>
                <a:spcPts val="1482"/>
              </a:lnSpc>
              <a:buNone/>
            </a:pPr>
            <a:r>
              <a:rPr lang="en-US" sz="32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2000" b="0" i="0" dirty="0">
                <a:solidFill>
                  <a:srgbClr val="000000"/>
                </a:solidFill>
                <a:effectLst/>
                <a:latin typeface="Aptos" panose="020B0004020202020204" pitchFamily="34" charset="0"/>
              </a:rPr>
              <a:t>One system-level </a:t>
            </a:r>
            <a:r>
              <a:rPr lang="en-US" sz="2000" b="1" i="0" dirty="0">
                <a:solidFill>
                  <a:srgbClr val="000000"/>
                </a:solidFill>
                <a:effectLst/>
                <a:latin typeface="Aptos" panose="020B0004020202020204" pitchFamily="34" charset="0"/>
              </a:rPr>
              <a:t>Community Resource List  </a:t>
            </a:r>
          </a:p>
          <a:p>
            <a:pPr marL="0" indent="0" algn="l" rtl="0" fontAlgn="base">
              <a:lnSpc>
                <a:spcPts val="1482"/>
              </a:lnSpc>
              <a:buNone/>
            </a:pPr>
            <a:endParaRPr lang="en-US" sz="1600" b="0" i="0" dirty="0">
              <a:solidFill>
                <a:srgbClr val="000000"/>
              </a:solidFill>
              <a:effectLst/>
              <a:latin typeface="Aptos" panose="020B0004020202020204" pitchFamily="34" charset="0"/>
            </a:endParaRPr>
          </a:p>
          <a:p>
            <a:pPr algn="l" rtl="0" fontAlgn="base">
              <a:lnSpc>
                <a:spcPts val="1482"/>
              </a:lnSpc>
              <a:buFont typeface="+mj-lt"/>
              <a:buAutoNum type="arabicPeriod" startAt="2"/>
            </a:pPr>
            <a:r>
              <a:rPr lang="en-US" sz="1800" b="0" i="0" dirty="0">
                <a:solidFill>
                  <a:srgbClr val="000000"/>
                </a:solidFill>
                <a:effectLst/>
                <a:latin typeface="Aptos" panose="020B0004020202020204" pitchFamily="34" charset="0"/>
              </a:rPr>
              <a:t>Copies of school-level documentation of </a:t>
            </a:r>
            <a:r>
              <a:rPr lang="en-US" sz="1800" b="1" i="0" dirty="0">
                <a:solidFill>
                  <a:srgbClr val="000000"/>
                </a:solidFill>
                <a:effectLst/>
                <a:latin typeface="Aptos" panose="020B0004020202020204" pitchFamily="34" charset="0"/>
              </a:rPr>
              <a:t>parental involvement activities </a:t>
            </a:r>
            <a:r>
              <a:rPr lang="en-US" sz="1800" b="0" i="0" dirty="0">
                <a:solidFill>
                  <a:srgbClr val="000000"/>
                </a:solidFill>
                <a:effectLst/>
                <a:latin typeface="Aptos" panose="020B0004020202020204" pitchFamily="34" charset="0"/>
              </a:rPr>
              <a:t>and highlight the role of the school counselor, and other school-based mental health professionals, </a:t>
            </a:r>
            <a:r>
              <a:rPr lang="en-US" sz="1800" b="1" i="0" dirty="0">
                <a:solidFill>
                  <a:srgbClr val="000000"/>
                </a:solidFill>
                <a:effectLst/>
                <a:latin typeface="Aptos" panose="020B0004020202020204" pitchFamily="34" charset="0"/>
              </a:rPr>
              <a:t>services offered</a:t>
            </a:r>
            <a:r>
              <a:rPr lang="en-US" sz="1800" b="0" i="0" dirty="0">
                <a:solidFill>
                  <a:srgbClr val="000000"/>
                </a:solidFill>
                <a:effectLst/>
                <a:latin typeface="Aptos" panose="020B0004020202020204" pitchFamily="34" charset="0"/>
              </a:rPr>
              <a:t>, and </a:t>
            </a:r>
            <a:r>
              <a:rPr lang="en-US" sz="1800" b="1" i="0" dirty="0">
                <a:solidFill>
                  <a:srgbClr val="000000"/>
                </a:solidFill>
                <a:effectLst/>
                <a:latin typeface="Aptos" panose="020B0004020202020204" pitchFamily="34" charset="0"/>
              </a:rPr>
              <a:t>referral procedures  </a:t>
            </a:r>
          </a:p>
          <a:p>
            <a:pPr marL="0" indent="0" algn="l" rtl="0" fontAlgn="base">
              <a:lnSpc>
                <a:spcPts val="1482"/>
              </a:lnSpc>
              <a:buNone/>
            </a:pPr>
            <a:endParaRPr lang="en-US" sz="1600" b="0" i="0" dirty="0">
              <a:solidFill>
                <a:srgbClr val="000000"/>
              </a:solidFill>
              <a:effectLst/>
              <a:latin typeface="Aptos" panose="020B0004020202020204" pitchFamily="34" charset="0"/>
            </a:endParaRPr>
          </a:p>
          <a:p>
            <a:pPr algn="l" rtl="0" fontAlgn="base">
              <a:lnSpc>
                <a:spcPts val="1482"/>
              </a:lnSpc>
              <a:buFont typeface="+mj-lt"/>
              <a:buAutoNum type="arabicPeriod" startAt="3"/>
            </a:pPr>
            <a:r>
              <a:rPr lang="en-US" sz="2000" b="0" i="0" dirty="0">
                <a:solidFill>
                  <a:srgbClr val="000000"/>
                </a:solidFill>
                <a:effectLst/>
                <a:latin typeface="Aptos" panose="020B0004020202020204" pitchFamily="34" charset="0"/>
              </a:rPr>
              <a:t>Interviews </a:t>
            </a:r>
          </a:p>
          <a:p>
            <a:endParaRPr lang="en-US" dirty="0"/>
          </a:p>
        </p:txBody>
      </p:sp>
    </p:spTree>
    <p:extLst>
      <p:ext uri="{BB962C8B-B14F-4D97-AF65-F5344CB8AC3E}">
        <p14:creationId xmlns:p14="http://schemas.microsoft.com/office/powerpoint/2010/main" val="42077715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F5FF7-6AEC-C620-E9AE-7162AB5E871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271757-F007-C014-EAD1-1B3A6287722D}"/>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E4B15FCC-C4E3-ED4E-767E-C182F7A349E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A3D04C8F-523A-4288-0684-9E4C0D37024E}"/>
              </a:ext>
            </a:extLst>
          </p:cNvPr>
          <p:cNvSpPr>
            <a:spLocks noGrp="1"/>
          </p:cNvSpPr>
          <p:nvPr>
            <p:ph type="title"/>
          </p:nvPr>
        </p:nvSpPr>
        <p:spPr/>
        <p:txBody>
          <a:bodyPr>
            <a:normAutofit fontScale="90000"/>
          </a:bodyPr>
          <a:lstStyle/>
          <a:p>
            <a:r>
              <a:rPr lang="en-US" dirty="0"/>
              <a:t>Counseling and Guidance: Example Resource List </a:t>
            </a:r>
          </a:p>
        </p:txBody>
      </p:sp>
      <p:sp>
        <p:nvSpPr>
          <p:cNvPr id="3" name="Content Placeholder 2">
            <a:extLst>
              <a:ext uri="{FF2B5EF4-FFF2-40B4-BE49-F238E27FC236}">
                <a16:creationId xmlns:a16="http://schemas.microsoft.com/office/drawing/2014/main" id="{521B2C27-DDCF-9540-CDCF-703A538A228A}"/>
              </a:ext>
            </a:extLst>
          </p:cNvPr>
          <p:cNvSpPr>
            <a:spLocks noGrp="1"/>
          </p:cNvSpPr>
          <p:nvPr>
            <p:ph idx="1"/>
          </p:nvPr>
        </p:nvSpPr>
        <p:spPr/>
        <p:txBody>
          <a:bodyPr>
            <a:normAutofit fontScale="325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buNone/>
            </a:pPr>
            <a:r>
              <a:rPr lang="en-US" b="1" dirty="0"/>
              <a:t>📌 Example: System-Level Community Resource List</a:t>
            </a:r>
          </a:p>
          <a:p>
            <a:pPr>
              <a:buNone/>
            </a:pPr>
            <a:r>
              <a:rPr lang="en-US" b="1" dirty="0"/>
              <a:t>LEA Community Resource Directory</a:t>
            </a:r>
            <a:br>
              <a:rPr lang="en-US" dirty="0"/>
            </a:br>
            <a:r>
              <a:rPr lang="en-US" dirty="0"/>
              <a:t>School Year: 2025–2026</a:t>
            </a:r>
          </a:p>
          <a:p>
            <a:pPr>
              <a:buNone/>
            </a:pPr>
            <a:r>
              <a:rPr lang="en-US" dirty="0"/>
              <a:t>The LEA maintains a centralized Community Resource List available to all schools, families, and counseling staff. The directory is reviewed and updated annually.</a:t>
            </a:r>
          </a:p>
          <a:p>
            <a:pPr>
              <a:buNone/>
            </a:pPr>
            <a:r>
              <a:rPr lang="en-US" b="1" dirty="0"/>
              <a:t>Mental Health &amp; Counseling Services</a:t>
            </a:r>
          </a:p>
          <a:p>
            <a:pPr>
              <a:buFont typeface="Arial" panose="020B0604020202020204" pitchFamily="34" charset="0"/>
              <a:buChar char="•"/>
            </a:pPr>
            <a:r>
              <a:rPr lang="en-US" dirty="0"/>
              <a:t>County Mental Health Center – Individual &amp; Family Counseling</a:t>
            </a:r>
          </a:p>
          <a:p>
            <a:pPr>
              <a:buFont typeface="Arial" panose="020B0604020202020204" pitchFamily="34" charset="0"/>
              <a:buChar char="•"/>
            </a:pPr>
            <a:r>
              <a:rPr lang="en-US" dirty="0"/>
              <a:t>Regional Behavioral Health Services – Crisis Response</a:t>
            </a:r>
          </a:p>
          <a:p>
            <a:pPr>
              <a:buFont typeface="Arial" panose="020B0604020202020204" pitchFamily="34" charset="0"/>
              <a:buChar char="•"/>
            </a:pPr>
            <a:r>
              <a:rPr lang="en-US" dirty="0"/>
              <a:t>Licensed Private Practice Providers (List Attached)</a:t>
            </a:r>
          </a:p>
          <a:p>
            <a:pPr>
              <a:buNone/>
            </a:pPr>
            <a:r>
              <a:rPr lang="en-US" b="1" dirty="0"/>
              <a:t>Medical &amp; Health Services</a:t>
            </a:r>
          </a:p>
          <a:p>
            <a:pPr>
              <a:buFont typeface="Arial" panose="020B0604020202020204" pitchFamily="34" charset="0"/>
              <a:buChar char="•"/>
            </a:pPr>
            <a:r>
              <a:rPr lang="en-US" dirty="0"/>
              <a:t>County Health Department – Immunizations &amp; Health Screenings</a:t>
            </a:r>
          </a:p>
          <a:p>
            <a:pPr>
              <a:buFont typeface="Arial" panose="020B0604020202020204" pitchFamily="34" charset="0"/>
              <a:buChar char="•"/>
            </a:pPr>
            <a:r>
              <a:rPr lang="en-US" dirty="0"/>
              <a:t>Local Pediatric Clinics</a:t>
            </a:r>
          </a:p>
          <a:p>
            <a:pPr>
              <a:buFont typeface="Arial" panose="020B0604020202020204" pitchFamily="34" charset="0"/>
              <a:buChar char="•"/>
            </a:pPr>
            <a:r>
              <a:rPr lang="en-US" dirty="0"/>
              <a:t>School-Based Health Partnerships</a:t>
            </a:r>
          </a:p>
          <a:p>
            <a:pPr>
              <a:buNone/>
            </a:pPr>
            <a:r>
              <a:rPr lang="en-US" b="1" dirty="0"/>
              <a:t>Social Services</a:t>
            </a:r>
          </a:p>
          <a:p>
            <a:pPr>
              <a:buFont typeface="Arial" panose="020B0604020202020204" pitchFamily="34" charset="0"/>
              <a:buChar char="•"/>
            </a:pPr>
            <a:r>
              <a:rPr lang="en-US" dirty="0"/>
              <a:t>Department of Human Resources (DHR)</a:t>
            </a:r>
          </a:p>
          <a:p>
            <a:pPr>
              <a:buFont typeface="Arial" panose="020B0604020202020204" pitchFamily="34" charset="0"/>
              <a:buChar char="•"/>
            </a:pPr>
            <a:r>
              <a:rPr lang="en-US" dirty="0"/>
              <a:t>Family Assistance Programs</a:t>
            </a:r>
          </a:p>
          <a:p>
            <a:pPr>
              <a:buFont typeface="Arial" panose="020B0604020202020204" pitchFamily="34" charset="0"/>
              <a:buChar char="•"/>
            </a:pPr>
            <a:r>
              <a:rPr lang="en-US" dirty="0"/>
              <a:t>Local Food Banks &amp; Clothing Closets</a:t>
            </a:r>
          </a:p>
          <a:p>
            <a:pPr>
              <a:buNone/>
            </a:pPr>
            <a:r>
              <a:rPr lang="en-US" b="1" dirty="0"/>
              <a:t>College &amp; Career Resources</a:t>
            </a:r>
          </a:p>
          <a:p>
            <a:pPr>
              <a:buFont typeface="Arial" panose="020B0604020202020204" pitchFamily="34" charset="0"/>
              <a:buChar char="•"/>
            </a:pPr>
            <a:r>
              <a:rPr lang="en-US" dirty="0"/>
              <a:t>Local Community College Advising Office</a:t>
            </a:r>
          </a:p>
          <a:p>
            <a:pPr>
              <a:buFont typeface="Arial" panose="020B0604020202020204" pitchFamily="34" charset="0"/>
              <a:buChar char="•"/>
            </a:pPr>
            <a:r>
              <a:rPr lang="en-US" dirty="0"/>
              <a:t>Workforce Development Center</a:t>
            </a:r>
          </a:p>
          <a:p>
            <a:pPr>
              <a:buFont typeface="Arial" panose="020B0604020202020204" pitchFamily="34" charset="0"/>
              <a:buChar char="•"/>
            </a:pPr>
            <a:r>
              <a:rPr lang="en-US" dirty="0"/>
              <a:t>Career Technical Education (CTE) Partners</a:t>
            </a:r>
          </a:p>
          <a:p>
            <a:pPr>
              <a:buNone/>
            </a:pPr>
            <a:r>
              <a:rPr lang="en-US" b="1" dirty="0"/>
              <a:t>Crisis &amp; Safety Resources</a:t>
            </a:r>
          </a:p>
          <a:p>
            <a:pPr>
              <a:buFont typeface="Arial" panose="020B0604020202020204" pitchFamily="34" charset="0"/>
              <a:buChar char="•"/>
            </a:pPr>
            <a:r>
              <a:rPr lang="en-US" dirty="0"/>
              <a:t>988 Suicide &amp; Crisis Lifeline</a:t>
            </a:r>
          </a:p>
          <a:p>
            <a:pPr>
              <a:buFont typeface="Arial" panose="020B0604020202020204" pitchFamily="34" charset="0"/>
              <a:buChar char="•"/>
            </a:pPr>
            <a:r>
              <a:rPr lang="en-US" dirty="0"/>
              <a:t>Local Law Enforcement / School Resource Officers</a:t>
            </a:r>
          </a:p>
          <a:p>
            <a:pPr>
              <a:buFont typeface="Arial" panose="020B0604020202020204" pitchFamily="34" charset="0"/>
              <a:buChar char="•"/>
            </a:pPr>
            <a:r>
              <a:rPr lang="en-US" dirty="0"/>
              <a:t>Child Advocacy Center</a:t>
            </a:r>
          </a:p>
          <a:p>
            <a:endParaRPr lang="en-US" dirty="0"/>
          </a:p>
        </p:txBody>
      </p:sp>
    </p:spTree>
    <p:extLst>
      <p:ext uri="{BB962C8B-B14F-4D97-AF65-F5344CB8AC3E}">
        <p14:creationId xmlns:p14="http://schemas.microsoft.com/office/powerpoint/2010/main" val="3235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06EF0-0724-83DB-82BE-B0056CBE50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790166D-BF93-2BB2-FC67-09694398FC3C}"/>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9FE0CC37-2E94-2391-6D4A-B9E9A664119A}"/>
              </a:ext>
            </a:extLst>
          </p:cNvPr>
          <p:cNvSpPr txBox="1"/>
          <p:nvPr/>
        </p:nvSpPr>
        <p:spPr>
          <a:xfrm>
            <a:off x="657842" y="289450"/>
            <a:ext cx="8422498" cy="523220"/>
          </a:xfrm>
          <a:prstGeom prst="rect">
            <a:avLst/>
          </a:prstGeom>
          <a:noFill/>
        </p:spPr>
        <p:txBody>
          <a:bodyPr wrap="none">
            <a:spAutoFit/>
          </a:bodyPr>
          <a:lstStyle/>
          <a:p>
            <a:pPr>
              <a:defRPr sz="3600">
                <a:solidFill>
                  <a:srgbClr val="030D48"/>
                </a:solidFill>
                <a:latin typeface="Playfair Display"/>
              </a:defRPr>
            </a:pPr>
            <a:r>
              <a:rPr lang="en-US" sz="2800" dirty="0"/>
              <a:t>Staying in the Wake and Above Board in Academics</a:t>
            </a:r>
            <a:endParaRPr sz="2800" dirty="0"/>
          </a:p>
        </p:txBody>
      </p:sp>
      <p:sp>
        <p:nvSpPr>
          <p:cNvPr id="4" name="TextBox 3">
            <a:extLst>
              <a:ext uri="{FF2B5EF4-FFF2-40B4-BE49-F238E27FC236}">
                <a16:creationId xmlns:a16="http://schemas.microsoft.com/office/drawing/2014/main" id="{0D2D0134-807A-274C-475B-740D1F655AB2}"/>
              </a:ext>
            </a:extLst>
          </p:cNvPr>
          <p:cNvSpPr txBox="1"/>
          <p:nvPr/>
        </p:nvSpPr>
        <p:spPr>
          <a:xfrm>
            <a:off x="657842" y="1059125"/>
            <a:ext cx="7729640" cy="3785652"/>
          </a:xfrm>
          <a:prstGeom prst="rect">
            <a:avLst/>
          </a:prstGeom>
          <a:noFill/>
        </p:spPr>
        <p:txBody>
          <a:bodyPr wrap="square">
            <a:spAutoFit/>
          </a:bodyPr>
          <a:lstStyle/>
          <a:p>
            <a:pPr marL="342900" indent="-342900">
              <a:buFont typeface="Arial" panose="020B0604020202020204" pitchFamily="34" charset="0"/>
              <a:buChar char="•"/>
              <a:defRPr sz="2000">
                <a:solidFill>
                  <a:srgbClr val="3C3C3C"/>
                </a:solidFill>
                <a:latin typeface="Montserrat"/>
              </a:defRPr>
            </a:pPr>
            <a:r>
              <a:rPr lang="en-US" b="1" dirty="0"/>
              <a:t>Academic Performance Framework</a:t>
            </a:r>
          </a:p>
          <a:p>
            <a:pPr marL="342900" indent="-342900">
              <a:buFont typeface="Arial" panose="020B0604020202020204" pitchFamily="34" charset="0"/>
              <a:buChar char="•"/>
              <a:defRPr sz="2000">
                <a:solidFill>
                  <a:srgbClr val="3C3C3C"/>
                </a:solidFill>
                <a:latin typeface="Montserrat"/>
              </a:defRPr>
            </a:pPr>
            <a:r>
              <a:rPr lang="en-US" b="1" dirty="0"/>
              <a:t>Mission Specific Measures</a:t>
            </a:r>
          </a:p>
          <a:p>
            <a:pPr marL="342900" indent="-342900">
              <a:buFont typeface="Arial" panose="020B0604020202020204" pitchFamily="34" charset="0"/>
              <a:buChar char="•"/>
              <a:defRPr sz="2000">
                <a:solidFill>
                  <a:srgbClr val="3C3C3C"/>
                </a:solidFill>
                <a:latin typeface="Montserrat"/>
              </a:defRPr>
            </a:pPr>
            <a:r>
              <a:rPr lang="en-US" b="1" dirty="0"/>
              <a:t>Alabama Continuous Improvement Plan (ACIP)</a:t>
            </a:r>
          </a:p>
          <a:p>
            <a:pPr marL="342900" indent="-342900">
              <a:buFont typeface="Arial" panose="020B0604020202020204" pitchFamily="34" charset="0"/>
              <a:buChar char="•"/>
              <a:defRPr sz="2000">
                <a:solidFill>
                  <a:srgbClr val="3C3C3C"/>
                </a:solidFill>
                <a:latin typeface="Montserrat"/>
              </a:defRPr>
            </a:pPr>
            <a:endParaRPr lang="en-US" b="1" dirty="0"/>
          </a:p>
          <a:p>
            <a:pPr marL="342900" indent="-342900">
              <a:buFont typeface="Arial" panose="020B0604020202020204" pitchFamily="34" charset="0"/>
              <a:buChar char="•"/>
              <a:defRPr sz="2000">
                <a:solidFill>
                  <a:srgbClr val="3C3C3C"/>
                </a:solidFill>
                <a:latin typeface="Montserrat"/>
              </a:defRPr>
            </a:pPr>
            <a:r>
              <a:rPr lang="en-US" b="1" dirty="0"/>
              <a:t>Counseling and Guidance</a:t>
            </a:r>
          </a:p>
          <a:p>
            <a:pPr marL="342900" indent="-342900">
              <a:buFont typeface="Arial" panose="020B0604020202020204" pitchFamily="34" charset="0"/>
              <a:buChar char="•"/>
              <a:defRPr sz="2000">
                <a:solidFill>
                  <a:srgbClr val="3C3C3C"/>
                </a:solidFill>
                <a:latin typeface="Montserrat"/>
              </a:defRPr>
            </a:pPr>
            <a:r>
              <a:rPr lang="en-US" b="1" dirty="0"/>
              <a:t>MTSS</a:t>
            </a:r>
          </a:p>
          <a:p>
            <a:pPr marL="342900" indent="-342900">
              <a:buFont typeface="Arial" panose="020B0604020202020204" pitchFamily="34" charset="0"/>
              <a:buChar char="•"/>
              <a:defRPr sz="2000">
                <a:solidFill>
                  <a:srgbClr val="3C3C3C"/>
                </a:solidFill>
                <a:latin typeface="Montserrat"/>
              </a:defRPr>
            </a:pPr>
            <a:r>
              <a:rPr lang="en-US" b="1" dirty="0"/>
              <a:t>School Libraries</a:t>
            </a:r>
          </a:p>
          <a:p>
            <a:pPr marL="342900" indent="-342900">
              <a:buFont typeface="Arial" panose="020B0604020202020204" pitchFamily="34" charset="0"/>
              <a:buChar char="•"/>
              <a:defRPr sz="2000">
                <a:solidFill>
                  <a:srgbClr val="3C3C3C"/>
                </a:solidFill>
                <a:latin typeface="Montserrat"/>
              </a:defRPr>
            </a:pPr>
            <a:r>
              <a:rPr lang="en-US" b="1" dirty="0"/>
              <a:t>Transcript Audit</a:t>
            </a:r>
          </a:p>
          <a:p>
            <a:pPr marL="342900" indent="-342900">
              <a:buFont typeface="Arial" panose="020B0604020202020204" pitchFamily="34" charset="0"/>
              <a:buChar char="•"/>
              <a:defRPr sz="2000">
                <a:solidFill>
                  <a:srgbClr val="3C3C3C"/>
                </a:solidFill>
                <a:latin typeface="Montserrat"/>
              </a:defRPr>
            </a:pPr>
            <a:r>
              <a:rPr lang="en-US" b="1" dirty="0"/>
              <a:t>Student Handbook</a:t>
            </a:r>
          </a:p>
          <a:p>
            <a:pPr marL="342900" indent="-342900">
              <a:buFont typeface="Arial" panose="020B0604020202020204" pitchFamily="34" charset="0"/>
              <a:buChar char="•"/>
              <a:defRPr sz="2000">
                <a:solidFill>
                  <a:srgbClr val="3C3C3C"/>
                </a:solidFill>
                <a:latin typeface="Montserrat"/>
              </a:defRPr>
            </a:pPr>
            <a:r>
              <a:rPr lang="en-US" b="1" dirty="0"/>
              <a:t>ACT 2024-34</a:t>
            </a:r>
          </a:p>
          <a:p>
            <a:pPr marL="342900" indent="-342900">
              <a:buFont typeface="Arial" panose="020B0604020202020204" pitchFamily="34" charset="0"/>
              <a:buChar char="•"/>
              <a:defRPr sz="2000">
                <a:solidFill>
                  <a:srgbClr val="3C3C3C"/>
                </a:solidFill>
                <a:latin typeface="Montserrat"/>
              </a:defRPr>
            </a:pPr>
            <a:r>
              <a:rPr lang="en-US" b="1" dirty="0"/>
              <a:t>School Calendar</a:t>
            </a:r>
          </a:p>
          <a:p>
            <a:pPr>
              <a:defRPr sz="2000">
                <a:solidFill>
                  <a:srgbClr val="3C3C3C"/>
                </a:solidFill>
                <a:latin typeface="Montserrat"/>
              </a:defRPr>
            </a:pPr>
            <a:endParaRPr dirty="0"/>
          </a:p>
        </p:txBody>
      </p:sp>
      <p:sp>
        <p:nvSpPr>
          <p:cNvPr id="5" name="Rectangle 4">
            <a:extLst>
              <a:ext uri="{FF2B5EF4-FFF2-40B4-BE49-F238E27FC236}">
                <a16:creationId xmlns:a16="http://schemas.microsoft.com/office/drawing/2014/main" id="{AEBC7119-D1D0-DE5E-B58A-9C27B22D04A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Tree>
    <p:extLst>
      <p:ext uri="{BB962C8B-B14F-4D97-AF65-F5344CB8AC3E}">
        <p14:creationId xmlns:p14="http://schemas.microsoft.com/office/powerpoint/2010/main" val="23963708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9F45E-D3A5-4138-D214-B375F8D2845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5BBB75D-3DCA-F66F-3F81-0E338B13D7CD}"/>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0B45ED0C-29E9-1F1F-3927-0FC61D3C118D}"/>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A1AED54-730E-F46C-5C52-9E258176FD3D}"/>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FA9EE1D4-6CFA-0C2B-15D3-EBCC87A48CC0}"/>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3200" b="0" i="0" dirty="0">
                <a:solidFill>
                  <a:srgbClr val="000000"/>
                </a:solidFill>
                <a:effectLst/>
                <a:latin typeface="Aptos" panose="020B0004020202020204" pitchFamily="34" charset="0"/>
              </a:rPr>
              <a:t> </a:t>
            </a:r>
            <a:r>
              <a:rPr lang="en-US" sz="2000" i="0" dirty="0">
                <a:solidFill>
                  <a:srgbClr val="000000"/>
                </a:solidFill>
                <a:effectLst/>
                <a:latin typeface="Aptos" panose="020B0004020202020204" pitchFamily="34" charset="0"/>
              </a:rPr>
              <a:t>Has LEA ensured that counselors at each school have </a:t>
            </a:r>
            <a:r>
              <a:rPr lang="en-US" sz="2000" b="1" i="0" dirty="0">
                <a:solidFill>
                  <a:srgbClr val="000000"/>
                </a:solidFill>
                <a:effectLst/>
                <a:latin typeface="Aptos" panose="020B0004020202020204" pitchFamily="34" charset="0"/>
              </a:rPr>
              <a:t>assisted in early identification of students at-risk </a:t>
            </a:r>
            <a:r>
              <a:rPr lang="en-US" sz="2000" i="0" dirty="0">
                <a:solidFill>
                  <a:srgbClr val="000000"/>
                </a:solidFill>
                <a:effectLst/>
                <a:latin typeface="Aptos" panose="020B0004020202020204" pitchFamily="34" charset="0"/>
              </a:rPr>
              <a:t>of school failure and facilitated in the delivery of </a:t>
            </a:r>
            <a:r>
              <a:rPr lang="en-US" sz="2000" b="1" i="0" dirty="0">
                <a:solidFill>
                  <a:srgbClr val="000000"/>
                </a:solidFill>
                <a:effectLst/>
                <a:latin typeface="Aptos" panose="020B0004020202020204" pitchFamily="34" charset="0"/>
              </a:rPr>
              <a:t>preventive and intervening services</a:t>
            </a:r>
            <a:r>
              <a:rPr lang="en-US" sz="2000" i="0" dirty="0">
                <a:solidFill>
                  <a:srgbClr val="000000"/>
                </a:solidFill>
                <a:effectLst/>
                <a:latin typeface="Aptos" panose="020B0004020202020204" pitchFamily="34" charset="0"/>
              </a:rPr>
              <a:t>? </a:t>
            </a:r>
          </a:p>
          <a:p>
            <a:pPr algn="ctr" rtl="0" fontAlgn="base">
              <a:lnSpc>
                <a:spcPts val="1482"/>
              </a:lnSpc>
              <a:buNone/>
            </a:pPr>
            <a:endParaRPr lang="en-US" sz="2000" i="0" dirty="0">
              <a:solidFill>
                <a:srgbClr val="000000"/>
              </a:solidFill>
              <a:effectLst/>
              <a:latin typeface="Aptos" panose="020B0004020202020204" pitchFamily="34" charset="0"/>
            </a:endParaRPr>
          </a:p>
          <a:p>
            <a:pPr algn="ctr" rtl="0" fontAlgn="base">
              <a:lnSpc>
                <a:spcPts val="1482"/>
              </a:lnSpc>
              <a:buNone/>
            </a:pPr>
            <a:r>
              <a:rPr lang="en-US" sz="2000" i="0" dirty="0">
                <a:solidFill>
                  <a:srgbClr val="000000"/>
                </a:solidFill>
                <a:effectLst/>
                <a:latin typeface="Aptos" panose="020B0004020202020204" pitchFamily="34" charset="0"/>
              </a:rPr>
              <a:t>Is there a </a:t>
            </a:r>
            <a:r>
              <a:rPr lang="en-US" sz="2000" b="1" i="0" dirty="0">
                <a:solidFill>
                  <a:srgbClr val="000000"/>
                </a:solidFill>
                <a:effectLst/>
                <a:latin typeface="Aptos" panose="020B0004020202020204" pitchFamily="34" charset="0"/>
              </a:rPr>
              <a:t>systematic and consistent provision </a:t>
            </a:r>
            <a:r>
              <a:rPr lang="en-US" sz="2000" i="0" dirty="0">
                <a:solidFill>
                  <a:srgbClr val="000000"/>
                </a:solidFill>
                <a:effectLst/>
                <a:latin typeface="Aptos" panose="020B0004020202020204" pitchFamily="34" charset="0"/>
              </a:rPr>
              <a:t>for the </a:t>
            </a:r>
            <a:r>
              <a:rPr lang="en-US" sz="2000" b="1" i="0" dirty="0">
                <a:solidFill>
                  <a:srgbClr val="000000"/>
                </a:solidFill>
                <a:effectLst/>
                <a:latin typeface="Aptos" panose="020B0004020202020204" pitchFamily="34" charset="0"/>
              </a:rPr>
              <a:t>referral</a:t>
            </a:r>
            <a:r>
              <a:rPr lang="en-US" sz="2000" i="0" dirty="0">
                <a:solidFill>
                  <a:srgbClr val="000000"/>
                </a:solidFill>
                <a:effectLst/>
                <a:latin typeface="Aptos" panose="020B0004020202020204" pitchFamily="34" charset="0"/>
              </a:rPr>
              <a:t> of students who exhibit </a:t>
            </a:r>
            <a:r>
              <a:rPr lang="en-US" sz="2000" b="1" i="0" dirty="0">
                <a:solidFill>
                  <a:srgbClr val="000000"/>
                </a:solidFill>
                <a:effectLst/>
                <a:latin typeface="Aptos" panose="020B0004020202020204" pitchFamily="34" charset="0"/>
              </a:rPr>
              <a:t>barriers to learning</a:t>
            </a:r>
            <a:r>
              <a:rPr lang="en-US" sz="2000" i="0" dirty="0">
                <a:solidFill>
                  <a:srgbClr val="000000"/>
                </a:solidFill>
                <a:effectLst/>
                <a:latin typeface="Aptos" panose="020B0004020202020204" pitchFamily="34" charset="0"/>
              </a:rPr>
              <a:t>?  </a:t>
            </a:r>
            <a:endParaRPr lang="en-US" sz="2000" i="0" dirty="0">
              <a:solidFill>
                <a:srgbClr val="000000"/>
              </a:solidFill>
              <a:effectLst/>
              <a:latin typeface="Segoe UI" panose="020B0502040204020203" pitchFamily="34" charset="0"/>
            </a:endParaRPr>
          </a:p>
          <a:p>
            <a:pPr algn="l" rtl="0" fontAlgn="base">
              <a:lnSpc>
                <a:spcPts val="1482"/>
              </a:lnSpc>
              <a:buNone/>
            </a:pPr>
            <a:endParaRPr lang="en-US"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1800" b="0" i="0" dirty="0">
                <a:solidFill>
                  <a:srgbClr val="000000"/>
                </a:solidFill>
                <a:effectLst/>
                <a:latin typeface="Aptos" panose="020B0004020202020204" pitchFamily="34" charset="0"/>
              </a:rPr>
              <a:t>One system-level acknowledgement on district letterhead, signed and dated by the counseling coordinator that documents the role of </a:t>
            </a:r>
            <a:r>
              <a:rPr lang="en-US" sz="1800" b="1" i="0" dirty="0">
                <a:solidFill>
                  <a:srgbClr val="000000"/>
                </a:solidFill>
                <a:effectLst/>
                <a:latin typeface="Aptos" panose="020B0004020202020204" pitchFamily="34" charset="0"/>
              </a:rPr>
              <a:t>school counselor(s) </a:t>
            </a:r>
            <a:r>
              <a:rPr lang="en-US" sz="1800" b="0" i="0" dirty="0">
                <a:solidFill>
                  <a:srgbClr val="000000"/>
                </a:solidFill>
                <a:effectLst/>
                <a:latin typeface="Aptos" panose="020B0004020202020204" pitchFamily="34" charset="0"/>
              </a:rPr>
              <a:t>as a key member of the school </a:t>
            </a:r>
            <a:r>
              <a:rPr lang="en-US" sz="1800" b="1" i="0" dirty="0">
                <a:solidFill>
                  <a:srgbClr val="000000"/>
                </a:solidFill>
                <a:effectLst/>
                <a:latin typeface="Aptos" panose="020B0004020202020204" pitchFamily="34" charset="0"/>
              </a:rPr>
              <a:t>MTSS/RTI Team  </a:t>
            </a:r>
          </a:p>
          <a:p>
            <a:pPr marL="0" indent="0" algn="l" rtl="0" fontAlgn="base">
              <a:lnSpc>
                <a:spcPts val="1482"/>
              </a:lnSpc>
              <a:buNone/>
            </a:pPr>
            <a:endParaRPr lang="en-US" sz="1400" b="0" i="0" dirty="0">
              <a:solidFill>
                <a:srgbClr val="000000"/>
              </a:solidFill>
              <a:effectLst/>
              <a:latin typeface="Aptos" panose="020B0004020202020204" pitchFamily="34" charset="0"/>
            </a:endParaRPr>
          </a:p>
          <a:p>
            <a:pPr algn="l" rtl="0" fontAlgn="base">
              <a:lnSpc>
                <a:spcPts val="1482"/>
              </a:lnSpc>
              <a:buFont typeface="+mj-lt"/>
              <a:buAutoNum type="arabicPeriod" startAt="2"/>
            </a:pPr>
            <a:r>
              <a:rPr lang="en-US" sz="1800" b="0" i="0" dirty="0">
                <a:solidFill>
                  <a:srgbClr val="000000"/>
                </a:solidFill>
                <a:effectLst/>
                <a:latin typeface="Aptos" panose="020B0004020202020204" pitchFamily="34" charset="0"/>
              </a:rPr>
              <a:t>Interviews </a:t>
            </a:r>
          </a:p>
          <a:p>
            <a:endParaRPr lang="en-US" dirty="0"/>
          </a:p>
        </p:txBody>
      </p:sp>
    </p:spTree>
    <p:extLst>
      <p:ext uri="{BB962C8B-B14F-4D97-AF65-F5344CB8AC3E}">
        <p14:creationId xmlns:p14="http://schemas.microsoft.com/office/powerpoint/2010/main" val="2732521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432059-DEC8-C71C-7E13-686C935981E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305D786-A182-71A5-8D24-AF83C786C6B1}"/>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3B774C6E-9FAD-BE0D-556A-FD4089C95D6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83AD66D-C635-2175-8618-7D25B64B9F85}"/>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0C2EC3A2-D687-7855-9D80-637A35575E27}"/>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Has the LEA ensured that counselors at each school have </a:t>
            </a:r>
            <a:r>
              <a:rPr lang="en-US" sz="1800" b="1" dirty="0">
                <a:solidFill>
                  <a:srgbClr val="000000"/>
                </a:solidFill>
                <a:latin typeface="Aptos" panose="020B0004020202020204" pitchFamily="34" charset="0"/>
              </a:rPr>
              <a:t>p</a:t>
            </a:r>
            <a:r>
              <a:rPr lang="en-US" sz="1800" b="1" i="0" dirty="0">
                <a:solidFill>
                  <a:srgbClr val="000000"/>
                </a:solidFill>
                <a:effectLst/>
                <a:latin typeface="Aptos" panose="020B0004020202020204" pitchFamily="34" charset="0"/>
              </a:rPr>
              <a:t>rovided adequate resources </a:t>
            </a:r>
            <a:r>
              <a:rPr lang="en-US" sz="1800" i="0" dirty="0">
                <a:solidFill>
                  <a:srgbClr val="000000"/>
                </a:solidFill>
                <a:effectLst/>
                <a:latin typeface="Aptos" panose="020B0004020202020204" pitchFamily="34" charset="0"/>
              </a:rPr>
              <a:t>for </a:t>
            </a:r>
            <a:r>
              <a:rPr lang="en-US" sz="1800" b="1" i="0" dirty="0">
                <a:solidFill>
                  <a:srgbClr val="000000"/>
                </a:solidFill>
                <a:effectLst/>
                <a:latin typeface="Aptos" panose="020B0004020202020204" pitchFamily="34" charset="0"/>
              </a:rPr>
              <a:t>instruction</a:t>
            </a:r>
            <a:r>
              <a:rPr lang="en-US" sz="1800" i="0" dirty="0">
                <a:solidFill>
                  <a:srgbClr val="000000"/>
                </a:solidFill>
                <a:effectLst/>
                <a:latin typeface="Aptos" panose="020B0004020202020204" pitchFamily="34" charset="0"/>
              </a:rPr>
              <a:t> and </a:t>
            </a:r>
            <a:r>
              <a:rPr lang="en-US" sz="1800" b="1" i="0" dirty="0">
                <a:solidFill>
                  <a:srgbClr val="000000"/>
                </a:solidFill>
                <a:effectLst/>
                <a:latin typeface="Aptos" panose="020B0004020202020204" pitchFamily="34" charset="0"/>
              </a:rPr>
              <a:t>delivery of guidance services</a:t>
            </a:r>
            <a:r>
              <a:rPr lang="en-US" sz="1800" i="0" dirty="0">
                <a:solidFill>
                  <a:srgbClr val="000000"/>
                </a:solidFill>
                <a:effectLst/>
                <a:latin typeface="Aptos" panose="020B0004020202020204" pitchFamily="34" charset="0"/>
              </a:rPr>
              <a:t>? </a:t>
            </a:r>
          </a:p>
          <a:p>
            <a:pPr algn="ctr" rtl="0" fontAlgn="base">
              <a:lnSpc>
                <a:spcPts val="1482"/>
              </a:lnSpc>
              <a:buNone/>
            </a:pPr>
            <a:endParaRPr lang="en-US" sz="1800"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Provided easily </a:t>
            </a:r>
            <a:r>
              <a:rPr lang="en-US" sz="1800" b="1" i="0" dirty="0">
                <a:solidFill>
                  <a:srgbClr val="000000"/>
                </a:solidFill>
                <a:effectLst/>
                <a:latin typeface="Aptos" panose="020B0004020202020204" pitchFamily="34" charset="0"/>
              </a:rPr>
              <a:t>accessible</a:t>
            </a:r>
            <a:r>
              <a:rPr lang="en-US" sz="1800" i="0" dirty="0">
                <a:solidFill>
                  <a:srgbClr val="000000"/>
                </a:solidFill>
                <a:effectLst/>
                <a:latin typeface="Aptos" panose="020B0004020202020204" pitchFamily="34" charset="0"/>
              </a:rPr>
              <a:t> and </a:t>
            </a:r>
            <a:r>
              <a:rPr lang="en-US" sz="1800" b="1" i="0" dirty="0">
                <a:solidFill>
                  <a:srgbClr val="000000"/>
                </a:solidFill>
                <a:effectLst/>
                <a:latin typeface="Aptos" panose="020B0004020202020204" pitchFamily="34" charset="0"/>
              </a:rPr>
              <a:t>adequate facilities</a:t>
            </a:r>
            <a:r>
              <a:rPr lang="en-US" sz="1800" i="0" dirty="0">
                <a:solidFill>
                  <a:srgbClr val="000000"/>
                </a:solidFill>
                <a:effectLst/>
                <a:latin typeface="Aptos" panose="020B0004020202020204" pitchFamily="34" charset="0"/>
              </a:rPr>
              <a:t>? </a:t>
            </a:r>
          </a:p>
          <a:p>
            <a:pPr algn="ctr" rtl="0" fontAlgn="base">
              <a:lnSpc>
                <a:spcPts val="1482"/>
              </a:lnSpc>
              <a:buNone/>
            </a:pPr>
            <a:endParaRPr lang="en-US" sz="1800"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Coordinated </a:t>
            </a:r>
            <a:r>
              <a:rPr lang="en-US" sz="1800" b="1" i="0" dirty="0">
                <a:solidFill>
                  <a:srgbClr val="000000"/>
                </a:solidFill>
                <a:effectLst/>
                <a:latin typeface="Aptos" panose="020B0004020202020204" pitchFamily="34" charset="0"/>
              </a:rPr>
              <a:t>guidance services </a:t>
            </a:r>
            <a:r>
              <a:rPr lang="en-US" sz="1800" i="0" dirty="0">
                <a:solidFill>
                  <a:srgbClr val="000000"/>
                </a:solidFill>
                <a:effectLst/>
                <a:latin typeface="Aptos" panose="020B0004020202020204" pitchFamily="34" charset="0"/>
              </a:rPr>
              <a:t>with all aspects of the school program?  </a:t>
            </a:r>
            <a:endParaRPr lang="en-US" sz="1800" i="0" dirty="0">
              <a:solidFill>
                <a:srgbClr val="000000"/>
              </a:solidFill>
              <a:effectLst/>
              <a:latin typeface="Segoe UI" panose="020B0502040204020203" pitchFamily="34" charset="0"/>
            </a:endParaRPr>
          </a:p>
          <a:p>
            <a:pPr algn="ctr" rtl="0" fontAlgn="base">
              <a:lnSpc>
                <a:spcPts val="1482"/>
              </a:lnSpc>
              <a:buNone/>
            </a:pPr>
            <a:r>
              <a:rPr lang="en-US" sz="3200" b="0" i="0" dirty="0">
                <a:solidFill>
                  <a:srgbClr val="000000"/>
                </a:solidFill>
                <a:effectLst/>
                <a:latin typeface="Aptos" panose="020B0004020202020204" pitchFamily="34" charset="0"/>
              </a:rPr>
              <a:t> </a:t>
            </a:r>
            <a:endParaRPr lang="en-US"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1800" b="0" i="0" dirty="0">
                <a:solidFill>
                  <a:srgbClr val="000000"/>
                </a:solidFill>
                <a:effectLst/>
                <a:latin typeface="Aptos" panose="020B0004020202020204" pitchFamily="34" charset="0"/>
              </a:rPr>
              <a:t>Observation</a:t>
            </a:r>
          </a:p>
          <a:p>
            <a:pPr marL="0" indent="0" algn="l" rtl="0" fontAlgn="base">
              <a:lnSpc>
                <a:spcPts val="1482"/>
              </a:lnSpc>
              <a:buNone/>
            </a:pPr>
            <a:endParaRPr lang="en-US" sz="1400" b="0" i="0" dirty="0">
              <a:solidFill>
                <a:srgbClr val="000000"/>
              </a:solidFill>
              <a:effectLst/>
              <a:latin typeface="Aptos" panose="020B0004020202020204" pitchFamily="34" charset="0"/>
            </a:endParaRPr>
          </a:p>
          <a:p>
            <a:pPr algn="l" rtl="0" fontAlgn="base">
              <a:lnSpc>
                <a:spcPts val="1482"/>
              </a:lnSpc>
              <a:buFont typeface="+mj-lt"/>
              <a:buAutoNum type="arabicPeriod" startAt="2"/>
            </a:pPr>
            <a:r>
              <a:rPr lang="en-US" sz="1800" b="0" i="0" dirty="0">
                <a:solidFill>
                  <a:srgbClr val="000000"/>
                </a:solidFill>
                <a:effectLst/>
                <a:latin typeface="Aptos" panose="020B0004020202020204" pitchFamily="34" charset="0"/>
              </a:rPr>
              <a:t>Interviews </a:t>
            </a:r>
          </a:p>
          <a:p>
            <a:endParaRPr lang="en-US" dirty="0"/>
          </a:p>
        </p:txBody>
      </p:sp>
      <p:pic>
        <p:nvPicPr>
          <p:cNvPr id="6" name="Picture 5">
            <a:extLst>
              <a:ext uri="{FF2B5EF4-FFF2-40B4-BE49-F238E27FC236}">
                <a16:creationId xmlns:a16="http://schemas.microsoft.com/office/drawing/2014/main" id="{AF8BD672-4E74-420E-094F-C177A6B2EFE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56632" y="3593592"/>
            <a:ext cx="2606040" cy="1664208"/>
          </a:xfrm>
          <a:prstGeom prst="rect">
            <a:avLst/>
          </a:prstGeom>
        </p:spPr>
      </p:pic>
    </p:spTree>
    <p:extLst>
      <p:ext uri="{BB962C8B-B14F-4D97-AF65-F5344CB8AC3E}">
        <p14:creationId xmlns:p14="http://schemas.microsoft.com/office/powerpoint/2010/main" val="6685023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18E80-CF92-76F4-EB33-DC0FB00DB0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E2F6A40-32D7-E961-46F2-84BA4F67C32C}"/>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6765E515-8DE5-0306-75F1-D081E62F944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BF7D6F95-C100-9147-AE70-22721CF6EB48}"/>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BFC8EEF2-36F7-1606-23D5-2DC5EC88CCE1}"/>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3200" b="0" i="0" dirty="0">
                <a:solidFill>
                  <a:srgbClr val="000000"/>
                </a:solidFill>
                <a:effectLst/>
                <a:latin typeface="Aptos" panose="020B0004020202020204" pitchFamily="34" charset="0"/>
              </a:rPr>
              <a:t> </a:t>
            </a:r>
            <a:r>
              <a:rPr lang="en-US" sz="1800" i="0" dirty="0">
                <a:solidFill>
                  <a:srgbClr val="000000"/>
                </a:solidFill>
                <a:effectLst/>
                <a:latin typeface="Aptos" panose="020B0004020202020204" pitchFamily="34" charset="0"/>
              </a:rPr>
              <a:t>Has LEA ensured that counselors at each school have provided guidance to students in the development and annual revision of a high school </a:t>
            </a:r>
            <a:r>
              <a:rPr lang="en-US" sz="1800" b="1" i="0" dirty="0">
                <a:solidFill>
                  <a:srgbClr val="000000"/>
                </a:solidFill>
                <a:effectLst/>
                <a:latin typeface="Aptos" panose="020B0004020202020204" pitchFamily="34" charset="0"/>
              </a:rPr>
              <a:t>four-year educational plan </a:t>
            </a:r>
            <a:r>
              <a:rPr lang="en-US" sz="1800" i="0" dirty="0">
                <a:solidFill>
                  <a:srgbClr val="000000"/>
                </a:solidFill>
                <a:effectLst/>
                <a:latin typeface="Aptos" panose="020B0004020202020204" pitchFamily="34" charset="0"/>
              </a:rPr>
              <a:t>and an </a:t>
            </a:r>
            <a:r>
              <a:rPr lang="en-US" sz="1800" b="1" i="0" dirty="0">
                <a:solidFill>
                  <a:srgbClr val="000000"/>
                </a:solidFill>
                <a:effectLst/>
                <a:latin typeface="Aptos" panose="020B0004020202020204" pitchFamily="34" charset="0"/>
              </a:rPr>
              <a:t>educational/career plan</a:t>
            </a:r>
            <a:r>
              <a:rPr lang="en-US" sz="1800" i="0" dirty="0">
                <a:solidFill>
                  <a:srgbClr val="000000"/>
                </a:solidFill>
                <a:effectLst/>
                <a:latin typeface="Aptos" panose="020B0004020202020204" pitchFamily="34" charset="0"/>
              </a:rPr>
              <a:t>?</a:t>
            </a:r>
          </a:p>
          <a:p>
            <a:pPr algn="ctr" rtl="0" fontAlgn="base">
              <a:lnSpc>
                <a:spcPts val="1482"/>
              </a:lnSpc>
              <a:buNone/>
            </a:pPr>
            <a:endParaRPr lang="en-US" sz="1800"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 (The personal education plan of study </a:t>
            </a:r>
            <a:r>
              <a:rPr lang="en-US" sz="1800" b="1" i="0" dirty="0">
                <a:solidFill>
                  <a:srgbClr val="000000"/>
                </a:solidFill>
                <a:effectLst/>
                <a:latin typeface="Aptos" panose="020B0004020202020204" pitchFamily="34" charset="0"/>
              </a:rPr>
              <a:t>shall be approved in writing </a:t>
            </a:r>
            <a:r>
              <a:rPr lang="en-US" sz="1800" i="0" dirty="0">
                <a:solidFill>
                  <a:srgbClr val="000000"/>
                </a:solidFill>
                <a:effectLst/>
                <a:latin typeface="Aptos" panose="020B0004020202020204" pitchFamily="34" charset="0"/>
              </a:rPr>
              <a:t>by the parent(s) or guardian(s) and become part of the student’s overall educational/career plan.) </a:t>
            </a:r>
            <a:endParaRPr lang="en-US" sz="1800" i="0" dirty="0">
              <a:solidFill>
                <a:srgbClr val="000000"/>
              </a:solidFill>
              <a:effectLst/>
              <a:latin typeface="Segoe UI" panose="020B0502040204020203" pitchFamily="34" charset="0"/>
            </a:endParaRPr>
          </a:p>
          <a:p>
            <a:pPr rtl="0" fontAlgn="base">
              <a:lnSpc>
                <a:spcPts val="1482"/>
              </a:lnSpc>
              <a:buNone/>
            </a:pPr>
            <a:r>
              <a:rPr lang="en-US" sz="1050" b="0" i="0" dirty="0">
                <a:solidFill>
                  <a:srgbClr val="000000"/>
                </a:solidFill>
                <a:effectLst/>
                <a:latin typeface="Segoe UI" panose="020B0502040204020203" pitchFamily="34" charset="0"/>
              </a:rPr>
              <a:t>Documentation required:</a:t>
            </a:r>
          </a:p>
          <a:p>
            <a:r>
              <a:rPr lang="en-US" sz="1600" b="0" i="0" dirty="0">
                <a:solidFill>
                  <a:srgbClr val="000000"/>
                </a:solidFill>
                <a:effectLst/>
                <a:latin typeface="Aptos" panose="020B0004020202020204" pitchFamily="34" charset="0"/>
              </a:rPr>
              <a:t>A </a:t>
            </a:r>
            <a:r>
              <a:rPr lang="en-US" sz="1600" b="0" i="0" u="sng" dirty="0">
                <a:solidFill>
                  <a:srgbClr val="000000"/>
                </a:solidFill>
                <a:effectLst/>
                <a:latin typeface="Aptos" panose="020B0004020202020204" pitchFamily="34" charset="0"/>
              </a:rPr>
              <a:t>minimum of three </a:t>
            </a:r>
            <a:r>
              <a:rPr lang="en-US" sz="1600" b="0" i="0" dirty="0">
                <a:solidFill>
                  <a:srgbClr val="000000"/>
                </a:solidFill>
                <a:effectLst/>
                <a:latin typeface="Aptos" panose="020B0004020202020204" pitchFamily="34" charset="0"/>
              </a:rPr>
              <a:t>school-approved four-year education plans of study from freshmen and/or sophomores including signatures of parent(s) or guardian(s), student and approval of school counselor or career coach. </a:t>
            </a:r>
          </a:p>
          <a:p>
            <a:endParaRPr lang="en-US" sz="1600" dirty="0">
              <a:solidFill>
                <a:srgbClr val="000000"/>
              </a:solidFill>
              <a:latin typeface="Aptos" panose="020B0004020202020204" pitchFamily="34" charset="0"/>
            </a:endParaRPr>
          </a:p>
          <a:p>
            <a:endParaRPr lang="en-US" sz="1600" dirty="0"/>
          </a:p>
        </p:txBody>
      </p:sp>
      <p:pic>
        <p:nvPicPr>
          <p:cNvPr id="6" name="Picture 5">
            <a:extLst>
              <a:ext uri="{FF2B5EF4-FFF2-40B4-BE49-F238E27FC236}">
                <a16:creationId xmlns:a16="http://schemas.microsoft.com/office/drawing/2014/main" id="{0A3A03DE-066B-358D-5C4D-4022E58475D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884932" y="4494276"/>
            <a:ext cx="3648456" cy="1527048"/>
          </a:xfrm>
          <a:prstGeom prst="rect">
            <a:avLst/>
          </a:prstGeom>
        </p:spPr>
      </p:pic>
    </p:spTree>
    <p:extLst>
      <p:ext uri="{BB962C8B-B14F-4D97-AF65-F5344CB8AC3E}">
        <p14:creationId xmlns:p14="http://schemas.microsoft.com/office/powerpoint/2010/main" val="3469593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07ED7-EAB5-2AAA-648B-A7A4B76CC53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01FA86-9C53-786C-A3F4-3BCBDBE32EF7}"/>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9596F335-C19C-ABE4-F31E-AB1049FAF95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2237F28-DD0F-BD0A-3827-84EFF5ECD01A}"/>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14C5C814-5BB1-4ACB-9F84-2B247BD3D344}"/>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Have counselors provided guidance to  </a:t>
            </a:r>
            <a:endParaRPr lang="en-US" sz="1800" i="0" dirty="0">
              <a:solidFill>
                <a:srgbClr val="000000"/>
              </a:solidFill>
              <a:effectLst/>
              <a:latin typeface="Segoe UI" panose="020B0502040204020203"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students regarding </a:t>
            </a:r>
            <a:r>
              <a:rPr lang="en-US" sz="1800" b="1" i="0" dirty="0">
                <a:solidFill>
                  <a:srgbClr val="000000"/>
                </a:solidFill>
                <a:effectLst/>
                <a:latin typeface="Aptos" panose="020B0004020202020204" pitchFamily="34" charset="0"/>
              </a:rPr>
              <a:t>post-secondary</a:t>
            </a:r>
            <a:r>
              <a:rPr lang="en-US" sz="1800" i="0" dirty="0">
                <a:solidFill>
                  <a:srgbClr val="000000"/>
                </a:solidFill>
                <a:effectLst/>
                <a:latin typeface="Aptos" panose="020B0004020202020204" pitchFamily="34" charset="0"/>
              </a:rPr>
              <a:t>, including the </a:t>
            </a:r>
            <a:r>
              <a:rPr lang="en-US" sz="1800" b="1" i="0" dirty="0">
                <a:solidFill>
                  <a:srgbClr val="000000"/>
                </a:solidFill>
                <a:effectLst/>
                <a:latin typeface="Aptos" panose="020B0004020202020204" pitchFamily="34" charset="0"/>
              </a:rPr>
              <a:t>college application process,  scholarships, career/military opportunities</a:t>
            </a:r>
            <a:r>
              <a:rPr lang="en-US" sz="1800" i="0" dirty="0">
                <a:solidFill>
                  <a:srgbClr val="000000"/>
                </a:solidFill>
                <a:effectLst/>
                <a:latin typeface="Aptos" panose="020B0004020202020204" pitchFamily="34" charset="0"/>
              </a:rPr>
              <a:t>, and completing the </a:t>
            </a:r>
            <a:r>
              <a:rPr lang="en-US" sz="1800" b="1" i="0" dirty="0">
                <a:solidFill>
                  <a:srgbClr val="000000"/>
                </a:solidFill>
                <a:effectLst/>
                <a:latin typeface="Aptos" panose="020B0004020202020204" pitchFamily="34" charset="0"/>
              </a:rPr>
              <a:t>Free Application for  Federal Student Aid (FAFSA).  </a:t>
            </a:r>
          </a:p>
          <a:p>
            <a:pPr algn="ctr" rtl="0" fontAlgn="base">
              <a:lnSpc>
                <a:spcPts val="1482"/>
              </a:lnSpc>
              <a:buNone/>
            </a:pPr>
            <a:endParaRPr lang="en-US" sz="1800"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1800" b="0" i="0" dirty="0">
                <a:solidFill>
                  <a:srgbClr val="000000"/>
                </a:solidFill>
                <a:effectLst/>
                <a:latin typeface="Aptos" panose="020B0004020202020204" pitchFamily="34" charset="0"/>
              </a:rPr>
              <a:t>Copies of school-level documentation of post-secondary activities  </a:t>
            </a:r>
          </a:p>
          <a:p>
            <a:pPr marL="0" indent="0" algn="l" rtl="0" fontAlgn="base">
              <a:lnSpc>
                <a:spcPts val="1482"/>
              </a:lnSpc>
              <a:buNone/>
            </a:pPr>
            <a:endParaRPr lang="en-US" sz="1100" b="0" i="0" dirty="0">
              <a:solidFill>
                <a:srgbClr val="000000"/>
              </a:solidFill>
              <a:effectLst/>
              <a:latin typeface="Segoe UI" panose="020B0502040204020203" pitchFamily="34" charset="0"/>
            </a:endParaRPr>
          </a:p>
          <a:p>
            <a:pPr algn="l" rtl="0" fontAlgn="base">
              <a:lnSpc>
                <a:spcPts val="1482"/>
              </a:lnSpc>
              <a:buFont typeface="+mj-lt"/>
              <a:buAutoNum type="arabicPeriod" startAt="2"/>
            </a:pPr>
            <a:r>
              <a:rPr lang="en-US" sz="1800" b="0" i="0" dirty="0">
                <a:solidFill>
                  <a:srgbClr val="000000"/>
                </a:solidFill>
                <a:effectLst/>
                <a:latin typeface="Aptos" panose="020B0004020202020204" pitchFamily="34" charset="0"/>
              </a:rPr>
              <a:t> Interview </a:t>
            </a:r>
          </a:p>
          <a:p>
            <a:pPr algn="l" rtl="0" fontAlgn="base">
              <a:lnSpc>
                <a:spcPts val="1482"/>
              </a:lnSpc>
              <a:buFont typeface="+mj-lt"/>
              <a:buAutoNum type="arabicPeriod" startAt="2"/>
            </a:pPr>
            <a:endParaRPr lang="en-US" sz="1800" dirty="0">
              <a:solidFill>
                <a:srgbClr val="000000"/>
              </a:solidFill>
              <a:latin typeface="Aptos" panose="020B0004020202020204" pitchFamily="34" charset="0"/>
            </a:endParaRPr>
          </a:p>
          <a:p>
            <a:pPr algn="l" rtl="0" fontAlgn="base">
              <a:lnSpc>
                <a:spcPts val="1482"/>
              </a:lnSpc>
              <a:buFont typeface="+mj-lt"/>
              <a:buAutoNum type="arabicPeriod" startAt="2"/>
            </a:pPr>
            <a:endParaRPr lang="en-US" sz="1800" b="0" i="0" dirty="0">
              <a:solidFill>
                <a:srgbClr val="000000"/>
              </a:solidFill>
              <a:effectLst/>
              <a:latin typeface="Aptos" panose="020B0004020202020204" pitchFamily="34" charset="0"/>
            </a:endParaRPr>
          </a:p>
          <a:p>
            <a:pPr algn="ctr" rtl="0" fontAlgn="base">
              <a:lnSpc>
                <a:spcPts val="1482"/>
              </a:lnSpc>
              <a:buNone/>
            </a:pPr>
            <a:r>
              <a:rPr lang="en-US" sz="18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8E82D345-EE38-A90D-B488-EC50D9E643B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06040" y="3634423"/>
            <a:ext cx="3781044" cy="2491740"/>
          </a:xfrm>
          <a:prstGeom prst="rect">
            <a:avLst/>
          </a:prstGeom>
        </p:spPr>
      </p:pic>
    </p:spTree>
    <p:extLst>
      <p:ext uri="{BB962C8B-B14F-4D97-AF65-F5344CB8AC3E}">
        <p14:creationId xmlns:p14="http://schemas.microsoft.com/office/powerpoint/2010/main" val="24994866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7A3B5-6F6C-A2DC-081C-B16558E3204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78C25FA-15AE-1CFC-4ADD-258E7418CF1F}"/>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97CD809E-E744-8E5A-C6C3-030632C2397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33AC7E0E-4356-D2D3-38EE-8D30E0616581}"/>
              </a:ext>
            </a:extLst>
          </p:cNvPr>
          <p:cNvSpPr>
            <a:spLocks noGrp="1"/>
          </p:cNvSpPr>
          <p:nvPr>
            <p:ph type="title"/>
          </p:nvPr>
        </p:nvSpPr>
        <p:spPr/>
        <p:txBody>
          <a:bodyPr/>
          <a:lstStyle/>
          <a:p>
            <a:r>
              <a:rPr lang="en-US" dirty="0"/>
              <a:t>Counseling and Guidance</a:t>
            </a:r>
          </a:p>
        </p:txBody>
      </p:sp>
      <p:sp>
        <p:nvSpPr>
          <p:cNvPr id="3" name="Content Placeholder 2">
            <a:extLst>
              <a:ext uri="{FF2B5EF4-FFF2-40B4-BE49-F238E27FC236}">
                <a16:creationId xmlns:a16="http://schemas.microsoft.com/office/drawing/2014/main" id="{E155E809-E5A8-8070-354C-CFE1C6D56F08}"/>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2000" i="0" dirty="0">
                <a:solidFill>
                  <a:srgbClr val="000000"/>
                </a:solidFill>
                <a:effectLst/>
                <a:latin typeface="Aptos" panose="020B0004020202020204" pitchFamily="34" charset="0"/>
              </a:rPr>
              <a:t>Has the LEA ensured that counselors at each school have provided </a:t>
            </a:r>
            <a:r>
              <a:rPr lang="en-US" sz="2000" b="1" i="0" dirty="0">
                <a:solidFill>
                  <a:srgbClr val="000000"/>
                </a:solidFill>
                <a:effectLst/>
                <a:latin typeface="Aptos" panose="020B0004020202020204" pitchFamily="34" charset="0"/>
              </a:rPr>
              <a:t>equal access, systemic evaluations</a:t>
            </a:r>
            <a:r>
              <a:rPr lang="en-US" sz="2000" i="0" dirty="0">
                <a:solidFill>
                  <a:srgbClr val="000000"/>
                </a:solidFill>
                <a:effectLst/>
                <a:latin typeface="Aptos" panose="020B0004020202020204" pitchFamily="34" charset="0"/>
              </a:rPr>
              <a:t>, and </a:t>
            </a:r>
            <a:r>
              <a:rPr lang="en-US" sz="2000" b="1" i="0" dirty="0">
                <a:solidFill>
                  <a:srgbClr val="000000"/>
                </a:solidFill>
                <a:effectLst/>
                <a:latin typeface="Aptos" panose="020B0004020202020204" pitchFamily="34" charset="0"/>
              </a:rPr>
              <a:t>follow-up studies </a:t>
            </a:r>
            <a:r>
              <a:rPr lang="en-US" sz="2000" i="0" dirty="0">
                <a:solidFill>
                  <a:srgbClr val="000000"/>
                </a:solidFill>
                <a:effectLst/>
                <a:latin typeface="Aptos" panose="020B0004020202020204" pitchFamily="34" charset="0"/>
              </a:rPr>
              <a:t>to determine program </a:t>
            </a:r>
            <a:r>
              <a:rPr lang="en-US" sz="2000" b="1" dirty="0">
                <a:solidFill>
                  <a:srgbClr val="000000"/>
                </a:solidFill>
                <a:effectLst/>
                <a:latin typeface="Aptos" panose="020B0004020202020204" pitchFamily="34" charset="0"/>
              </a:rPr>
              <a:t>revisions </a:t>
            </a:r>
            <a:r>
              <a:rPr lang="en-US" sz="2000" i="0" dirty="0">
                <a:solidFill>
                  <a:srgbClr val="000000"/>
                </a:solidFill>
                <a:effectLst/>
                <a:latin typeface="Aptos" panose="020B0004020202020204" pitchFamily="34" charset="0"/>
              </a:rPr>
              <a:t>and promote </a:t>
            </a:r>
            <a:r>
              <a:rPr lang="en-US" sz="2000" b="1" i="0" dirty="0">
                <a:solidFill>
                  <a:srgbClr val="000000"/>
                </a:solidFill>
                <a:effectLst/>
                <a:latin typeface="Aptos" panose="020B0004020202020204" pitchFamily="34" charset="0"/>
              </a:rPr>
              <a:t>awareness </a:t>
            </a:r>
            <a:r>
              <a:rPr lang="en-US" sz="2000" i="0" dirty="0">
                <a:solidFill>
                  <a:srgbClr val="000000"/>
                </a:solidFill>
                <a:effectLst/>
                <a:latin typeface="Aptos" panose="020B0004020202020204" pitchFamily="34" charset="0"/>
              </a:rPr>
              <a:t>of the program?  </a:t>
            </a:r>
            <a:endParaRPr lang="en-US" sz="1200" i="0" dirty="0">
              <a:solidFill>
                <a:srgbClr val="000000"/>
              </a:solidFill>
              <a:effectLst/>
              <a:latin typeface="Segoe UI" panose="020B0502040204020203" pitchFamily="34" charset="0"/>
            </a:endParaRPr>
          </a:p>
          <a:p>
            <a:pPr algn="ctr" rtl="0" fontAlgn="base">
              <a:lnSpc>
                <a:spcPts val="1482"/>
              </a:lnSpc>
              <a:buNone/>
            </a:pPr>
            <a:endParaRPr lang="en-US" sz="2000" b="0" i="0" dirty="0">
              <a:solidFill>
                <a:srgbClr val="000000"/>
              </a:solidFill>
              <a:effectLst/>
              <a:latin typeface="Segoe UI" panose="020B0502040204020203" pitchFamily="34" charset="0"/>
            </a:endParaRPr>
          </a:p>
          <a:p>
            <a:pPr algn="l" rtl="0" fontAlgn="base">
              <a:lnSpc>
                <a:spcPts val="1482"/>
              </a:lnSpc>
              <a:buFont typeface="+mj-lt"/>
              <a:buAutoNum type="arabicPeriod"/>
            </a:pPr>
            <a:r>
              <a:rPr lang="en-US" sz="1800" b="0" i="0" dirty="0">
                <a:solidFill>
                  <a:srgbClr val="000000"/>
                </a:solidFill>
                <a:effectLst/>
                <a:latin typeface="Aptos" panose="020B0004020202020204" pitchFamily="34" charset="0"/>
              </a:rPr>
              <a:t>Counseling and Guidance Program Needs Assessment results and follow-up data  </a:t>
            </a:r>
          </a:p>
          <a:p>
            <a:pPr marL="0" indent="0" algn="l" rtl="0" fontAlgn="base">
              <a:lnSpc>
                <a:spcPts val="1482"/>
              </a:lnSpc>
              <a:buNone/>
            </a:pPr>
            <a:endParaRPr lang="en-US" sz="1400" b="0" i="0" dirty="0">
              <a:solidFill>
                <a:srgbClr val="000000"/>
              </a:solidFill>
              <a:effectLst/>
              <a:latin typeface="Aptos" panose="020B0004020202020204" pitchFamily="34" charset="0"/>
            </a:endParaRPr>
          </a:p>
          <a:p>
            <a:pPr algn="l" rtl="0" fontAlgn="base">
              <a:lnSpc>
                <a:spcPts val="1482"/>
              </a:lnSpc>
              <a:buFont typeface="+mj-lt"/>
              <a:buAutoNum type="arabicPeriod" startAt="2"/>
            </a:pPr>
            <a:r>
              <a:rPr lang="en-US" sz="1800" b="0" i="0" dirty="0">
                <a:solidFill>
                  <a:srgbClr val="000000"/>
                </a:solidFill>
                <a:effectLst/>
                <a:latin typeface="Aptos" panose="020B0004020202020204" pitchFamily="34" charset="0"/>
              </a:rPr>
              <a:t>One system-level acknowledgement on district letterhead, signed and dated by the counseling coordinator that documents completion of School Counseling Program Audit from previous school year, and copies are on file with the counseling coordinator. </a:t>
            </a:r>
          </a:p>
          <a:p>
            <a:pPr algn="ctr" rtl="0" fontAlgn="base">
              <a:lnSpc>
                <a:spcPts val="1482"/>
              </a:lnSpc>
              <a:buNone/>
            </a:pPr>
            <a:r>
              <a:rPr lang="en-US" sz="1800" b="0" i="0" dirty="0">
                <a:solidFill>
                  <a:srgbClr val="000000"/>
                </a:solidFill>
                <a:effectLst/>
                <a:latin typeface="Aptos" panose="020B0004020202020204" pitchFamily="34" charset="0"/>
              </a:rPr>
              <a:t> </a:t>
            </a:r>
          </a:p>
          <a:p>
            <a:pPr algn="ctr" rtl="0" fontAlgn="base">
              <a:lnSpc>
                <a:spcPts val="1482"/>
              </a:lnSpc>
              <a:buNone/>
            </a:pPr>
            <a:r>
              <a:rPr lang="en-US" sz="1800" dirty="0">
                <a:solidFill>
                  <a:srgbClr val="000000"/>
                </a:solidFill>
                <a:latin typeface="Aptos" panose="020B0004020202020204" pitchFamily="34" charset="0"/>
              </a:rPr>
              <a:t>Example:</a:t>
            </a:r>
          </a:p>
          <a:p>
            <a:pPr algn="ctr" fontAlgn="base">
              <a:lnSpc>
                <a:spcPts val="1482"/>
              </a:lnSpc>
              <a:buNone/>
            </a:pPr>
            <a:r>
              <a:rPr lang="en-US" sz="1800" b="1" i="0" dirty="0">
                <a:solidFill>
                  <a:srgbClr val="000000"/>
                </a:solidFill>
                <a:effectLst/>
                <a:latin typeface="Aptos" panose="020B0004020202020204" pitchFamily="34" charset="0"/>
              </a:rPr>
              <a:t>Students' surveys</a:t>
            </a:r>
          </a:p>
          <a:p>
            <a:pPr algn="ctr" fontAlgn="base">
              <a:lnSpc>
                <a:spcPts val="1482"/>
              </a:lnSpc>
              <a:buNone/>
            </a:pPr>
            <a:r>
              <a:rPr lang="en-US" sz="1800" b="1" i="0" dirty="0">
                <a:solidFill>
                  <a:srgbClr val="000000"/>
                </a:solidFill>
                <a:effectLst/>
                <a:latin typeface="Aptos" panose="020B0004020202020204" pitchFamily="34" charset="0"/>
              </a:rPr>
              <a:t>  </a:t>
            </a:r>
            <a:r>
              <a:rPr lang="en-US" sz="1800" b="1" dirty="0"/>
              <a:t>High school students requested additional FAFSA and scholarship support – </a:t>
            </a:r>
          </a:p>
          <a:p>
            <a:pPr algn="ctr" fontAlgn="base">
              <a:lnSpc>
                <a:spcPts val="1482"/>
              </a:lnSpc>
              <a:buNone/>
            </a:pPr>
            <a:r>
              <a:rPr lang="en-US" sz="1800" b="1" dirty="0"/>
              <a:t>Implemented senior FAFSA completion night</a:t>
            </a:r>
            <a:endParaRPr lang="en-US" sz="1800" b="1"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850896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AEE8E-46CF-0FF8-9548-D13AB6B651B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FA4946-DE3A-54E2-BC7F-2F5DFCFDB75F}"/>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EE86A1BF-480B-1EDB-4541-C94DDE5D370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8FD41568-CEAA-594A-EC8A-A62BDB2A2D0F}"/>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E220684E-22EC-FE3F-E151-68BE85B155A8}"/>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2000" i="0" dirty="0">
                <a:solidFill>
                  <a:srgbClr val="000000"/>
                </a:solidFill>
                <a:effectLst/>
                <a:latin typeface="Aptos" panose="020B0004020202020204" pitchFamily="34" charset="0"/>
              </a:rPr>
              <a:t>Multi-Tiered Systems of Support (MTSS)</a:t>
            </a:r>
          </a:p>
          <a:p>
            <a:pPr algn="ctr" rtl="0" fontAlgn="base">
              <a:lnSpc>
                <a:spcPts val="1482"/>
              </a:lnSpc>
              <a:buNone/>
            </a:pPr>
            <a:endParaRPr lang="en-US" sz="2000" b="0" dirty="0">
              <a:solidFill>
                <a:srgbClr val="000000"/>
              </a:solidFill>
              <a:latin typeface="Aptos" panose="020B0004020202020204" pitchFamily="34" charset="0"/>
            </a:endParaRPr>
          </a:p>
          <a:p>
            <a:pPr algn="ctr" rtl="0" fontAlgn="base">
              <a:lnSpc>
                <a:spcPts val="1482"/>
              </a:lnSpc>
              <a:buNone/>
            </a:pPr>
            <a:r>
              <a:rPr lang="en-US" b="0" i="0" dirty="0">
                <a:solidFill>
                  <a:srgbClr val="212529"/>
                </a:solidFill>
                <a:effectLst/>
                <a:latin typeface="Roboto" panose="02000000000000000000" pitchFamily="2" charset="0"/>
              </a:rPr>
              <a:t> </a:t>
            </a:r>
            <a:endParaRPr lang="en-US" sz="4800" b="0" i="0" dirty="0">
              <a:solidFill>
                <a:srgbClr val="000000"/>
              </a:solidFill>
              <a:effectLst/>
              <a:latin typeface="Segoe UI" panose="020B0502040204020203" pitchFamily="34" charset="0"/>
            </a:endParaRPr>
          </a:p>
        </p:txBody>
      </p:sp>
      <p:sp>
        <p:nvSpPr>
          <p:cNvPr id="4" name="AutoShape 2" descr="core components graphic">
            <a:extLst>
              <a:ext uri="{FF2B5EF4-FFF2-40B4-BE49-F238E27FC236}">
                <a16:creationId xmlns:a16="http://schemas.microsoft.com/office/drawing/2014/main" id="{5D392CB2-64DE-A3AD-252A-1386C229DEC1}"/>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72DB6439-5FAE-7F32-9E07-F37788974577}"/>
              </a:ext>
            </a:extLst>
          </p:cNvPr>
          <p:cNvPicPr>
            <a:picLocks noChangeAspect="1"/>
          </p:cNvPicPr>
          <p:nvPr/>
        </p:nvPicPr>
        <p:blipFill>
          <a:blip r:embed="rId2"/>
          <a:stretch>
            <a:fillRect/>
          </a:stretch>
        </p:blipFill>
        <p:spPr>
          <a:xfrm>
            <a:off x="2414016" y="2285999"/>
            <a:ext cx="4489704" cy="3566161"/>
          </a:xfrm>
          <a:prstGeom prst="rect">
            <a:avLst/>
          </a:prstGeom>
        </p:spPr>
      </p:pic>
    </p:spTree>
    <p:extLst>
      <p:ext uri="{BB962C8B-B14F-4D97-AF65-F5344CB8AC3E}">
        <p14:creationId xmlns:p14="http://schemas.microsoft.com/office/powerpoint/2010/main" val="274825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2EED5D-2950-5FAE-926C-3130370EC24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E403F32-791C-6F6D-213A-2C52580716B3}"/>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1CCDC517-7604-53DE-27CF-4BC963A156F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77316AAA-7F4B-7DD1-86C7-495A8EEEAEA4}"/>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22A1BBFC-43DF-4909-1C51-812B234194C4}"/>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Is there evidence of ongoing </a:t>
            </a:r>
            <a:r>
              <a:rPr lang="en-US" sz="1800" b="1" i="0" dirty="0">
                <a:solidFill>
                  <a:srgbClr val="000000"/>
                </a:solidFill>
                <a:effectLst/>
                <a:latin typeface="Aptos" panose="020B0004020202020204" pitchFamily="34" charset="0"/>
              </a:rPr>
              <a:t>district-level involvement </a:t>
            </a: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support </a:t>
            </a:r>
            <a:r>
              <a:rPr lang="en-US" sz="1800" i="0" dirty="0">
                <a:solidFill>
                  <a:srgbClr val="000000"/>
                </a:solidFill>
                <a:effectLst/>
                <a:latin typeface="Aptos" panose="020B0004020202020204" pitchFamily="34" charset="0"/>
              </a:rPr>
              <a:t>with </a:t>
            </a:r>
            <a:r>
              <a:rPr lang="en-US" sz="1800" b="1" i="0" dirty="0">
                <a:solidFill>
                  <a:srgbClr val="000000"/>
                </a:solidFill>
                <a:effectLst/>
                <a:latin typeface="Aptos" panose="020B0004020202020204" pitchFamily="34" charset="0"/>
              </a:rPr>
              <a:t>Problem Solving Teams </a:t>
            </a:r>
            <a:r>
              <a:rPr lang="en-US" sz="1800" i="0" dirty="0">
                <a:solidFill>
                  <a:srgbClr val="000000"/>
                </a:solidFill>
                <a:effectLst/>
                <a:latin typeface="Aptos" panose="020B0004020202020204" pitchFamily="34" charset="0"/>
              </a:rPr>
              <a:t>(PST) and </a:t>
            </a:r>
            <a:r>
              <a:rPr lang="en-US" sz="1800" b="1" i="0" dirty="0">
                <a:solidFill>
                  <a:srgbClr val="000000"/>
                </a:solidFill>
                <a:effectLst/>
                <a:latin typeface="Aptos" panose="020B0004020202020204" pitchFamily="34" charset="0"/>
              </a:rPr>
              <a:t>regular data analysis review</a:t>
            </a:r>
            <a:r>
              <a:rPr lang="en-US" sz="1800" i="0" dirty="0">
                <a:solidFill>
                  <a:srgbClr val="000000"/>
                </a:solidFill>
                <a:effectLst/>
                <a:latin typeface="Aptos" panose="020B0004020202020204" pitchFamily="34" charset="0"/>
              </a:rPr>
              <a:t>? </a:t>
            </a:r>
          </a:p>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600" b="1" i="1" dirty="0">
                <a:solidFill>
                  <a:srgbClr val="000000"/>
                </a:solidFill>
                <a:effectLst/>
                <a:latin typeface="Aptos" panose="020B0004020202020204" pitchFamily="34" charset="0"/>
              </a:rPr>
              <a:t>Alabama Administrative Code 290-3-1-.02(19)(a)(1)(2)  </a:t>
            </a:r>
            <a:r>
              <a:rPr lang="en-US" sz="1600" b="0" i="1" dirty="0">
                <a:solidFill>
                  <a:srgbClr val="000000"/>
                </a:solidFill>
                <a:effectLst/>
                <a:latin typeface="Aptos" panose="020B0004020202020204" pitchFamily="34" charset="0"/>
              </a:rPr>
              <a:t>  </a:t>
            </a:r>
            <a:endParaRPr lang="en-US" sz="1050" b="0" i="1" dirty="0">
              <a:solidFill>
                <a:srgbClr val="000000"/>
              </a:solidFill>
              <a:effectLst/>
              <a:latin typeface="Segoe UI" panose="020B0502040204020203" pitchFamily="34" charset="0"/>
            </a:endParaRPr>
          </a:p>
          <a:p>
            <a:pPr algn="ctr" rtl="0" fontAlgn="base">
              <a:lnSpc>
                <a:spcPts val="1482"/>
              </a:lnSpc>
              <a:buNone/>
            </a:pPr>
            <a:endParaRPr lang="en-US" sz="20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Documentation to be uploaded:  </a:t>
            </a:r>
          </a:p>
          <a:p>
            <a:pPr algn="l" rtl="0" fontAlgn="base">
              <a:lnSpc>
                <a:spcPts val="1569"/>
              </a:lnSpc>
              <a:buNone/>
            </a:pP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System Acknowledgment Form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Copy of meeting schedule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Copy of agendas and sign in sheets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Notes from Instructional Rounds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Data review notes </a:t>
            </a:r>
          </a:p>
          <a:p>
            <a:pPr algn="l" rtl="0" fontAlgn="base">
              <a:lnSpc>
                <a:spcPts val="1569"/>
              </a:lnSpc>
              <a:buNone/>
            </a:pPr>
            <a:endParaRPr lang="en-US" sz="1800" dirty="0">
              <a:solidFill>
                <a:srgbClr val="000000"/>
              </a:solidFill>
              <a:latin typeface="Aptos" panose="020B0004020202020204" pitchFamily="34" charset="0"/>
            </a:endParaRPr>
          </a:p>
          <a:p>
            <a:pPr algn="l" rtl="0" fontAlgn="base">
              <a:lnSpc>
                <a:spcPts val="1569"/>
              </a:lnSpc>
              <a:buNone/>
            </a:pPr>
            <a:endParaRPr lang="en-US" sz="1100" b="0" i="0" dirty="0">
              <a:solidFill>
                <a:srgbClr val="000000"/>
              </a:solidFill>
              <a:effectLst/>
              <a:latin typeface="Segoe UI" panose="020B0502040204020203" pitchFamily="34" charset="0"/>
            </a:endParaRPr>
          </a:p>
          <a:p>
            <a:pPr algn="ctr" rtl="0" fontAlgn="base">
              <a:lnSpc>
                <a:spcPts val="1482"/>
              </a:lnSpc>
              <a:buNone/>
            </a:pPr>
            <a:r>
              <a:rPr lang="en-US" sz="18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9184C62B-3D37-DA0A-FFD4-69FD9C35970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846320" y="2861912"/>
            <a:ext cx="2084832" cy="2889821"/>
          </a:xfrm>
          <a:prstGeom prst="rect">
            <a:avLst/>
          </a:prstGeom>
        </p:spPr>
      </p:pic>
    </p:spTree>
    <p:extLst>
      <p:ext uri="{BB962C8B-B14F-4D97-AF65-F5344CB8AC3E}">
        <p14:creationId xmlns:p14="http://schemas.microsoft.com/office/powerpoint/2010/main" val="25811668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80C0D-BBD0-BDF4-4B35-564ABA520D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AD7514-DA91-61E4-5210-C4031452B90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2E2EC340-3D11-DBEC-B740-E898C42F532F}"/>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2001C9A-0603-4161-358D-A41D64257D5E}"/>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C6815CFF-24B4-CC66-7EF5-B38D39396571}"/>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1800" i="0" dirty="0">
                <a:solidFill>
                  <a:srgbClr val="000000"/>
                </a:solidFill>
                <a:effectLst/>
                <a:latin typeface="Aptos" panose="020B0004020202020204" pitchFamily="34" charset="0"/>
              </a:rPr>
              <a:t>Is there evidence that each school has established a </a:t>
            </a:r>
            <a:r>
              <a:rPr lang="en-US" sz="1800" b="1" i="0" dirty="0">
                <a:solidFill>
                  <a:srgbClr val="000000"/>
                </a:solidFill>
                <a:effectLst/>
                <a:latin typeface="Aptos" panose="020B0004020202020204" pitchFamily="34" charset="0"/>
              </a:rPr>
              <a:t>Problem-Solving Team </a:t>
            </a:r>
            <a:r>
              <a:rPr lang="en-US" sz="1800" i="0" dirty="0">
                <a:solidFill>
                  <a:srgbClr val="000000"/>
                </a:solidFill>
                <a:effectLst/>
                <a:latin typeface="Aptos" panose="020B0004020202020204" pitchFamily="34" charset="0"/>
              </a:rPr>
              <a:t>(PST) and it </a:t>
            </a:r>
            <a:r>
              <a:rPr lang="en-US" sz="1800" b="1" i="0" dirty="0">
                <a:solidFill>
                  <a:srgbClr val="000000"/>
                </a:solidFill>
                <a:effectLst/>
                <a:latin typeface="Aptos" panose="020B0004020202020204" pitchFamily="34" charset="0"/>
              </a:rPr>
              <a:t>meets regularly</a:t>
            </a:r>
            <a:r>
              <a:rPr lang="en-US" sz="1800" i="0" dirty="0">
                <a:solidFill>
                  <a:srgbClr val="000000"/>
                </a:solidFill>
                <a:effectLst/>
                <a:latin typeface="Aptos" panose="020B0004020202020204" pitchFamily="34" charset="0"/>
              </a:rPr>
              <a:t>? </a:t>
            </a:r>
          </a:p>
          <a:p>
            <a:pPr algn="ctr" rtl="0" fontAlgn="base">
              <a:lnSpc>
                <a:spcPts val="1482"/>
              </a:lnSpc>
              <a:buNone/>
            </a:pPr>
            <a:endParaRPr lang="en-US" sz="1800" b="1" dirty="0">
              <a:solidFill>
                <a:srgbClr val="000000"/>
              </a:solidFill>
              <a:latin typeface="Aptos" panose="020B0004020202020204" pitchFamily="34" charset="0"/>
            </a:endParaRPr>
          </a:p>
          <a:p>
            <a:pPr algn="ctr" rtl="0" fontAlgn="base">
              <a:lnSpc>
                <a:spcPts val="1482"/>
              </a:lnSpc>
              <a:buNone/>
            </a:pPr>
            <a:r>
              <a:rPr lang="en-US" sz="1800" b="1" i="1" dirty="0">
                <a:solidFill>
                  <a:srgbClr val="000000"/>
                </a:solidFill>
                <a:effectLst/>
                <a:latin typeface="Aptos" panose="020B0004020202020204" pitchFamily="34" charset="0"/>
              </a:rPr>
              <a:t>Alabama Administrative Code 290-3-1-.02(19)(b</a:t>
            </a:r>
            <a:r>
              <a:rPr lang="en-US" sz="1800" b="0" i="1" dirty="0">
                <a:solidFill>
                  <a:srgbClr val="000000"/>
                </a:solidFill>
                <a:effectLst/>
                <a:latin typeface="Aptos" panose="020B0004020202020204" pitchFamily="34" charset="0"/>
              </a:rPr>
              <a:t>)   </a:t>
            </a:r>
            <a:endParaRPr lang="en-US" sz="1800" b="1" i="1" dirty="0">
              <a:solidFill>
                <a:srgbClr val="000000"/>
              </a:solidFill>
              <a:effectLst/>
              <a:latin typeface="Aptos" panose="020B0004020202020204" pitchFamily="34" charset="0"/>
            </a:endParaRPr>
          </a:p>
          <a:p>
            <a:pPr algn="ctr" rtl="0" fontAlgn="base">
              <a:lnSpc>
                <a:spcPts val="1482"/>
              </a:lnSpc>
              <a:buNone/>
            </a:pPr>
            <a:endParaRPr lang="en-US" sz="20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Documentation to be uploaded: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School Acknowledgment Form from each school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Copy of PST yearly schedule for all schools from each school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 Copy of agendas and sign in sheets from each school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Examples of Professional Learning Communities (PLCs) or opportunities for staff collaboration from each school </a:t>
            </a:r>
            <a:endParaRPr lang="en-US" sz="1100" b="0" i="0" dirty="0">
              <a:solidFill>
                <a:srgbClr val="000000"/>
              </a:solidFill>
              <a:effectLst/>
              <a:latin typeface="Segoe UI" panose="020B0502040204020203" pitchFamily="34" charset="0"/>
            </a:endParaRPr>
          </a:p>
          <a:p>
            <a:pPr algn="ctr" rtl="0" fontAlgn="base">
              <a:lnSpc>
                <a:spcPts val="1482"/>
              </a:lnSpc>
              <a:buNone/>
            </a:pPr>
            <a:r>
              <a:rPr lang="en-US" sz="18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p:txBody>
      </p:sp>
      <p:sp>
        <p:nvSpPr>
          <p:cNvPr id="4" name="AutoShape 2" descr="Image result for buoy pictures">
            <a:extLst>
              <a:ext uri="{FF2B5EF4-FFF2-40B4-BE49-F238E27FC236}">
                <a16:creationId xmlns:a16="http://schemas.microsoft.com/office/drawing/2014/main" id="{50828755-29E7-6043-81B4-9D6F2DBB75B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BFC8C3C-6407-8E92-C4FC-1F4980A4BD97}"/>
              </a:ext>
            </a:extLst>
          </p:cNvPr>
          <p:cNvPicPr>
            <a:picLocks noChangeAspect="1"/>
          </p:cNvPicPr>
          <p:nvPr/>
        </p:nvPicPr>
        <p:blipFill>
          <a:blip r:embed="rId2"/>
          <a:stretch>
            <a:fillRect/>
          </a:stretch>
        </p:blipFill>
        <p:spPr>
          <a:xfrm>
            <a:off x="4419600" y="4312328"/>
            <a:ext cx="2324630" cy="1905434"/>
          </a:xfrm>
          <a:prstGeom prst="rect">
            <a:avLst/>
          </a:prstGeom>
        </p:spPr>
      </p:pic>
    </p:spTree>
    <p:extLst>
      <p:ext uri="{BB962C8B-B14F-4D97-AF65-F5344CB8AC3E}">
        <p14:creationId xmlns:p14="http://schemas.microsoft.com/office/powerpoint/2010/main" val="147013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D017F-8288-E9FE-5B87-519E0369639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8E3540-89AE-0D92-12FD-E1AA4B680604}"/>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FBAE449-4D5D-48FA-F128-67E24FE0950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04D0F098-3075-3974-4ADA-764F9EC4F9CB}"/>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A2E31BF2-5F97-321E-081F-52743FC39C2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2000" i="0" dirty="0">
                <a:solidFill>
                  <a:srgbClr val="000000"/>
                </a:solidFill>
                <a:effectLst/>
                <a:latin typeface="Aptos" panose="020B0004020202020204" pitchFamily="34" charset="0"/>
              </a:rPr>
              <a:t>Is there evidence that </a:t>
            </a:r>
            <a:r>
              <a:rPr lang="en-US" sz="2000" b="1" i="0" dirty="0">
                <a:solidFill>
                  <a:srgbClr val="000000"/>
                </a:solidFill>
                <a:effectLst/>
                <a:latin typeface="Aptos" panose="020B0004020202020204" pitchFamily="34" charset="0"/>
              </a:rPr>
              <a:t>universal screening tools </a:t>
            </a:r>
            <a:r>
              <a:rPr lang="en-US" sz="2000" i="0" dirty="0">
                <a:solidFill>
                  <a:srgbClr val="000000"/>
                </a:solidFill>
                <a:effectLst/>
                <a:latin typeface="Aptos" panose="020B0004020202020204" pitchFamily="34" charset="0"/>
              </a:rPr>
              <a:t>are used to identify students who may need intervention? </a:t>
            </a:r>
          </a:p>
          <a:p>
            <a:pPr algn="ctr" rtl="0" fontAlgn="base">
              <a:lnSpc>
                <a:spcPts val="1482"/>
              </a:lnSpc>
              <a:buNone/>
            </a:pPr>
            <a:endParaRPr lang="en-US" sz="2000" b="1" i="0" dirty="0">
              <a:solidFill>
                <a:srgbClr val="000000"/>
              </a:solidFill>
              <a:effectLst/>
              <a:latin typeface="Aptos" panose="020B0004020202020204" pitchFamily="34" charset="0"/>
            </a:endParaRPr>
          </a:p>
          <a:p>
            <a:pPr algn="ctr" rtl="0" fontAlgn="base">
              <a:lnSpc>
                <a:spcPts val="1482"/>
              </a:lnSpc>
              <a:buNone/>
            </a:pPr>
            <a:r>
              <a:rPr lang="en-US" sz="1600" b="1" i="1" dirty="0">
                <a:solidFill>
                  <a:srgbClr val="000000"/>
                </a:solidFill>
                <a:effectLst/>
                <a:latin typeface="Aptos" panose="020B0004020202020204" pitchFamily="34" charset="0"/>
              </a:rPr>
              <a:t>(Screening tools include vision, hearing, academic, and behavioral). Rule 290-8-9-.03 Code of Ala. 1975, Title 16, Chapter 39; 20 U.S.C. 1401(3)(A)(B), 34 CFR§300 and AAC 290-3-1-.02(19)(a)(1)(2)(c)  </a:t>
            </a:r>
            <a:r>
              <a:rPr lang="en-US" sz="2000" b="0" i="0" dirty="0">
                <a:solidFill>
                  <a:srgbClr val="000000"/>
                </a:solidFill>
                <a:effectLst/>
                <a:latin typeface="Aptos" panose="020B0004020202020204" pitchFamily="34" charset="0"/>
              </a:rPr>
              <a:t> </a:t>
            </a:r>
          </a:p>
          <a:p>
            <a:pPr algn="ctr" rtl="0" fontAlgn="base">
              <a:lnSpc>
                <a:spcPts val="1482"/>
              </a:lnSpc>
              <a:buNone/>
            </a:pPr>
            <a:endParaRPr lang="en-US" sz="20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Documentation to be uploaded: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Copy of screening schedule (date, grades, area of assessment)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List of screeners utilized (ALSDE approved with Alabama Literacy/Numeracy Act)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8492997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3BB33-5AD6-B7E4-690A-7B2316DD6A5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1C915A6-C346-BEE1-0AAE-2FCEB681C56F}"/>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82C3D48D-D9F2-392B-109E-1EF903D45E32}"/>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D423E91B-87F2-BE6B-A2D6-7494233537EF}"/>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091409ED-0751-309D-60C8-5F668E9C01DA}"/>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482"/>
              </a:lnSpc>
              <a:buNone/>
            </a:pPr>
            <a:r>
              <a:rPr lang="en-US" sz="2000" i="0" dirty="0">
                <a:solidFill>
                  <a:srgbClr val="000000"/>
                </a:solidFill>
                <a:effectLst/>
                <a:latin typeface="Aptos" panose="020B0004020202020204" pitchFamily="34" charset="0"/>
              </a:rPr>
              <a:t>Are </a:t>
            </a:r>
            <a:r>
              <a:rPr lang="en-US" sz="2000" b="1" i="0" dirty="0">
                <a:solidFill>
                  <a:srgbClr val="000000"/>
                </a:solidFill>
                <a:effectLst/>
                <a:latin typeface="Aptos" panose="020B0004020202020204" pitchFamily="34" charset="0"/>
              </a:rPr>
              <a:t>parents/guardians</a:t>
            </a:r>
            <a:r>
              <a:rPr lang="en-US" sz="2000" i="0" dirty="0">
                <a:solidFill>
                  <a:srgbClr val="000000"/>
                </a:solidFill>
                <a:effectLst/>
                <a:latin typeface="Aptos" panose="020B0004020202020204" pitchFamily="34" charset="0"/>
              </a:rPr>
              <a:t> notified and kept informed regarding student</a:t>
            </a:r>
          </a:p>
          <a:p>
            <a:pPr algn="ctr" rtl="0" fontAlgn="base">
              <a:lnSpc>
                <a:spcPts val="1482"/>
              </a:lnSpc>
              <a:buNone/>
            </a:pPr>
            <a:r>
              <a:rPr lang="en-US" sz="2000" i="0" dirty="0">
                <a:solidFill>
                  <a:srgbClr val="000000"/>
                </a:solidFill>
                <a:effectLst/>
                <a:latin typeface="Aptos" panose="020B0004020202020204" pitchFamily="34" charset="0"/>
              </a:rPr>
              <a:t> progress during the PST process? </a:t>
            </a:r>
          </a:p>
          <a:p>
            <a:pPr algn="ctr" rtl="0" fontAlgn="base">
              <a:lnSpc>
                <a:spcPts val="1482"/>
              </a:lnSpc>
              <a:buNone/>
            </a:pPr>
            <a:endParaRPr lang="en-US" sz="2000" b="1" dirty="0">
              <a:solidFill>
                <a:srgbClr val="000000"/>
              </a:solidFill>
              <a:latin typeface="Aptos" panose="020B0004020202020204" pitchFamily="34" charset="0"/>
            </a:endParaRPr>
          </a:p>
          <a:p>
            <a:pPr algn="ctr" rtl="0" fontAlgn="base">
              <a:lnSpc>
                <a:spcPts val="1482"/>
              </a:lnSpc>
              <a:buNone/>
            </a:pPr>
            <a:r>
              <a:rPr lang="en-US" sz="1600" b="1" i="1" dirty="0">
                <a:solidFill>
                  <a:srgbClr val="000000"/>
                </a:solidFill>
                <a:effectLst/>
                <a:latin typeface="Aptos" panose="020B0004020202020204" pitchFamily="34" charset="0"/>
              </a:rPr>
              <a:t>Alabama Administrative Code 290-3-1-.02(19)(b)  </a:t>
            </a:r>
            <a:r>
              <a:rPr lang="en-US" sz="1600" b="0" i="1" dirty="0">
                <a:solidFill>
                  <a:srgbClr val="000000"/>
                </a:solidFill>
                <a:effectLst/>
                <a:latin typeface="Aptos" panose="020B0004020202020204" pitchFamily="34" charset="0"/>
              </a:rPr>
              <a:t> </a:t>
            </a: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Documentation to be uploaded: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 Samples of parent letters with identifiable information redacted from each school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15D25895-CAEE-7B7B-144B-1AA4285468ED}"/>
              </a:ext>
            </a:extLst>
          </p:cNvPr>
          <p:cNvPicPr>
            <a:picLocks noChangeAspect="1"/>
          </p:cNvPicPr>
          <p:nvPr/>
        </p:nvPicPr>
        <p:blipFill>
          <a:blip r:embed="rId2"/>
          <a:stretch>
            <a:fillRect/>
          </a:stretch>
        </p:blipFill>
        <p:spPr>
          <a:xfrm>
            <a:off x="2985516" y="4101655"/>
            <a:ext cx="2514600" cy="1800225"/>
          </a:xfrm>
          <a:prstGeom prst="rect">
            <a:avLst/>
          </a:prstGeom>
        </p:spPr>
      </p:pic>
    </p:spTree>
    <p:extLst>
      <p:ext uri="{BB962C8B-B14F-4D97-AF65-F5344CB8AC3E}">
        <p14:creationId xmlns:p14="http://schemas.microsoft.com/office/powerpoint/2010/main" val="3306758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3DB7D-C344-A052-B1AA-9E378A7186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1F654EE-44E2-C9E6-B467-F0E10831C074}"/>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557D22DC-B2F6-976A-CD14-AFEFA89EED86}"/>
              </a:ext>
            </a:extLst>
          </p:cNvPr>
          <p:cNvSpPr txBox="1"/>
          <p:nvPr/>
        </p:nvSpPr>
        <p:spPr>
          <a:xfrm>
            <a:off x="657842" y="289450"/>
            <a:ext cx="5904180" cy="523220"/>
          </a:xfrm>
          <a:prstGeom prst="rect">
            <a:avLst/>
          </a:prstGeom>
          <a:noFill/>
        </p:spPr>
        <p:txBody>
          <a:bodyPr wrap="none">
            <a:spAutoFit/>
          </a:bodyPr>
          <a:lstStyle/>
          <a:p>
            <a:pPr>
              <a:defRPr sz="3600">
                <a:solidFill>
                  <a:srgbClr val="030D48"/>
                </a:solidFill>
                <a:latin typeface="Playfair Display"/>
              </a:defRPr>
            </a:pPr>
            <a:r>
              <a:rPr lang="en-US" sz="2800" dirty="0"/>
              <a:t>Academic Performance Framework</a:t>
            </a:r>
            <a:endParaRPr sz="2800" dirty="0"/>
          </a:p>
        </p:txBody>
      </p:sp>
      <p:sp>
        <p:nvSpPr>
          <p:cNvPr id="5" name="Rectangle 4">
            <a:extLst>
              <a:ext uri="{FF2B5EF4-FFF2-40B4-BE49-F238E27FC236}">
                <a16:creationId xmlns:a16="http://schemas.microsoft.com/office/drawing/2014/main" id="{86DF4FDB-899A-CF70-6E6A-10EBF26A3FD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7" name="TextBox 6">
            <a:extLst>
              <a:ext uri="{FF2B5EF4-FFF2-40B4-BE49-F238E27FC236}">
                <a16:creationId xmlns:a16="http://schemas.microsoft.com/office/drawing/2014/main" id="{5E2CD450-1671-EE9B-1AB4-D65109B88770}"/>
              </a:ext>
            </a:extLst>
          </p:cNvPr>
          <p:cNvSpPr txBox="1"/>
          <p:nvPr/>
        </p:nvSpPr>
        <p:spPr>
          <a:xfrm>
            <a:off x="804672" y="1207008"/>
            <a:ext cx="7854696" cy="4247317"/>
          </a:xfrm>
          <a:prstGeom prst="rect">
            <a:avLst/>
          </a:prstGeom>
          <a:noFill/>
        </p:spPr>
        <p:txBody>
          <a:bodyPr wrap="square">
            <a:spAutoFit/>
          </a:bodyPr>
          <a:lstStyle/>
          <a:p>
            <a:r>
              <a:rPr lang="en-US" dirty="0"/>
              <a:t>The Academic Performance Framework (APF) includes measures that allow the Alabama Public Charter School Commission (“the Commission”) to evaluate charter school academic performance. </a:t>
            </a:r>
          </a:p>
          <a:p>
            <a:endParaRPr lang="en-US" dirty="0"/>
          </a:p>
          <a:p>
            <a:endParaRPr lang="en-US" dirty="0"/>
          </a:p>
          <a:p>
            <a:pPr algn="ctr"/>
            <a:r>
              <a:rPr lang="en-US" dirty="0"/>
              <a:t>The APF answers the evaluative question: </a:t>
            </a:r>
            <a:r>
              <a:rPr lang="en-US" b="1" dirty="0"/>
              <a:t>Is the academic program a success? </a:t>
            </a:r>
          </a:p>
          <a:p>
            <a:pPr algn="ctr"/>
            <a:endParaRPr lang="en-US" b="1" dirty="0"/>
          </a:p>
          <a:p>
            <a:endParaRPr lang="en-US" b="1" dirty="0"/>
          </a:p>
          <a:p>
            <a:r>
              <a:rPr lang="en-US" dirty="0"/>
              <a:t>A charter school that meets the standards in this area is implementing its academic program effectively, and student learning—the central purpose of every school—is taking place.</a:t>
            </a:r>
          </a:p>
          <a:p>
            <a:endParaRPr lang="en-US" dirty="0"/>
          </a:p>
          <a:p>
            <a:endParaRPr lang="en-US" dirty="0"/>
          </a:p>
          <a:p>
            <a:endParaRPr lang="en-US" dirty="0"/>
          </a:p>
          <a:p>
            <a:endParaRPr lang="en-US" dirty="0"/>
          </a:p>
        </p:txBody>
      </p:sp>
      <p:pic>
        <p:nvPicPr>
          <p:cNvPr id="12" name="Picture 11">
            <a:extLst>
              <a:ext uri="{FF2B5EF4-FFF2-40B4-BE49-F238E27FC236}">
                <a16:creationId xmlns:a16="http://schemas.microsoft.com/office/drawing/2014/main" id="{AA3FAAF9-62BB-9CD8-5335-31CB246BA88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758184" y="4306824"/>
            <a:ext cx="2596896" cy="1728216"/>
          </a:xfrm>
          <a:prstGeom prst="rect">
            <a:avLst/>
          </a:prstGeom>
        </p:spPr>
      </p:pic>
    </p:spTree>
    <p:extLst>
      <p:ext uri="{BB962C8B-B14F-4D97-AF65-F5344CB8AC3E}">
        <p14:creationId xmlns:p14="http://schemas.microsoft.com/office/powerpoint/2010/main" val="1866432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F9994-DD60-96FB-51AA-ADCE35844A8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20E50A8-4439-CC27-267C-5F9A9680C27E}"/>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B6FA8E77-B414-7C91-DDD4-2C7660B9ED6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DD413B3C-9633-A35D-CDAA-CF963CDB9BC6}"/>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2E09EE24-4577-78CC-C0BB-3EB1BECD3B09}"/>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lgn="ctr" rtl="0" fontAlgn="base">
              <a:lnSpc>
                <a:spcPts val="1569"/>
              </a:lnSpc>
              <a:buNone/>
            </a:pPr>
            <a:r>
              <a:rPr lang="en-US" sz="2000" i="0" dirty="0">
                <a:solidFill>
                  <a:srgbClr val="000000"/>
                </a:solidFill>
                <a:effectLst/>
                <a:latin typeface="Aptos" panose="020B0004020202020204" pitchFamily="34" charset="0"/>
              </a:rPr>
              <a:t>Is there </a:t>
            </a:r>
            <a:r>
              <a:rPr lang="en-US" sz="2000" b="1" i="0" dirty="0">
                <a:solidFill>
                  <a:srgbClr val="000000"/>
                </a:solidFill>
                <a:effectLst/>
                <a:latin typeface="Aptos" panose="020B0004020202020204" pitchFamily="34" charset="0"/>
              </a:rPr>
              <a:t>evidence</a:t>
            </a:r>
            <a:r>
              <a:rPr lang="en-US" sz="2000" i="0" dirty="0">
                <a:solidFill>
                  <a:srgbClr val="000000"/>
                </a:solidFill>
                <a:effectLst/>
                <a:latin typeface="Aptos" panose="020B0004020202020204" pitchFamily="34" charset="0"/>
              </a:rPr>
              <a:t> that each school’s </a:t>
            </a:r>
            <a:r>
              <a:rPr lang="en-US" sz="2000" b="1" i="0" dirty="0">
                <a:solidFill>
                  <a:srgbClr val="000000"/>
                </a:solidFill>
                <a:effectLst/>
                <a:latin typeface="Aptos" panose="020B0004020202020204" pitchFamily="34" charset="0"/>
              </a:rPr>
              <a:t>master schedule </a:t>
            </a:r>
            <a:r>
              <a:rPr lang="en-US" sz="2000" i="0" dirty="0">
                <a:solidFill>
                  <a:srgbClr val="000000"/>
                </a:solidFill>
                <a:effectLst/>
                <a:latin typeface="Aptos" panose="020B0004020202020204" pitchFamily="34" charset="0"/>
              </a:rPr>
              <a:t>reflects dedicated time for </a:t>
            </a:r>
            <a:r>
              <a:rPr lang="en-US" sz="2000" b="1" i="0" dirty="0">
                <a:solidFill>
                  <a:srgbClr val="000000"/>
                </a:solidFill>
                <a:effectLst/>
                <a:latin typeface="Aptos" panose="020B0004020202020204" pitchFamily="34" charset="0"/>
              </a:rPr>
              <a:t>intervention</a:t>
            </a:r>
            <a:r>
              <a:rPr lang="en-US" sz="2000" i="0" dirty="0">
                <a:solidFill>
                  <a:srgbClr val="000000"/>
                </a:solidFill>
                <a:effectLst/>
                <a:latin typeface="Aptos" panose="020B0004020202020204" pitchFamily="34" charset="0"/>
              </a:rPr>
              <a:t>?</a:t>
            </a:r>
          </a:p>
          <a:p>
            <a:pPr marL="0" indent="0" algn="ctr" rtl="0" fontAlgn="base">
              <a:lnSpc>
                <a:spcPts val="1569"/>
              </a:lnSpc>
              <a:buNone/>
            </a:pPr>
            <a:endParaRPr lang="en-US" sz="2000" b="1" i="0" dirty="0">
              <a:solidFill>
                <a:srgbClr val="000000"/>
              </a:solidFill>
              <a:effectLst/>
              <a:latin typeface="Aptos" panose="020B0004020202020204" pitchFamily="34" charset="0"/>
            </a:endParaRPr>
          </a:p>
          <a:p>
            <a:pPr marL="0" indent="0" algn="ctr" rtl="0" fontAlgn="base">
              <a:lnSpc>
                <a:spcPts val="1569"/>
              </a:lnSpc>
              <a:buNone/>
            </a:pPr>
            <a:r>
              <a:rPr lang="en-US" sz="1600" b="1" i="0" dirty="0">
                <a:solidFill>
                  <a:srgbClr val="000000"/>
                </a:solidFill>
                <a:effectLst/>
                <a:latin typeface="Aptos" panose="020B0004020202020204" pitchFamily="34" charset="0"/>
              </a:rPr>
              <a:t> </a:t>
            </a:r>
            <a:r>
              <a:rPr lang="en-US" sz="1600" i="0" dirty="0">
                <a:solidFill>
                  <a:srgbClr val="000000"/>
                </a:solidFill>
                <a:effectLst/>
                <a:latin typeface="Aptos" panose="020B0004020202020204" pitchFamily="34" charset="0"/>
              </a:rPr>
              <a:t>(</a:t>
            </a:r>
            <a:r>
              <a:rPr lang="en-US" sz="1600" b="1" i="0" dirty="0">
                <a:solidFill>
                  <a:srgbClr val="000000"/>
                </a:solidFill>
                <a:effectLst/>
                <a:latin typeface="Aptos" panose="020B0004020202020204" pitchFamily="34" charset="0"/>
              </a:rPr>
              <a:t>Intervention</a:t>
            </a:r>
            <a:r>
              <a:rPr lang="en-US" sz="1600" i="0" dirty="0">
                <a:solidFill>
                  <a:srgbClr val="000000"/>
                </a:solidFill>
                <a:effectLst/>
                <a:latin typeface="Aptos" panose="020B0004020202020204" pitchFamily="34" charset="0"/>
              </a:rPr>
              <a:t> includes, but is not limited to, </a:t>
            </a:r>
            <a:r>
              <a:rPr lang="en-US" sz="1600" b="1" i="0" dirty="0">
                <a:solidFill>
                  <a:srgbClr val="000000"/>
                </a:solidFill>
                <a:effectLst/>
                <a:latin typeface="Aptos" panose="020B0004020202020204" pitchFamily="34" charset="0"/>
              </a:rPr>
              <a:t>general, gifted, supplemental</a:t>
            </a:r>
            <a:r>
              <a:rPr lang="en-US" sz="1600" i="0" dirty="0">
                <a:solidFill>
                  <a:srgbClr val="000000"/>
                </a:solidFill>
                <a:effectLst/>
                <a:latin typeface="Aptos" panose="020B0004020202020204" pitchFamily="34" charset="0"/>
              </a:rPr>
              <a:t>, and </a:t>
            </a:r>
            <a:r>
              <a:rPr lang="en-US" sz="1600" b="1" i="0" dirty="0">
                <a:solidFill>
                  <a:srgbClr val="000000"/>
                </a:solidFill>
                <a:effectLst/>
                <a:latin typeface="Aptos" panose="020B0004020202020204" pitchFamily="34" charset="0"/>
              </a:rPr>
              <a:t>special education services</a:t>
            </a:r>
            <a:r>
              <a:rPr lang="en-US" sz="1600" i="0" dirty="0">
                <a:solidFill>
                  <a:srgbClr val="000000"/>
                </a:solidFill>
                <a:effectLst/>
                <a:latin typeface="Aptos" panose="020B0004020202020204" pitchFamily="34" charset="0"/>
              </a:rPr>
              <a:t> in providing high-quality, standards-based instruction and intervention that is matched to students’ </a:t>
            </a:r>
            <a:r>
              <a:rPr lang="en-US" sz="1600" b="1" i="0" dirty="0">
                <a:solidFill>
                  <a:srgbClr val="000000"/>
                </a:solidFill>
                <a:effectLst/>
                <a:latin typeface="Aptos" panose="020B0004020202020204" pitchFamily="34" charset="0"/>
              </a:rPr>
              <a:t>academic, social emotional, and behavioral </a:t>
            </a:r>
            <a:r>
              <a:rPr lang="en-US" sz="1600" i="0" dirty="0">
                <a:solidFill>
                  <a:srgbClr val="000000"/>
                </a:solidFill>
                <a:effectLst/>
                <a:latin typeface="Aptos" panose="020B0004020202020204" pitchFamily="34" charset="0"/>
              </a:rPr>
              <a:t>needs.) </a:t>
            </a:r>
          </a:p>
          <a:p>
            <a:pPr marL="0" indent="0" algn="ctr" rtl="0" fontAlgn="base">
              <a:lnSpc>
                <a:spcPts val="1569"/>
              </a:lnSpc>
              <a:buNone/>
            </a:pPr>
            <a:r>
              <a:rPr lang="en-US" sz="1600" b="1" i="1" dirty="0">
                <a:solidFill>
                  <a:srgbClr val="000000"/>
                </a:solidFill>
                <a:effectLst/>
                <a:latin typeface="Aptos" panose="020B0004020202020204" pitchFamily="34" charset="0"/>
              </a:rPr>
              <a:t>Alabama Administrative Code 290-3-1-.02(19)(a)(1) </a:t>
            </a:r>
            <a:r>
              <a:rPr lang="en-US" sz="2000" b="1" i="0" dirty="0">
                <a:solidFill>
                  <a:srgbClr val="000000"/>
                </a:solidFill>
                <a:effectLst/>
                <a:latin typeface="Aptos" panose="020B0004020202020204" pitchFamily="34" charset="0"/>
              </a:rPr>
              <a:t> </a:t>
            </a:r>
            <a:r>
              <a:rPr lang="en-US" sz="2000" b="0" i="0" dirty="0">
                <a:solidFill>
                  <a:srgbClr val="000000"/>
                </a:solidFill>
                <a:effectLst/>
                <a:latin typeface="Aptos" panose="020B0004020202020204" pitchFamily="34" charset="0"/>
              </a:rPr>
              <a:t> </a:t>
            </a:r>
          </a:p>
          <a:p>
            <a:pPr marL="0" indent="0" algn="ctr" rtl="0" fontAlgn="base">
              <a:lnSpc>
                <a:spcPts val="1569"/>
              </a:lnSpc>
              <a:buNone/>
            </a:pPr>
            <a:endParaRPr lang="en-US" sz="2000" dirty="0">
              <a:solidFill>
                <a:srgbClr val="000000"/>
              </a:solidFill>
              <a:latin typeface="Aptos" panose="020B0004020202020204" pitchFamily="34" charset="0"/>
            </a:endParaRPr>
          </a:p>
          <a:p>
            <a:pPr marL="0" indent="0" algn="ctr" rtl="0" fontAlgn="base">
              <a:lnSpc>
                <a:spcPts val="1569"/>
              </a:lnSpc>
              <a:buNone/>
            </a:pPr>
            <a:endParaRPr lang="en-US" sz="2000" b="0" i="0" dirty="0">
              <a:solidFill>
                <a:srgbClr val="000000"/>
              </a:solidFill>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r>
              <a:rPr lang="en-US" sz="1600" b="0" i="0" dirty="0">
                <a:solidFill>
                  <a:srgbClr val="000000"/>
                </a:solidFill>
                <a:effectLst/>
                <a:latin typeface="Aptos" panose="020B0004020202020204" pitchFamily="34" charset="0"/>
              </a:rPr>
              <a:t>Documentation to be uploaded: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school master schedule/calendar reflecting dedicated time for intervention from each school </a:t>
            </a:r>
            <a:endParaRPr lang="en-US" sz="1050" b="0" i="0" dirty="0">
              <a:solidFill>
                <a:srgbClr val="000000"/>
              </a:solidFill>
              <a:effectLst/>
              <a:latin typeface="Segoe UI" panose="020B0502040204020203"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9556824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DB3D86-9DE2-24D4-90F9-565C8452910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4E75549-75BA-9DBD-8BD7-124AC8229AD6}"/>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ADCD84D8-DEA7-02C2-9342-6D4F59DC265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701A440-874B-11B6-DEE3-4F4612172F45}"/>
              </a:ext>
            </a:extLst>
          </p:cNvPr>
          <p:cNvSpPr>
            <a:spLocks noGrp="1"/>
          </p:cNvSpPr>
          <p:nvPr>
            <p:ph type="title"/>
          </p:nvPr>
        </p:nvSpPr>
        <p:spPr/>
        <p:txBody>
          <a:bodyPr/>
          <a:lstStyle/>
          <a:p>
            <a:r>
              <a:rPr lang="en-US" dirty="0"/>
              <a:t>MTSS (Example)</a:t>
            </a:r>
          </a:p>
        </p:txBody>
      </p:sp>
      <p:sp>
        <p:nvSpPr>
          <p:cNvPr id="3" name="Content Placeholder 2">
            <a:extLst>
              <a:ext uri="{FF2B5EF4-FFF2-40B4-BE49-F238E27FC236}">
                <a16:creationId xmlns:a16="http://schemas.microsoft.com/office/drawing/2014/main" id="{CFBB871B-031D-3381-668C-C47B25FC27C1}"/>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graphicFrame>
        <p:nvGraphicFramePr>
          <p:cNvPr id="4" name="Table 3">
            <a:extLst>
              <a:ext uri="{FF2B5EF4-FFF2-40B4-BE49-F238E27FC236}">
                <a16:creationId xmlns:a16="http://schemas.microsoft.com/office/drawing/2014/main" id="{726EEF38-D344-D6DD-597F-5EFCCAD4FAC8}"/>
              </a:ext>
            </a:extLst>
          </p:cNvPr>
          <p:cNvGraphicFramePr>
            <a:graphicFrameLocks noGrp="1"/>
          </p:cNvGraphicFramePr>
          <p:nvPr/>
        </p:nvGraphicFramePr>
        <p:xfrm>
          <a:off x="935065" y="1589872"/>
          <a:ext cx="7273869" cy="4546620"/>
        </p:xfrm>
        <a:graphic>
          <a:graphicData uri="http://schemas.openxmlformats.org/drawingml/2006/table">
            <a:tbl>
              <a:tblPr/>
              <a:tblGrid>
                <a:gridCol w="2424623">
                  <a:extLst>
                    <a:ext uri="{9D8B030D-6E8A-4147-A177-3AD203B41FA5}">
                      <a16:colId xmlns:a16="http://schemas.microsoft.com/office/drawing/2014/main" val="1787089635"/>
                    </a:ext>
                  </a:extLst>
                </a:gridCol>
                <a:gridCol w="2424623">
                  <a:extLst>
                    <a:ext uri="{9D8B030D-6E8A-4147-A177-3AD203B41FA5}">
                      <a16:colId xmlns:a16="http://schemas.microsoft.com/office/drawing/2014/main" val="4989677"/>
                    </a:ext>
                  </a:extLst>
                </a:gridCol>
                <a:gridCol w="2424623">
                  <a:extLst>
                    <a:ext uri="{9D8B030D-6E8A-4147-A177-3AD203B41FA5}">
                      <a16:colId xmlns:a16="http://schemas.microsoft.com/office/drawing/2014/main" val="3530946722"/>
                    </a:ext>
                  </a:extLst>
                </a:gridCol>
              </a:tblGrid>
              <a:tr h="323283">
                <a:tc>
                  <a:txBody>
                    <a:bodyPr/>
                    <a:lstStyle/>
                    <a:p>
                      <a:pPr>
                        <a:buNone/>
                      </a:pPr>
                      <a:r>
                        <a:rPr lang="en-US" sz="1600"/>
                        <a:t>Time</a:t>
                      </a:r>
                    </a:p>
                  </a:txBody>
                  <a:tcPr marL="80821" marR="80821" marT="40410" marB="40410" anchor="ctr">
                    <a:lnL>
                      <a:noFill/>
                    </a:lnL>
                    <a:lnR>
                      <a:noFill/>
                    </a:lnR>
                    <a:lnT>
                      <a:noFill/>
                    </a:lnT>
                    <a:lnB>
                      <a:noFill/>
                    </a:lnB>
                    <a:noFill/>
                  </a:tcPr>
                </a:tc>
                <a:tc>
                  <a:txBody>
                    <a:bodyPr/>
                    <a:lstStyle/>
                    <a:p>
                      <a:pPr>
                        <a:buNone/>
                      </a:pPr>
                      <a:r>
                        <a:rPr lang="en-US" sz="1600"/>
                        <a:t>Block</a:t>
                      </a:r>
                    </a:p>
                  </a:txBody>
                  <a:tcPr marL="80821" marR="80821" marT="40410" marB="40410" anchor="ctr">
                    <a:lnL>
                      <a:noFill/>
                    </a:lnL>
                    <a:lnR>
                      <a:noFill/>
                    </a:lnR>
                    <a:lnT>
                      <a:noFill/>
                    </a:lnT>
                    <a:lnB>
                      <a:noFill/>
                    </a:lnB>
                    <a:noFill/>
                  </a:tcPr>
                </a:tc>
                <a:tc>
                  <a:txBody>
                    <a:bodyPr/>
                    <a:lstStyle/>
                    <a:p>
                      <a:pPr>
                        <a:buNone/>
                      </a:pPr>
                      <a:r>
                        <a:rPr lang="en-US" sz="1600"/>
                        <a:t>Description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4142978458"/>
                  </a:ext>
                </a:extLst>
              </a:tr>
              <a:tr h="565745">
                <a:tc>
                  <a:txBody>
                    <a:bodyPr/>
                    <a:lstStyle/>
                    <a:p>
                      <a:pPr>
                        <a:buNone/>
                      </a:pPr>
                      <a:r>
                        <a:rPr lang="en-US" sz="1600"/>
                        <a:t>7:45 – 8:00</a:t>
                      </a:r>
                    </a:p>
                  </a:txBody>
                  <a:tcPr marL="80821" marR="80821" marT="40410" marB="40410" anchor="ctr">
                    <a:lnL>
                      <a:noFill/>
                    </a:lnL>
                    <a:lnR>
                      <a:noFill/>
                    </a:lnR>
                    <a:lnT>
                      <a:noFill/>
                    </a:lnT>
                    <a:lnB>
                      <a:noFill/>
                    </a:lnB>
                    <a:noFill/>
                  </a:tcPr>
                </a:tc>
                <a:tc>
                  <a:txBody>
                    <a:bodyPr/>
                    <a:lstStyle/>
                    <a:p>
                      <a:pPr>
                        <a:buNone/>
                      </a:pPr>
                      <a:r>
                        <a:rPr lang="en-US" sz="1600"/>
                        <a:t>Homeroom</a:t>
                      </a:r>
                    </a:p>
                  </a:txBody>
                  <a:tcPr marL="80821" marR="80821" marT="40410" marB="40410" anchor="ctr">
                    <a:lnL>
                      <a:noFill/>
                    </a:lnL>
                    <a:lnR>
                      <a:noFill/>
                    </a:lnR>
                    <a:lnT>
                      <a:noFill/>
                    </a:lnT>
                    <a:lnB>
                      <a:noFill/>
                    </a:lnB>
                    <a:noFill/>
                  </a:tcPr>
                </a:tc>
                <a:tc>
                  <a:txBody>
                    <a:bodyPr/>
                    <a:lstStyle/>
                    <a:p>
                      <a:pPr>
                        <a:buNone/>
                      </a:pPr>
                      <a:r>
                        <a:rPr lang="en-US" sz="1600"/>
                        <a:t>Attendance / Announcements</a:t>
                      </a:r>
                    </a:p>
                  </a:txBody>
                  <a:tcPr marL="80821" marR="80821" marT="40410" marB="40410" anchor="ctr">
                    <a:lnL>
                      <a:noFill/>
                    </a:lnL>
                    <a:lnR>
                      <a:noFill/>
                    </a:lnR>
                    <a:lnT>
                      <a:noFill/>
                    </a:lnT>
                    <a:lnB>
                      <a:noFill/>
                    </a:lnB>
                    <a:noFill/>
                  </a:tcPr>
                </a:tc>
                <a:extLst>
                  <a:ext uri="{0D108BD9-81ED-4DB2-BD59-A6C34878D82A}">
                    <a16:rowId xmlns:a16="http://schemas.microsoft.com/office/drawing/2014/main" val="514206103"/>
                  </a:ext>
                </a:extLst>
              </a:tr>
              <a:tr h="323283">
                <a:tc>
                  <a:txBody>
                    <a:bodyPr/>
                    <a:lstStyle/>
                    <a:p>
                      <a:pPr>
                        <a:buNone/>
                      </a:pPr>
                      <a:r>
                        <a:rPr lang="en-US" sz="1600"/>
                        <a:t>8:00 – 8:55</a:t>
                      </a:r>
                    </a:p>
                  </a:txBody>
                  <a:tcPr marL="80821" marR="80821" marT="40410" marB="40410" anchor="ctr">
                    <a:lnL>
                      <a:noFill/>
                    </a:lnL>
                    <a:lnR>
                      <a:noFill/>
                    </a:lnR>
                    <a:lnT>
                      <a:noFill/>
                    </a:lnT>
                    <a:lnB>
                      <a:noFill/>
                    </a:lnB>
                    <a:noFill/>
                  </a:tcPr>
                </a:tc>
                <a:tc>
                  <a:txBody>
                    <a:bodyPr/>
                    <a:lstStyle/>
                    <a:p>
                      <a:pPr>
                        <a:buNone/>
                      </a:pPr>
                      <a:r>
                        <a:rPr lang="en-US" sz="1600"/>
                        <a:t>1st Period</a:t>
                      </a:r>
                    </a:p>
                  </a:txBody>
                  <a:tcPr marL="80821" marR="80821" marT="40410" marB="40410" anchor="ctr">
                    <a:lnL>
                      <a:noFill/>
                    </a:lnL>
                    <a:lnR>
                      <a:noFill/>
                    </a:lnR>
                    <a:lnT>
                      <a:noFill/>
                    </a:lnT>
                    <a:lnB>
                      <a:noFill/>
                    </a:lnB>
                    <a:noFill/>
                  </a:tcPr>
                </a:tc>
                <a:tc>
                  <a:txBody>
                    <a:bodyPr/>
                    <a:lstStyle/>
                    <a:p>
                      <a:pPr>
                        <a:buNone/>
                      </a:pPr>
                      <a:r>
                        <a:rPr lang="en-US" sz="1600"/>
                        <a:t>Core Instruction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1680131186"/>
                  </a:ext>
                </a:extLst>
              </a:tr>
              <a:tr h="323283">
                <a:tc>
                  <a:txBody>
                    <a:bodyPr/>
                    <a:lstStyle/>
                    <a:p>
                      <a:pPr>
                        <a:buNone/>
                      </a:pPr>
                      <a:r>
                        <a:rPr lang="en-US" sz="1600"/>
                        <a:t>9:00 – 9:55</a:t>
                      </a:r>
                    </a:p>
                  </a:txBody>
                  <a:tcPr marL="80821" marR="80821" marT="40410" marB="40410" anchor="ctr">
                    <a:lnL>
                      <a:noFill/>
                    </a:lnL>
                    <a:lnR>
                      <a:noFill/>
                    </a:lnR>
                    <a:lnT>
                      <a:noFill/>
                    </a:lnT>
                    <a:lnB>
                      <a:noFill/>
                    </a:lnB>
                    <a:noFill/>
                  </a:tcPr>
                </a:tc>
                <a:tc>
                  <a:txBody>
                    <a:bodyPr/>
                    <a:lstStyle/>
                    <a:p>
                      <a:pPr>
                        <a:buNone/>
                      </a:pPr>
                      <a:r>
                        <a:rPr lang="en-US" sz="1600"/>
                        <a:t>2nd Period</a:t>
                      </a:r>
                    </a:p>
                  </a:txBody>
                  <a:tcPr marL="80821" marR="80821" marT="40410" marB="40410" anchor="ctr">
                    <a:lnL>
                      <a:noFill/>
                    </a:lnL>
                    <a:lnR>
                      <a:noFill/>
                    </a:lnR>
                    <a:lnT>
                      <a:noFill/>
                    </a:lnT>
                    <a:lnB>
                      <a:noFill/>
                    </a:lnB>
                    <a:noFill/>
                  </a:tcPr>
                </a:tc>
                <a:tc>
                  <a:txBody>
                    <a:bodyPr/>
                    <a:lstStyle/>
                    <a:p>
                      <a:pPr>
                        <a:buNone/>
                      </a:pPr>
                      <a:r>
                        <a:rPr lang="en-US" sz="1600"/>
                        <a:t>Core Instruction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3819051838"/>
                  </a:ext>
                </a:extLst>
              </a:tr>
              <a:tr h="323283">
                <a:tc>
                  <a:txBody>
                    <a:bodyPr/>
                    <a:lstStyle/>
                    <a:p>
                      <a:pPr>
                        <a:buNone/>
                      </a:pPr>
                      <a:r>
                        <a:rPr lang="en-US" sz="1600"/>
                        <a:t>10:00 – 10:45</a:t>
                      </a:r>
                    </a:p>
                  </a:txBody>
                  <a:tcPr marL="80821" marR="80821" marT="40410" marB="40410" anchor="ctr">
                    <a:lnL>
                      <a:noFill/>
                    </a:lnL>
                    <a:lnR>
                      <a:noFill/>
                    </a:lnR>
                    <a:lnT>
                      <a:noFill/>
                    </a:lnT>
                    <a:lnB>
                      <a:noFill/>
                    </a:lnB>
                    <a:noFill/>
                  </a:tcPr>
                </a:tc>
                <a:tc>
                  <a:txBody>
                    <a:bodyPr/>
                    <a:lstStyle/>
                    <a:p>
                      <a:pPr>
                        <a:buNone/>
                      </a:pPr>
                      <a:r>
                        <a:rPr lang="en-US" sz="1600"/>
                        <a:t>3rd Period</a:t>
                      </a:r>
                    </a:p>
                  </a:txBody>
                  <a:tcPr marL="80821" marR="80821" marT="40410" marB="40410" anchor="ctr">
                    <a:lnL>
                      <a:noFill/>
                    </a:lnL>
                    <a:lnR>
                      <a:noFill/>
                    </a:lnR>
                    <a:lnT>
                      <a:noFill/>
                    </a:lnT>
                    <a:lnB>
                      <a:noFill/>
                    </a:lnB>
                    <a:noFill/>
                  </a:tcPr>
                </a:tc>
                <a:tc>
                  <a:txBody>
                    <a:bodyPr/>
                    <a:lstStyle/>
                    <a:p>
                      <a:pPr>
                        <a:buNone/>
                      </a:pPr>
                      <a:r>
                        <a:rPr lang="en-US" sz="1600"/>
                        <a:t>Core Instruction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75624005"/>
                  </a:ext>
                </a:extLst>
              </a:tr>
              <a:tr h="1050670">
                <a:tc>
                  <a:txBody>
                    <a:bodyPr/>
                    <a:lstStyle/>
                    <a:p>
                      <a:pPr>
                        <a:buNone/>
                      </a:pPr>
                      <a:r>
                        <a:rPr lang="en-US" sz="1600" b="1"/>
                        <a:t>10:45 – 11:15</a:t>
                      </a:r>
                      <a:endParaRPr lang="en-US" sz="1600"/>
                    </a:p>
                  </a:txBody>
                  <a:tcPr marL="80821" marR="80821" marT="40410" marB="40410" anchor="ctr">
                    <a:lnL>
                      <a:noFill/>
                    </a:lnL>
                    <a:lnR>
                      <a:noFill/>
                    </a:lnR>
                    <a:lnT>
                      <a:noFill/>
                    </a:lnT>
                    <a:lnB>
                      <a:noFill/>
                    </a:lnB>
                    <a:noFill/>
                  </a:tcPr>
                </a:tc>
                <a:tc>
                  <a:txBody>
                    <a:bodyPr/>
                    <a:lstStyle/>
                    <a:p>
                      <a:pPr>
                        <a:buNone/>
                      </a:pPr>
                      <a:r>
                        <a:rPr lang="en-US" sz="1600" b="1"/>
                        <a:t>Intervention / RTI Block</a:t>
                      </a:r>
                      <a:endParaRPr lang="en-US" sz="1600"/>
                    </a:p>
                  </a:txBody>
                  <a:tcPr marL="80821" marR="80821" marT="40410" marB="40410" anchor="ctr">
                    <a:lnL>
                      <a:noFill/>
                    </a:lnL>
                    <a:lnR>
                      <a:noFill/>
                    </a:lnR>
                    <a:lnT>
                      <a:noFill/>
                    </a:lnT>
                    <a:lnB>
                      <a:noFill/>
                    </a:lnB>
                    <a:noFill/>
                  </a:tcPr>
                </a:tc>
                <a:tc>
                  <a:txBody>
                    <a:bodyPr/>
                    <a:lstStyle/>
                    <a:p>
                      <a:pPr>
                        <a:buNone/>
                      </a:pPr>
                      <a:r>
                        <a:rPr lang="en-US" sz="1600" b="1"/>
                        <a:t>Targeted small-group instruction, tutoring, credit recovery, or enrichment</a:t>
                      </a:r>
                      <a:endParaRPr lang="en-US" sz="1600"/>
                    </a:p>
                  </a:txBody>
                  <a:tcPr marL="80821" marR="80821" marT="40410" marB="40410" anchor="ctr">
                    <a:lnL>
                      <a:noFill/>
                    </a:lnL>
                    <a:lnR>
                      <a:noFill/>
                    </a:lnR>
                    <a:lnT>
                      <a:noFill/>
                    </a:lnT>
                    <a:lnB>
                      <a:noFill/>
                    </a:lnB>
                    <a:noFill/>
                  </a:tcPr>
                </a:tc>
                <a:extLst>
                  <a:ext uri="{0D108BD9-81ED-4DB2-BD59-A6C34878D82A}">
                    <a16:rowId xmlns:a16="http://schemas.microsoft.com/office/drawing/2014/main" val="2033123209"/>
                  </a:ext>
                </a:extLst>
              </a:tr>
              <a:tr h="323283">
                <a:tc>
                  <a:txBody>
                    <a:bodyPr/>
                    <a:lstStyle/>
                    <a:p>
                      <a:pPr>
                        <a:buNone/>
                      </a:pPr>
                      <a:r>
                        <a:rPr lang="en-US" sz="1600"/>
                        <a:t>11:20 – 12:10</a:t>
                      </a:r>
                    </a:p>
                  </a:txBody>
                  <a:tcPr marL="80821" marR="80821" marT="40410" marB="40410" anchor="ctr">
                    <a:lnL>
                      <a:noFill/>
                    </a:lnL>
                    <a:lnR>
                      <a:noFill/>
                    </a:lnR>
                    <a:lnT>
                      <a:noFill/>
                    </a:lnT>
                    <a:lnB>
                      <a:noFill/>
                    </a:lnB>
                    <a:noFill/>
                  </a:tcPr>
                </a:tc>
                <a:tc>
                  <a:txBody>
                    <a:bodyPr/>
                    <a:lstStyle/>
                    <a:p>
                      <a:pPr>
                        <a:buNone/>
                      </a:pPr>
                      <a:r>
                        <a:rPr lang="en-US" sz="1600"/>
                        <a:t>4th Period</a:t>
                      </a:r>
                    </a:p>
                  </a:txBody>
                  <a:tcPr marL="80821" marR="80821" marT="40410" marB="40410" anchor="ctr">
                    <a:lnL>
                      <a:noFill/>
                    </a:lnL>
                    <a:lnR>
                      <a:noFill/>
                    </a:lnR>
                    <a:lnT>
                      <a:noFill/>
                    </a:lnT>
                    <a:lnB>
                      <a:noFill/>
                    </a:lnB>
                    <a:noFill/>
                  </a:tcPr>
                </a:tc>
                <a:tc>
                  <a:txBody>
                    <a:bodyPr/>
                    <a:lstStyle/>
                    <a:p>
                      <a:pPr>
                        <a:buNone/>
                      </a:pPr>
                      <a:r>
                        <a:rPr lang="en-US" sz="1600"/>
                        <a:t>Core Instruction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2717267414"/>
                  </a:ext>
                </a:extLst>
              </a:tr>
              <a:tr h="323283">
                <a:tc>
                  <a:txBody>
                    <a:bodyPr/>
                    <a:lstStyle/>
                    <a:p>
                      <a:pPr>
                        <a:buNone/>
                      </a:pPr>
                      <a:r>
                        <a:rPr lang="en-US" sz="1600"/>
                        <a:t>12:10 – 12:40</a:t>
                      </a:r>
                    </a:p>
                  </a:txBody>
                  <a:tcPr marL="80821" marR="80821" marT="40410" marB="40410" anchor="ctr">
                    <a:lnL>
                      <a:noFill/>
                    </a:lnL>
                    <a:lnR>
                      <a:noFill/>
                    </a:lnR>
                    <a:lnT>
                      <a:noFill/>
                    </a:lnT>
                    <a:lnB>
                      <a:noFill/>
                    </a:lnB>
                    <a:noFill/>
                  </a:tcPr>
                </a:tc>
                <a:tc>
                  <a:txBody>
                    <a:bodyPr/>
                    <a:lstStyle/>
                    <a:p>
                      <a:pPr>
                        <a:buNone/>
                      </a:pPr>
                      <a:r>
                        <a:rPr lang="en-US" sz="1600"/>
                        <a:t>Lunch</a:t>
                      </a:r>
                    </a:p>
                  </a:txBody>
                  <a:tcPr marL="80821" marR="80821" marT="40410" marB="40410" anchor="ctr">
                    <a:lnL>
                      <a:noFill/>
                    </a:lnL>
                    <a:lnR>
                      <a:noFill/>
                    </a:lnR>
                    <a:lnT>
                      <a:noFill/>
                    </a:lnT>
                    <a:lnB>
                      <a:noFill/>
                    </a:lnB>
                    <a:noFill/>
                  </a:tcPr>
                </a:tc>
                <a:tc>
                  <a:txBody>
                    <a:bodyPr/>
                    <a:lstStyle/>
                    <a:p>
                      <a:pPr>
                        <a:buNone/>
                      </a:pPr>
                      <a:r>
                        <a:rPr lang="en-US" sz="1600"/>
                        <a:t>Lunch</a:t>
                      </a:r>
                    </a:p>
                  </a:txBody>
                  <a:tcPr marL="80821" marR="80821" marT="40410" marB="40410" anchor="ctr">
                    <a:lnL>
                      <a:noFill/>
                    </a:lnL>
                    <a:lnR>
                      <a:noFill/>
                    </a:lnR>
                    <a:lnT>
                      <a:noFill/>
                    </a:lnT>
                    <a:lnB>
                      <a:noFill/>
                    </a:lnB>
                    <a:noFill/>
                  </a:tcPr>
                </a:tc>
                <a:extLst>
                  <a:ext uri="{0D108BD9-81ED-4DB2-BD59-A6C34878D82A}">
                    <a16:rowId xmlns:a16="http://schemas.microsoft.com/office/drawing/2014/main" val="806452164"/>
                  </a:ext>
                </a:extLst>
              </a:tr>
              <a:tr h="323283">
                <a:tc>
                  <a:txBody>
                    <a:bodyPr/>
                    <a:lstStyle/>
                    <a:p>
                      <a:pPr>
                        <a:buNone/>
                      </a:pPr>
                      <a:r>
                        <a:rPr lang="en-US" sz="1600"/>
                        <a:t>12:45 – 1:35</a:t>
                      </a:r>
                    </a:p>
                  </a:txBody>
                  <a:tcPr marL="80821" marR="80821" marT="40410" marB="40410" anchor="ctr">
                    <a:lnL>
                      <a:noFill/>
                    </a:lnL>
                    <a:lnR>
                      <a:noFill/>
                    </a:lnR>
                    <a:lnT>
                      <a:noFill/>
                    </a:lnT>
                    <a:lnB>
                      <a:noFill/>
                    </a:lnB>
                    <a:noFill/>
                  </a:tcPr>
                </a:tc>
                <a:tc>
                  <a:txBody>
                    <a:bodyPr/>
                    <a:lstStyle/>
                    <a:p>
                      <a:pPr>
                        <a:buNone/>
                      </a:pPr>
                      <a:r>
                        <a:rPr lang="en-US" sz="1600"/>
                        <a:t>5th Period</a:t>
                      </a:r>
                    </a:p>
                  </a:txBody>
                  <a:tcPr marL="80821" marR="80821" marT="40410" marB="40410" anchor="ctr">
                    <a:lnL>
                      <a:noFill/>
                    </a:lnL>
                    <a:lnR>
                      <a:noFill/>
                    </a:lnR>
                    <a:lnT>
                      <a:noFill/>
                    </a:lnT>
                    <a:lnB>
                      <a:noFill/>
                    </a:lnB>
                    <a:noFill/>
                  </a:tcPr>
                </a:tc>
                <a:tc>
                  <a:txBody>
                    <a:bodyPr/>
                    <a:lstStyle/>
                    <a:p>
                      <a:pPr>
                        <a:buNone/>
                      </a:pPr>
                      <a:r>
                        <a:rPr lang="en-US" sz="1600"/>
                        <a:t>Core Instruction</a:t>
                      </a:r>
                    </a:p>
                  </a:txBody>
                  <a:tcPr marL="80821" marR="80821" marT="40410" marB="40410" anchor="ctr">
                    <a:lnL>
                      <a:noFill/>
                    </a:lnL>
                    <a:lnR>
                      <a:noFill/>
                    </a:lnR>
                    <a:lnT>
                      <a:noFill/>
                    </a:lnT>
                    <a:lnB>
                      <a:noFill/>
                    </a:lnB>
                    <a:noFill/>
                  </a:tcPr>
                </a:tc>
                <a:extLst>
                  <a:ext uri="{0D108BD9-81ED-4DB2-BD59-A6C34878D82A}">
                    <a16:rowId xmlns:a16="http://schemas.microsoft.com/office/drawing/2014/main" val="1472857271"/>
                  </a:ext>
                </a:extLst>
              </a:tr>
              <a:tr h="323283">
                <a:tc>
                  <a:txBody>
                    <a:bodyPr/>
                    <a:lstStyle/>
                    <a:p>
                      <a:pPr>
                        <a:buNone/>
                      </a:pPr>
                      <a:r>
                        <a:rPr lang="en-US" sz="1600"/>
                        <a:t>1:40 – 2:30</a:t>
                      </a:r>
                    </a:p>
                  </a:txBody>
                  <a:tcPr marL="80821" marR="80821" marT="40410" marB="40410" anchor="ctr">
                    <a:lnL>
                      <a:noFill/>
                    </a:lnL>
                    <a:lnR>
                      <a:noFill/>
                    </a:lnR>
                    <a:lnT>
                      <a:noFill/>
                    </a:lnT>
                    <a:lnB>
                      <a:noFill/>
                    </a:lnB>
                    <a:noFill/>
                  </a:tcPr>
                </a:tc>
                <a:tc>
                  <a:txBody>
                    <a:bodyPr/>
                    <a:lstStyle/>
                    <a:p>
                      <a:pPr>
                        <a:buNone/>
                      </a:pPr>
                      <a:r>
                        <a:rPr lang="en-US" sz="1600"/>
                        <a:t>6th Period</a:t>
                      </a:r>
                    </a:p>
                  </a:txBody>
                  <a:tcPr marL="80821" marR="80821" marT="40410" marB="40410" anchor="ctr">
                    <a:lnL>
                      <a:noFill/>
                    </a:lnL>
                    <a:lnR>
                      <a:noFill/>
                    </a:lnR>
                    <a:lnT>
                      <a:noFill/>
                    </a:lnT>
                    <a:lnB>
                      <a:noFill/>
                    </a:lnB>
                    <a:noFill/>
                  </a:tcPr>
                </a:tc>
                <a:tc>
                  <a:txBody>
                    <a:bodyPr/>
                    <a:lstStyle/>
                    <a:p>
                      <a:pPr>
                        <a:buNone/>
                      </a:pPr>
                      <a:r>
                        <a:rPr lang="en-US" sz="1600"/>
                        <a:t>Electives</a:t>
                      </a:r>
                    </a:p>
                  </a:txBody>
                  <a:tcPr marL="80821" marR="80821" marT="40410" marB="40410" anchor="ctr">
                    <a:lnL>
                      <a:noFill/>
                    </a:lnL>
                    <a:lnR>
                      <a:noFill/>
                    </a:lnR>
                    <a:lnT>
                      <a:noFill/>
                    </a:lnT>
                    <a:lnB>
                      <a:noFill/>
                    </a:lnB>
                    <a:noFill/>
                  </a:tcPr>
                </a:tc>
                <a:extLst>
                  <a:ext uri="{0D108BD9-81ED-4DB2-BD59-A6C34878D82A}">
                    <a16:rowId xmlns:a16="http://schemas.microsoft.com/office/drawing/2014/main" val="2202677097"/>
                  </a:ext>
                </a:extLst>
              </a:tr>
              <a:tr h="323283">
                <a:tc>
                  <a:txBody>
                    <a:bodyPr/>
                    <a:lstStyle/>
                    <a:p>
                      <a:pPr>
                        <a:buNone/>
                      </a:pPr>
                      <a:r>
                        <a:rPr lang="en-US" sz="1600"/>
                        <a:t>2:30 – 2:45</a:t>
                      </a:r>
                    </a:p>
                  </a:txBody>
                  <a:tcPr marL="80821" marR="80821" marT="40410" marB="40410" anchor="ctr">
                    <a:lnL>
                      <a:noFill/>
                    </a:lnL>
                    <a:lnR>
                      <a:noFill/>
                    </a:lnR>
                    <a:lnT>
                      <a:noFill/>
                    </a:lnT>
                    <a:lnB>
                      <a:noFill/>
                    </a:lnB>
                    <a:noFill/>
                  </a:tcPr>
                </a:tc>
                <a:tc>
                  <a:txBody>
                    <a:bodyPr/>
                    <a:lstStyle/>
                    <a:p>
                      <a:pPr>
                        <a:buNone/>
                      </a:pPr>
                      <a:r>
                        <a:rPr lang="en-US" sz="1600"/>
                        <a:t>Advisory</a:t>
                      </a:r>
                    </a:p>
                  </a:txBody>
                  <a:tcPr marL="80821" marR="80821" marT="40410" marB="40410" anchor="ctr">
                    <a:lnL>
                      <a:noFill/>
                    </a:lnL>
                    <a:lnR>
                      <a:noFill/>
                    </a:lnR>
                    <a:lnT>
                      <a:noFill/>
                    </a:lnT>
                    <a:lnB>
                      <a:noFill/>
                    </a:lnB>
                    <a:noFill/>
                  </a:tcPr>
                </a:tc>
                <a:tc>
                  <a:txBody>
                    <a:bodyPr/>
                    <a:lstStyle/>
                    <a:p>
                      <a:pPr>
                        <a:buNone/>
                      </a:pPr>
                      <a:r>
                        <a:rPr lang="en-US" sz="1600" dirty="0"/>
                        <a:t>SEL / Academic Monitoring</a:t>
                      </a:r>
                    </a:p>
                  </a:txBody>
                  <a:tcPr marL="80821" marR="80821" marT="40410" marB="40410" anchor="ctr">
                    <a:lnL>
                      <a:noFill/>
                    </a:lnL>
                    <a:lnR>
                      <a:noFill/>
                    </a:lnR>
                    <a:lnT>
                      <a:noFill/>
                    </a:lnT>
                    <a:lnB>
                      <a:noFill/>
                    </a:lnB>
                    <a:noFill/>
                  </a:tcPr>
                </a:tc>
                <a:extLst>
                  <a:ext uri="{0D108BD9-81ED-4DB2-BD59-A6C34878D82A}">
                    <a16:rowId xmlns:a16="http://schemas.microsoft.com/office/drawing/2014/main" val="1931243120"/>
                  </a:ext>
                </a:extLst>
              </a:tr>
            </a:tbl>
          </a:graphicData>
        </a:graphic>
      </p:graphicFrame>
    </p:spTree>
    <p:extLst>
      <p:ext uri="{BB962C8B-B14F-4D97-AF65-F5344CB8AC3E}">
        <p14:creationId xmlns:p14="http://schemas.microsoft.com/office/powerpoint/2010/main" val="1830546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6C5F-E772-74E5-1E6C-6FC0761BCB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65A168B-13AF-B14B-5D2F-B364CF37CD7A}"/>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6D208250-509E-AE72-0D32-373D27EFA96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B6DD57D5-12B5-90EC-6365-F5ADB2BAF4A6}"/>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A5D68E03-3F22-F3C4-9F6C-00A23A5C582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lgn="ctr" rtl="0" fontAlgn="base">
              <a:lnSpc>
                <a:spcPts val="1569"/>
              </a:lnSpc>
              <a:buNone/>
            </a:pPr>
            <a:r>
              <a:rPr lang="en-US" sz="2000" i="0" dirty="0">
                <a:solidFill>
                  <a:srgbClr val="000000"/>
                </a:solidFill>
                <a:effectLst/>
                <a:latin typeface="Aptos" panose="020B0004020202020204" pitchFamily="34" charset="0"/>
              </a:rPr>
              <a:t>Is there evidence that </a:t>
            </a:r>
            <a:r>
              <a:rPr lang="en-US" sz="2000" b="1" i="0" dirty="0">
                <a:solidFill>
                  <a:srgbClr val="000000"/>
                </a:solidFill>
                <a:effectLst/>
                <a:latin typeface="Aptos" panose="020B0004020202020204" pitchFamily="34" charset="0"/>
              </a:rPr>
              <a:t>school administrators and classroom educators </a:t>
            </a:r>
            <a:r>
              <a:rPr lang="en-US" sz="2000" i="0" dirty="0">
                <a:solidFill>
                  <a:srgbClr val="000000"/>
                </a:solidFill>
                <a:effectLst/>
                <a:latin typeface="Aptos" panose="020B0004020202020204" pitchFamily="34" charset="0"/>
              </a:rPr>
              <a:t>are engaged in </a:t>
            </a:r>
            <a:r>
              <a:rPr lang="en-US" sz="2000" b="1" i="0" dirty="0">
                <a:solidFill>
                  <a:srgbClr val="000000"/>
                </a:solidFill>
                <a:effectLst/>
                <a:latin typeface="Aptos" panose="020B0004020202020204" pitchFamily="34" charset="0"/>
              </a:rPr>
              <a:t>high-quality professional learning/development </a:t>
            </a:r>
            <a:r>
              <a:rPr lang="en-US" sz="2000" i="0" dirty="0">
                <a:solidFill>
                  <a:srgbClr val="000000"/>
                </a:solidFill>
                <a:effectLst/>
                <a:latin typeface="Aptos" panose="020B0004020202020204" pitchFamily="34" charset="0"/>
              </a:rPr>
              <a:t>that is designed to improve their ability to implement the Alabama Course of Study standards, </a:t>
            </a:r>
            <a:r>
              <a:rPr lang="en-US" sz="2000" b="1" i="0" dirty="0">
                <a:solidFill>
                  <a:srgbClr val="000000"/>
                </a:solidFill>
                <a:effectLst/>
                <a:latin typeface="Aptos" panose="020B0004020202020204" pitchFamily="34" charset="0"/>
              </a:rPr>
              <a:t>high quality instructional materials </a:t>
            </a:r>
            <a:r>
              <a:rPr lang="en-US" sz="2000" i="0" dirty="0">
                <a:solidFill>
                  <a:srgbClr val="000000"/>
                </a:solidFill>
                <a:effectLst/>
                <a:latin typeface="Aptos" panose="020B0004020202020204" pitchFamily="34" charset="0"/>
              </a:rPr>
              <a:t>to ensure student mastery of </a:t>
            </a:r>
            <a:r>
              <a:rPr lang="en-US" sz="2000" b="1" i="0" dirty="0">
                <a:solidFill>
                  <a:srgbClr val="000000"/>
                </a:solidFill>
                <a:effectLst/>
                <a:latin typeface="Aptos" panose="020B0004020202020204" pitchFamily="34" charset="0"/>
              </a:rPr>
              <a:t>academic standards</a:t>
            </a:r>
            <a:r>
              <a:rPr lang="en-US" sz="2000" i="0" dirty="0">
                <a:solidFill>
                  <a:srgbClr val="000000"/>
                </a:solidFill>
                <a:effectLst/>
                <a:latin typeface="Aptos" panose="020B0004020202020204" pitchFamily="34" charset="0"/>
              </a:rPr>
              <a:t>, and </a:t>
            </a:r>
            <a:r>
              <a:rPr lang="en-US" sz="2000" b="1" i="0" dirty="0">
                <a:solidFill>
                  <a:srgbClr val="000000"/>
                </a:solidFill>
                <a:effectLst/>
                <a:latin typeface="Aptos" panose="020B0004020202020204" pitchFamily="34" charset="0"/>
              </a:rPr>
              <a:t>evidence-based interventions</a:t>
            </a:r>
            <a:r>
              <a:rPr lang="en-US" sz="2000" i="0" dirty="0">
                <a:solidFill>
                  <a:srgbClr val="000000"/>
                </a:solidFill>
                <a:effectLst/>
                <a:latin typeface="Aptos" panose="020B0004020202020204" pitchFamily="34" charset="0"/>
              </a:rPr>
              <a:t>? </a:t>
            </a:r>
          </a:p>
          <a:p>
            <a:pPr marL="0" indent="0" algn="ctr" rtl="0" fontAlgn="base">
              <a:lnSpc>
                <a:spcPts val="1569"/>
              </a:lnSpc>
              <a:buNone/>
            </a:pPr>
            <a:endParaRPr lang="en-US" sz="2000" b="1" dirty="0">
              <a:solidFill>
                <a:srgbClr val="000000"/>
              </a:solidFill>
              <a:latin typeface="Aptos" panose="020B0004020202020204" pitchFamily="34" charset="0"/>
            </a:endParaRPr>
          </a:p>
          <a:p>
            <a:pPr marL="0" indent="0" algn="ctr" rtl="0" fontAlgn="base">
              <a:lnSpc>
                <a:spcPts val="1569"/>
              </a:lnSpc>
              <a:buNone/>
            </a:pPr>
            <a:r>
              <a:rPr lang="en-US" sz="1600" b="1" i="0" dirty="0">
                <a:solidFill>
                  <a:srgbClr val="000000"/>
                </a:solidFill>
                <a:effectLst/>
                <a:latin typeface="Aptos" panose="020B0004020202020204" pitchFamily="34" charset="0"/>
              </a:rPr>
              <a:t>Alabama Administrative Code 290-3-1-.02(18)  </a:t>
            </a:r>
            <a:r>
              <a:rPr lang="en-US" sz="1600" b="0" i="0" dirty="0">
                <a:solidFill>
                  <a:srgbClr val="000000"/>
                </a:solidFill>
                <a:effectLst/>
                <a:latin typeface="Aptos" panose="020B0004020202020204" pitchFamily="34" charset="0"/>
              </a:rPr>
              <a:t> </a:t>
            </a:r>
            <a:endParaRPr lang="en-US" sz="1600" b="1" i="0" dirty="0">
              <a:solidFill>
                <a:srgbClr val="000000"/>
              </a:solidFill>
              <a:effectLst/>
              <a:latin typeface="Aptos" panose="020B0004020202020204" pitchFamily="34" charset="0"/>
            </a:endParaRPr>
          </a:p>
          <a:p>
            <a:pPr marL="0" indent="0" algn="ctr" rtl="0" fontAlgn="base">
              <a:lnSpc>
                <a:spcPts val="1569"/>
              </a:lnSpc>
              <a:buNone/>
            </a:pPr>
            <a:endParaRPr lang="en-US" sz="2000" dirty="0">
              <a:solidFill>
                <a:srgbClr val="000000"/>
              </a:solidFill>
              <a:latin typeface="Aptos" panose="020B0004020202020204" pitchFamily="34" charset="0"/>
            </a:endParaRPr>
          </a:p>
          <a:p>
            <a:pPr algn="l" rtl="0" fontAlgn="base">
              <a:lnSpc>
                <a:spcPts val="1569"/>
              </a:lnSpc>
              <a:buNone/>
            </a:pPr>
            <a:endParaRPr lang="en-US" sz="2800" b="0" i="0" dirty="0">
              <a:solidFill>
                <a:srgbClr val="000000"/>
              </a:solidFill>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r>
              <a:rPr lang="en-US" sz="1600" b="0" i="0" dirty="0">
                <a:solidFill>
                  <a:srgbClr val="000000"/>
                </a:solidFill>
                <a:effectLst/>
                <a:latin typeface="Aptos" panose="020B0004020202020204" pitchFamily="34" charset="0"/>
              </a:rPr>
              <a:t>Documentation to be uploaded: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Calendar of professional learning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Agendas, sign-in sheets, etc. from professional learning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Dates of coaching cycles, as applicable</a:t>
            </a:r>
            <a:endParaRPr lang="en-US" sz="1050" b="0" i="0" dirty="0">
              <a:solidFill>
                <a:srgbClr val="000000"/>
              </a:solidFill>
              <a:effectLst/>
              <a:latin typeface="Segoe UI" panose="020B0502040204020203"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583850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19E656-F02B-1C52-EFBF-E9B09628ED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9FD398-1D9A-7E91-49A9-1DF5D214B460}"/>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A99870C-CE53-48AA-016F-517122CB6E3D}"/>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C0F67AF0-7F94-3C96-AFED-F30585A1CDD7}"/>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FEB1ED94-CE00-33D2-D30A-7E1E924E5B5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graphicFrame>
        <p:nvGraphicFramePr>
          <p:cNvPr id="4" name="Object 3">
            <a:extLst>
              <a:ext uri="{FF2B5EF4-FFF2-40B4-BE49-F238E27FC236}">
                <a16:creationId xmlns:a16="http://schemas.microsoft.com/office/drawing/2014/main" id="{4A78CBF8-A188-8EDB-B678-D1C91918A14D}"/>
              </a:ext>
            </a:extLst>
          </p:cNvPr>
          <p:cNvGraphicFramePr>
            <a:graphicFrameLocks noChangeAspect="1"/>
          </p:cNvGraphicFramePr>
          <p:nvPr>
            <p:extLst>
              <p:ext uri="{D42A27DB-BD31-4B8C-83A1-F6EECF244321}">
                <p14:modId xmlns:p14="http://schemas.microsoft.com/office/powerpoint/2010/main" val="1741033229"/>
              </p:ext>
            </p:extLst>
          </p:nvPr>
        </p:nvGraphicFramePr>
        <p:xfrm>
          <a:off x="1737360" y="1115568"/>
          <a:ext cx="5733287" cy="5010595"/>
        </p:xfrm>
        <a:graphic>
          <a:graphicData uri="http://schemas.openxmlformats.org/presentationml/2006/ole">
            <mc:AlternateContent xmlns:mc="http://schemas.openxmlformats.org/markup-compatibility/2006">
              <mc:Choice xmlns:v="urn:schemas-microsoft-com:vml" Requires="v">
                <p:oleObj name="Document" r:id="rId2" imgW="5640028" imgH="7690170" progId="Word.Document.12">
                  <p:embed/>
                </p:oleObj>
              </mc:Choice>
              <mc:Fallback>
                <p:oleObj name="Document" r:id="rId2" imgW="5640028" imgH="7690170" progId="Word.Document.12">
                  <p:embed/>
                  <p:pic>
                    <p:nvPicPr>
                      <p:cNvPr id="4" name="Object 3">
                        <a:extLst>
                          <a:ext uri="{FF2B5EF4-FFF2-40B4-BE49-F238E27FC236}">
                            <a16:creationId xmlns:a16="http://schemas.microsoft.com/office/drawing/2014/main" id="{4A78CBF8-A188-8EDB-B678-D1C91918A14D}"/>
                          </a:ext>
                        </a:extLst>
                      </p:cNvPr>
                      <p:cNvPicPr/>
                      <p:nvPr/>
                    </p:nvPicPr>
                    <p:blipFill>
                      <a:blip r:embed="rId3"/>
                      <a:stretch>
                        <a:fillRect/>
                      </a:stretch>
                    </p:blipFill>
                    <p:spPr>
                      <a:xfrm>
                        <a:off x="1737360" y="1115568"/>
                        <a:ext cx="5733287" cy="5010595"/>
                      </a:xfrm>
                      <a:prstGeom prst="rect">
                        <a:avLst/>
                      </a:prstGeom>
                    </p:spPr>
                  </p:pic>
                </p:oleObj>
              </mc:Fallback>
            </mc:AlternateContent>
          </a:graphicData>
        </a:graphic>
      </p:graphicFrame>
    </p:spTree>
    <p:extLst>
      <p:ext uri="{BB962C8B-B14F-4D97-AF65-F5344CB8AC3E}">
        <p14:creationId xmlns:p14="http://schemas.microsoft.com/office/powerpoint/2010/main" val="40973002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FAFBC-F8E1-D19B-CAE5-3C0175350F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D3758AA-D81A-4D45-AFB5-F44DA4F04DB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248B2376-BA34-2F15-41F0-2DB6EE8D0B60}"/>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9A70A24-4843-BC05-0DE4-068703ED6438}"/>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90D79489-0FAA-A6FB-7075-202992AA4709}"/>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a:buNone/>
            </a:pPr>
            <a:r>
              <a:rPr lang="en-US" sz="1800" i="0" u="none" strike="noStrike" dirty="0">
                <a:solidFill>
                  <a:srgbClr val="565656"/>
                </a:solidFill>
                <a:effectLst/>
                <a:latin typeface="Open Sans" panose="020B0606030504020204" pitchFamily="34" charset="0"/>
              </a:rPr>
              <a:t>Is there evidence that </a:t>
            </a:r>
            <a:r>
              <a:rPr lang="en-US" sz="1800" b="1" i="0" u="none" strike="noStrike" dirty="0">
                <a:solidFill>
                  <a:srgbClr val="565656"/>
                </a:solidFill>
                <a:effectLst/>
                <a:latin typeface="Open Sans" panose="020B0606030504020204" pitchFamily="34" charset="0"/>
              </a:rPr>
              <a:t>tiered instruction </a:t>
            </a:r>
            <a:r>
              <a:rPr lang="en-US" sz="1800" i="0" u="none" strike="noStrike" dirty="0">
                <a:solidFill>
                  <a:srgbClr val="565656"/>
                </a:solidFill>
                <a:effectLst/>
                <a:latin typeface="Open Sans" panose="020B0606030504020204" pitchFamily="34" charset="0"/>
              </a:rPr>
              <a:t>is taking place within the elementary and secondary classrooms? </a:t>
            </a:r>
          </a:p>
          <a:p>
            <a:pPr algn="ctr">
              <a:buNone/>
            </a:pPr>
            <a:endParaRPr lang="en-US" sz="1800" b="0" i="1" u="none" strike="noStrike" dirty="0">
              <a:solidFill>
                <a:srgbClr val="565656"/>
              </a:solidFill>
              <a:effectLst/>
              <a:latin typeface="Open Sans" panose="020B0606030504020204" pitchFamily="34" charset="0"/>
            </a:endParaRPr>
          </a:p>
          <a:p>
            <a:pPr algn="ctr">
              <a:buNone/>
            </a:pPr>
            <a:r>
              <a:rPr lang="en-US" sz="1600" b="0" i="1" u="none" strike="noStrike" dirty="0">
                <a:solidFill>
                  <a:srgbClr val="565656"/>
                </a:solidFill>
                <a:effectLst/>
                <a:latin typeface="Open Sans" panose="020B0606030504020204" pitchFamily="34" charset="0"/>
              </a:rPr>
              <a:t>Alabama Administrative Code 290-3-1-.02(19)(a)(1)</a:t>
            </a:r>
            <a:br>
              <a:rPr lang="en-US" sz="1100" b="0" i="1" u="none" strike="noStrike" dirty="0">
                <a:solidFill>
                  <a:srgbClr val="565656"/>
                </a:solidFill>
                <a:effectLst/>
                <a:latin typeface="Open Sans" panose="020B0606030504020204" pitchFamily="34" charset="0"/>
              </a:rPr>
            </a:br>
            <a:endParaRPr lang="en-US" sz="1100" b="0" i="1" u="none" strike="noStrike" dirty="0">
              <a:solidFill>
                <a:srgbClr val="565656"/>
              </a:solidFill>
              <a:effectLst/>
              <a:latin typeface="Open Sans" panose="020B0606030504020204" pitchFamily="34" charset="0"/>
            </a:endParaRPr>
          </a:p>
          <a:p>
            <a:pPr algn="l">
              <a:buNone/>
            </a:pPr>
            <a:r>
              <a:rPr lang="en-US" sz="1600" b="0" i="0" u="none" strike="noStrike" dirty="0">
                <a:effectLst/>
                <a:latin typeface="Open Sans" panose="020B0606030504020204" pitchFamily="34" charset="0"/>
              </a:rPr>
              <a:t>Documentation to be uploaded:</a:t>
            </a:r>
            <a:br>
              <a:rPr lang="en-US" sz="1600" b="0" i="0" u="none" strike="noStrike" dirty="0">
                <a:effectLst/>
                <a:latin typeface="Open Sans" panose="020B0606030504020204" pitchFamily="34" charset="0"/>
              </a:rPr>
            </a:br>
            <a:r>
              <a:rPr lang="en-US" sz="1600" b="0" i="0" u="none" strike="noStrike" dirty="0">
                <a:effectLst/>
                <a:latin typeface="Open Sans" panose="020B0606030504020204" pitchFamily="34" charset="0"/>
              </a:rPr>
              <a:t>• Sample of lesson plans from content areas/grade levels/courses [One (1) sample from each core content area (English Language Arts, Mathematics, Science, and Social Studies AND two (2) samples from electives courses]</a:t>
            </a:r>
            <a:br>
              <a:rPr lang="en-US" sz="1600" b="0" i="0" u="none" strike="noStrike" dirty="0">
                <a:effectLst/>
                <a:latin typeface="Open Sans" panose="020B0606030504020204" pitchFamily="34" charset="0"/>
              </a:rPr>
            </a:br>
            <a:r>
              <a:rPr lang="en-US" sz="1600" b="0" i="0" u="none" strike="noStrike" dirty="0">
                <a:effectLst/>
                <a:latin typeface="Open Sans" panose="020B0606030504020204" pitchFamily="34" charset="0"/>
              </a:rPr>
              <a:t>• Sample of elementary and secondary classroom schedules, as applicable</a:t>
            </a:r>
          </a:p>
          <a:p>
            <a:pPr algn="l" rtl="0" fontAlgn="base">
              <a:lnSpc>
                <a:spcPts val="1569"/>
              </a:lnSpc>
              <a:buNone/>
            </a:pPr>
            <a:endParaRPr lang="en-US" sz="2800" b="0" i="0" dirty="0">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
        <p:nvSpPr>
          <p:cNvPr id="4" name="AutoShape 2" descr="Fishing Reel">
            <a:extLst>
              <a:ext uri="{FF2B5EF4-FFF2-40B4-BE49-F238E27FC236}">
                <a16:creationId xmlns:a16="http://schemas.microsoft.com/office/drawing/2014/main" id="{8F9FB3BC-82DE-E730-8210-5183CCA50E5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73346A46-2541-2D57-D222-8578B1D98085}"/>
              </a:ext>
            </a:extLst>
          </p:cNvPr>
          <p:cNvPicPr>
            <a:picLocks noChangeAspect="1"/>
          </p:cNvPicPr>
          <p:nvPr/>
        </p:nvPicPr>
        <p:blipFill>
          <a:blip r:embed="rId2"/>
          <a:stretch>
            <a:fillRect/>
          </a:stretch>
        </p:blipFill>
        <p:spPr>
          <a:xfrm>
            <a:off x="3922602" y="4601816"/>
            <a:ext cx="1524347" cy="1524347"/>
          </a:xfrm>
          <a:prstGeom prst="rect">
            <a:avLst/>
          </a:prstGeom>
        </p:spPr>
      </p:pic>
    </p:spTree>
    <p:extLst>
      <p:ext uri="{BB962C8B-B14F-4D97-AF65-F5344CB8AC3E}">
        <p14:creationId xmlns:p14="http://schemas.microsoft.com/office/powerpoint/2010/main" val="10633085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CAE13-785C-9489-BA4F-9740C84F23E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35B33D1-41DB-9412-8FF9-E59ACFF534CE}"/>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F48DD6C8-FDE9-5297-ABF3-4D560EA7EB7D}"/>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312ABD1-E1A6-08C1-1F5F-3B11AA05540C}"/>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BF7F471C-8FA1-1BB9-2C6F-9D88E432D87C}"/>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a:buNone/>
            </a:pPr>
            <a:r>
              <a:rPr lang="en-US" sz="1800" i="0" dirty="0">
                <a:solidFill>
                  <a:srgbClr val="000000"/>
                </a:solidFill>
                <a:effectLst/>
                <a:latin typeface="Aptos" panose="020B0004020202020204" pitchFamily="34" charset="0"/>
              </a:rPr>
              <a:t>Is there evidence that classroom educators are implementing the </a:t>
            </a:r>
            <a:r>
              <a:rPr lang="en-US" sz="1800" b="1" i="0" dirty="0">
                <a:solidFill>
                  <a:srgbClr val="000000"/>
                </a:solidFill>
                <a:effectLst/>
                <a:latin typeface="Aptos" panose="020B0004020202020204" pitchFamily="34" charset="0"/>
              </a:rPr>
              <a:t>Alabama Course of Study standards </a:t>
            </a:r>
            <a:r>
              <a:rPr lang="en-US" sz="1800" i="0" dirty="0">
                <a:solidFill>
                  <a:srgbClr val="000000"/>
                </a:solidFill>
                <a:effectLst/>
                <a:latin typeface="Aptos" panose="020B0004020202020204" pitchFamily="34" charset="0"/>
              </a:rPr>
              <a:t>for the courses taught? </a:t>
            </a:r>
          </a:p>
          <a:p>
            <a:pPr algn="ctr">
              <a:buNone/>
            </a:pPr>
            <a:endParaRPr lang="en-US" sz="1800" b="1" dirty="0">
              <a:solidFill>
                <a:srgbClr val="000000"/>
              </a:solidFill>
              <a:latin typeface="Aptos" panose="020B0004020202020204" pitchFamily="34" charset="0"/>
            </a:endParaRPr>
          </a:p>
          <a:p>
            <a:pPr algn="ctr">
              <a:buNone/>
            </a:pPr>
            <a:r>
              <a:rPr lang="en-US" sz="1800" b="1" i="1" dirty="0">
                <a:solidFill>
                  <a:srgbClr val="000000"/>
                </a:solidFill>
                <a:effectLst/>
                <a:latin typeface="Aptos" panose="020B0004020202020204" pitchFamily="34" charset="0"/>
              </a:rPr>
              <a:t>Alabama Administrative Code 290-3-1-.02(18)  </a:t>
            </a:r>
            <a:r>
              <a:rPr lang="en-US" sz="1800" b="0" i="1" dirty="0">
                <a:solidFill>
                  <a:srgbClr val="000000"/>
                </a:solidFill>
                <a:effectLst/>
                <a:latin typeface="Aptos" panose="020B0004020202020204" pitchFamily="34" charset="0"/>
              </a:rPr>
              <a:t> </a:t>
            </a:r>
            <a:endParaRPr lang="en-US" sz="1800" i="1" dirty="0">
              <a:solidFill>
                <a:srgbClr val="565656"/>
              </a:solidFill>
              <a:latin typeface="Open Sans" panose="020B0606030504020204" pitchFamily="34" charset="0"/>
            </a:endParaRPr>
          </a:p>
          <a:p>
            <a:pPr marL="0" indent="0" algn="ctr" rtl="0" fontAlgn="base">
              <a:lnSpc>
                <a:spcPts val="1569"/>
              </a:lnSpc>
              <a:buNone/>
            </a:pPr>
            <a:endParaRPr lang="en-US" sz="2000" dirty="0">
              <a:solidFill>
                <a:srgbClr val="000000"/>
              </a:solidFill>
              <a:latin typeface="Aptos" panose="020B0004020202020204"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Documentation to be uploaded:   </a:t>
            </a:r>
            <a:endParaRPr lang="en-US" sz="1200" b="0" i="0" dirty="0">
              <a:solidFill>
                <a:srgbClr val="000000"/>
              </a:solidFill>
              <a:effectLst/>
              <a:latin typeface="Segoe UI" panose="020B0502040204020203"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 Report showing alignment of activities to Alabama Courses of Study Standards  </a:t>
            </a:r>
            <a:endParaRPr lang="en-US" sz="1200" b="0" i="0" dirty="0">
              <a:solidFill>
                <a:srgbClr val="000000"/>
              </a:solidFill>
              <a:effectLst/>
              <a:latin typeface="Segoe UI" panose="020B0502040204020203"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 Upload evidence of differentiated learning opportunities within daily lessons. Include samples lesson plans from content areas/course for elementary, middle, and high school. One (1) sample from each core content area (English Language Arts, Mathematics, Science, and Social Studies) AND two (2) samples from electives courses. </a:t>
            </a:r>
            <a:endParaRPr lang="en-US" sz="1200" b="0" i="0" dirty="0">
              <a:solidFill>
                <a:srgbClr val="000000"/>
              </a:solidFill>
              <a:effectLst/>
              <a:latin typeface="Segoe UI" panose="020B0502040204020203" pitchFamily="34" charset="0"/>
            </a:endParaRPr>
          </a:p>
          <a:p>
            <a:pPr algn="l" rtl="0" fontAlgn="base">
              <a:lnSpc>
                <a:spcPts val="1569"/>
              </a:lnSpc>
              <a:buNone/>
            </a:pPr>
            <a:endParaRPr lang="en-US" sz="2000" b="0" i="0" dirty="0">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6505462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3C4E8-AC83-EBCC-85AA-B86AE4C8CA2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A861429-E1D1-FEBC-A82A-F9BAF3EAAB02}"/>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D5689B7E-8EA3-5F1B-C536-F9503948DC85}"/>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EA3F2C70-3003-3C35-061B-A2C17EE58A3E}"/>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14741AF6-7150-B578-7BBD-39116187E264}"/>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lgn="ctr" rtl="0" fontAlgn="base">
              <a:lnSpc>
                <a:spcPts val="1569"/>
              </a:lnSpc>
              <a:buNone/>
            </a:pPr>
            <a:r>
              <a:rPr lang="en-US" sz="2000" i="0" dirty="0">
                <a:solidFill>
                  <a:srgbClr val="000000"/>
                </a:solidFill>
                <a:effectLst/>
                <a:latin typeface="Aptos" panose="020B0004020202020204" pitchFamily="34" charset="0"/>
              </a:rPr>
              <a:t>Is there evidence that </a:t>
            </a:r>
            <a:r>
              <a:rPr lang="en-US" sz="2000" b="1" i="0" dirty="0">
                <a:solidFill>
                  <a:srgbClr val="000000"/>
                </a:solidFill>
                <a:effectLst/>
                <a:latin typeface="Aptos" panose="020B0004020202020204" pitchFamily="34" charset="0"/>
              </a:rPr>
              <a:t>interventions</a:t>
            </a:r>
            <a:r>
              <a:rPr lang="en-US" sz="2000" i="0" dirty="0">
                <a:solidFill>
                  <a:srgbClr val="000000"/>
                </a:solidFill>
                <a:effectLst/>
                <a:latin typeface="Aptos" panose="020B0004020202020204" pitchFamily="34" charset="0"/>
              </a:rPr>
              <a:t> are </a:t>
            </a:r>
            <a:r>
              <a:rPr lang="en-US" sz="2000" b="1" i="0" dirty="0">
                <a:solidFill>
                  <a:srgbClr val="000000"/>
                </a:solidFill>
                <a:effectLst/>
                <a:latin typeface="Aptos" panose="020B0004020202020204" pitchFamily="34" charset="0"/>
              </a:rPr>
              <a:t>monitored and adjusted</a:t>
            </a:r>
            <a:r>
              <a:rPr lang="en-US" sz="2000" i="0" dirty="0">
                <a:solidFill>
                  <a:srgbClr val="000000"/>
                </a:solidFill>
                <a:effectLst/>
                <a:latin typeface="Aptos" panose="020B0004020202020204" pitchFamily="34" charset="0"/>
              </a:rPr>
              <a:t> based on </a:t>
            </a:r>
            <a:r>
              <a:rPr lang="en-US" sz="2000" b="1" i="0" dirty="0">
                <a:solidFill>
                  <a:srgbClr val="000000"/>
                </a:solidFill>
                <a:effectLst/>
                <a:latin typeface="Aptos" panose="020B0004020202020204" pitchFamily="34" charset="0"/>
              </a:rPr>
              <a:t>student progress</a:t>
            </a:r>
            <a:r>
              <a:rPr lang="en-US" sz="2000" i="0" dirty="0">
                <a:solidFill>
                  <a:srgbClr val="000000"/>
                </a:solidFill>
                <a:effectLst/>
                <a:latin typeface="Aptos" panose="020B0004020202020204" pitchFamily="34" charset="0"/>
              </a:rPr>
              <a:t>? </a:t>
            </a:r>
          </a:p>
          <a:p>
            <a:pPr marL="0" indent="0" algn="ctr" rtl="0" fontAlgn="base">
              <a:lnSpc>
                <a:spcPts val="1569"/>
              </a:lnSpc>
              <a:buNone/>
            </a:pPr>
            <a:endParaRPr lang="en-US" sz="2000" dirty="0">
              <a:solidFill>
                <a:srgbClr val="000000"/>
              </a:solidFill>
              <a:latin typeface="Aptos" panose="020B0004020202020204" pitchFamily="34" charset="0"/>
            </a:endParaRPr>
          </a:p>
          <a:p>
            <a:pPr marL="0" indent="0" algn="ctr" rtl="0" fontAlgn="base">
              <a:lnSpc>
                <a:spcPts val="1569"/>
              </a:lnSpc>
              <a:buNone/>
            </a:pPr>
            <a:r>
              <a:rPr lang="en-US" sz="1800" b="1" i="1" dirty="0">
                <a:solidFill>
                  <a:srgbClr val="000000"/>
                </a:solidFill>
                <a:effectLst/>
                <a:latin typeface="Aptos" panose="020B0004020202020204" pitchFamily="34" charset="0"/>
              </a:rPr>
              <a:t>Alabama Administrative Code 290-3-1-.02(19)(a)(2)(b)(c) </a:t>
            </a:r>
          </a:p>
          <a:p>
            <a:pPr marL="0" indent="0" algn="ctr" rtl="0" fontAlgn="base">
              <a:lnSpc>
                <a:spcPts val="1569"/>
              </a:lnSpc>
              <a:buNone/>
            </a:pPr>
            <a:endParaRPr lang="en-US" i="1" dirty="0">
              <a:solidFill>
                <a:srgbClr val="000000"/>
              </a:solidFill>
              <a:latin typeface="Aptos" panose="020B0004020202020204"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Documentation to be uploaded:   </a:t>
            </a:r>
            <a:endParaRPr lang="en-US" sz="1200" b="0" i="0" dirty="0">
              <a:solidFill>
                <a:srgbClr val="000000"/>
              </a:solidFill>
              <a:effectLst/>
              <a:latin typeface="Segoe UI" panose="020B0502040204020203"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 Sample of elementary and secondary student plans, with identifiable information redacted   </a:t>
            </a:r>
            <a:endParaRPr lang="en-US" sz="1200" b="0" i="0" dirty="0">
              <a:solidFill>
                <a:srgbClr val="000000"/>
              </a:solidFill>
              <a:effectLst/>
              <a:latin typeface="Segoe UI" panose="020B0502040204020203" pitchFamily="34" charset="0"/>
            </a:endParaRPr>
          </a:p>
          <a:p>
            <a:pPr algn="l" rtl="0" fontAlgn="base">
              <a:lnSpc>
                <a:spcPts val="1569"/>
              </a:lnSpc>
              <a:buNone/>
            </a:pPr>
            <a:r>
              <a:rPr lang="en-US" sz="2000" b="0" i="0" dirty="0">
                <a:solidFill>
                  <a:srgbClr val="000000"/>
                </a:solidFill>
                <a:effectLst/>
                <a:latin typeface="Aptos" panose="020B0004020202020204" pitchFamily="34" charset="0"/>
              </a:rPr>
              <a:t>• Evidence of interventions/student plans will be accessed from the digital intervention platform within the Student Information System (SIS) </a:t>
            </a:r>
            <a:endParaRPr lang="en-US" sz="1200" b="0" i="0" dirty="0">
              <a:solidFill>
                <a:srgbClr val="000000"/>
              </a:solidFill>
              <a:effectLst/>
              <a:latin typeface="Segoe UI" panose="020B0502040204020203" pitchFamily="34" charset="0"/>
            </a:endParaRPr>
          </a:p>
          <a:p>
            <a:pPr algn="l" rtl="0" fontAlgn="base">
              <a:lnSpc>
                <a:spcPts val="1569"/>
              </a:lnSpc>
              <a:buNone/>
            </a:pPr>
            <a:endParaRPr lang="en-US" sz="2000" b="0" i="0" dirty="0">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686094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4540-19B9-0BE7-5F71-A02254275C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315D165-54CB-09DA-2432-36FDA20483CC}"/>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3057FE3-B7A2-6816-E69B-3C9BE0CDA13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DD608B96-F9EA-8098-96F2-B9B214BD1C20}"/>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950A51D9-81AA-CEFB-285C-0EFF6D3FB890}"/>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lgn="ctr" rtl="0" fontAlgn="base">
              <a:lnSpc>
                <a:spcPts val="1569"/>
              </a:lnSpc>
              <a:buNone/>
            </a:pPr>
            <a:r>
              <a:rPr lang="en-US" sz="2000" i="0" dirty="0">
                <a:solidFill>
                  <a:srgbClr val="000000"/>
                </a:solidFill>
                <a:effectLst/>
                <a:latin typeface="Aptos" panose="020B0004020202020204" pitchFamily="34" charset="0"/>
              </a:rPr>
              <a:t>Is there evidence of </a:t>
            </a:r>
            <a:r>
              <a:rPr lang="en-US" sz="2000" b="1" i="0" dirty="0">
                <a:solidFill>
                  <a:srgbClr val="000000"/>
                </a:solidFill>
                <a:effectLst/>
                <a:latin typeface="Aptos" panose="020B0004020202020204" pitchFamily="34" charset="0"/>
              </a:rPr>
              <a:t>programs and supports </a:t>
            </a:r>
            <a:r>
              <a:rPr lang="en-US" sz="2000" i="0" dirty="0">
                <a:solidFill>
                  <a:srgbClr val="000000"/>
                </a:solidFill>
                <a:effectLst/>
                <a:latin typeface="Aptos" panose="020B0004020202020204" pitchFamily="34" charset="0"/>
              </a:rPr>
              <a:t>that have been implemented prior to the required </a:t>
            </a:r>
            <a:r>
              <a:rPr lang="en-US" sz="2000" b="1" i="0" dirty="0">
                <a:solidFill>
                  <a:srgbClr val="000000"/>
                </a:solidFill>
                <a:effectLst/>
                <a:latin typeface="Aptos" panose="020B0004020202020204" pitchFamily="34" charset="0"/>
              </a:rPr>
              <a:t>student exit interview</a:t>
            </a:r>
            <a:r>
              <a:rPr lang="en-US" sz="2000" i="0" dirty="0">
                <a:solidFill>
                  <a:srgbClr val="000000"/>
                </a:solidFill>
                <a:effectLst/>
                <a:latin typeface="Aptos" panose="020B0004020202020204" pitchFamily="34" charset="0"/>
              </a:rPr>
              <a:t>? </a:t>
            </a:r>
          </a:p>
          <a:p>
            <a:pPr marL="0" indent="0" algn="ctr" rtl="0" fontAlgn="base">
              <a:lnSpc>
                <a:spcPts val="1569"/>
              </a:lnSpc>
              <a:buNone/>
            </a:pPr>
            <a:endParaRPr lang="en-US" sz="2000" dirty="0">
              <a:solidFill>
                <a:srgbClr val="000000"/>
              </a:solidFill>
              <a:latin typeface="Aptos" panose="020B0004020202020204" pitchFamily="34" charset="0"/>
            </a:endParaRPr>
          </a:p>
          <a:p>
            <a:pPr marL="0" indent="0" algn="ctr" rtl="0" fontAlgn="base">
              <a:lnSpc>
                <a:spcPts val="1569"/>
              </a:lnSpc>
              <a:buNone/>
            </a:pPr>
            <a:r>
              <a:rPr lang="en-US" sz="1800" b="1" i="1" dirty="0">
                <a:solidFill>
                  <a:srgbClr val="000000"/>
                </a:solidFill>
                <a:effectLst/>
                <a:latin typeface="Aptos" panose="020B0004020202020204" pitchFamily="34" charset="0"/>
              </a:rPr>
              <a:t>Section 16-28-3.1 Act 2009-564, p. 1648, §2 </a:t>
            </a:r>
            <a:r>
              <a:rPr lang="en-US" sz="1800" b="0" i="1" dirty="0">
                <a:solidFill>
                  <a:srgbClr val="000000"/>
                </a:solidFill>
                <a:effectLst/>
                <a:latin typeface="Aptos" panose="020B0004020202020204" pitchFamily="34" charset="0"/>
              </a:rPr>
              <a:t>  </a:t>
            </a:r>
            <a:endParaRPr lang="en-US" sz="1800" b="1" i="1" dirty="0">
              <a:solidFill>
                <a:srgbClr val="000000"/>
              </a:solidFill>
              <a:latin typeface="Aptos" panose="020B0004020202020204" pitchFamily="34" charset="0"/>
            </a:endParaRPr>
          </a:p>
          <a:p>
            <a:pPr marL="0" indent="0" algn="ctr" rtl="0" fontAlgn="base">
              <a:lnSpc>
                <a:spcPts val="1569"/>
              </a:lnSpc>
              <a:buNone/>
            </a:pPr>
            <a:endParaRPr lang="en-US" i="1" dirty="0">
              <a:solidFill>
                <a:srgbClr val="000000"/>
              </a:solidFill>
              <a:latin typeface="Aptos" panose="020B0004020202020204" pitchFamily="34" charset="0"/>
            </a:endParaRPr>
          </a:p>
          <a:p>
            <a:pPr algn="l" rtl="0" fontAlgn="base">
              <a:lnSpc>
                <a:spcPts val="1569"/>
              </a:lnSpc>
              <a:buNone/>
            </a:pPr>
            <a:endParaRPr lang="en-US" sz="2000" b="0" i="0" dirty="0">
              <a:effectLst/>
              <a:latin typeface="Aptos" panose="020B0004020202020204"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r>
              <a:rPr lang="en-US" sz="1600" b="0" i="0" dirty="0">
                <a:solidFill>
                  <a:srgbClr val="000000"/>
                </a:solidFill>
                <a:effectLst/>
                <a:latin typeface="Aptos" panose="020B0004020202020204" pitchFamily="34" charset="0"/>
              </a:rPr>
              <a:t>Documentation to be uploaded: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Sample of interventions, student/parent conferences, etc.to prevent student dropout </a:t>
            </a:r>
            <a:endParaRPr lang="en-US" sz="1050" b="0" i="0" dirty="0">
              <a:solidFill>
                <a:srgbClr val="000000"/>
              </a:solidFill>
              <a:effectLst/>
              <a:latin typeface="Segoe UI" panose="020B0502040204020203"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482"/>
              </a:lnSpc>
              <a:buNone/>
            </a:pPr>
            <a:endParaRPr lang="en-US" sz="2000" b="1" i="0" dirty="0">
              <a:solidFill>
                <a:srgbClr val="000000"/>
              </a:solidFill>
              <a:effectLst/>
              <a:latin typeface="Aptos" panose="020B0004020202020204"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143EF836-494E-074F-EAAE-9C88D5E0A312}"/>
              </a:ext>
            </a:extLst>
          </p:cNvPr>
          <p:cNvPicPr>
            <a:picLocks noChangeAspect="1"/>
          </p:cNvPicPr>
          <p:nvPr/>
        </p:nvPicPr>
        <p:blipFill>
          <a:blip r:embed="rId2"/>
          <a:stretch>
            <a:fillRect/>
          </a:stretch>
        </p:blipFill>
        <p:spPr>
          <a:xfrm>
            <a:off x="3727530" y="4191173"/>
            <a:ext cx="1524347" cy="1524347"/>
          </a:xfrm>
          <a:prstGeom prst="rect">
            <a:avLst/>
          </a:prstGeom>
        </p:spPr>
      </p:pic>
    </p:spTree>
    <p:extLst>
      <p:ext uri="{BB962C8B-B14F-4D97-AF65-F5344CB8AC3E}">
        <p14:creationId xmlns:p14="http://schemas.microsoft.com/office/powerpoint/2010/main" val="40782436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6E440-F68E-8AE2-AE40-FF08BD9E31B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5AAD09-6110-5EEC-36BA-A5762E9F9760}"/>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4968ADC3-4F45-618B-F256-70B83DF1632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154D3EE0-9883-2A92-D25B-CF9217E53E98}"/>
              </a:ext>
            </a:extLst>
          </p:cNvPr>
          <p:cNvSpPr>
            <a:spLocks noGrp="1"/>
          </p:cNvSpPr>
          <p:nvPr>
            <p:ph type="title"/>
          </p:nvPr>
        </p:nvSpPr>
        <p:spPr/>
        <p:txBody>
          <a:bodyPr/>
          <a:lstStyle/>
          <a:p>
            <a:r>
              <a:rPr lang="en-US" dirty="0"/>
              <a:t>MTSS</a:t>
            </a:r>
          </a:p>
        </p:txBody>
      </p:sp>
      <p:sp>
        <p:nvSpPr>
          <p:cNvPr id="3" name="Content Placeholder 2">
            <a:extLst>
              <a:ext uri="{FF2B5EF4-FFF2-40B4-BE49-F238E27FC236}">
                <a16:creationId xmlns:a16="http://schemas.microsoft.com/office/drawing/2014/main" id="{3CD0A7D4-7916-4B5A-13A0-6AA8D18A61D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lgn="ctr" rtl="0" fontAlgn="base">
              <a:lnSpc>
                <a:spcPts val="1569"/>
              </a:lnSpc>
              <a:buNone/>
            </a:pPr>
            <a:r>
              <a:rPr lang="en-US" sz="1800" i="0" dirty="0">
                <a:solidFill>
                  <a:srgbClr val="000000"/>
                </a:solidFill>
                <a:effectLst/>
                <a:latin typeface="Aptos" panose="020B0004020202020204" pitchFamily="34" charset="0"/>
              </a:rPr>
              <a:t>Is there evidence of procedures which address </a:t>
            </a:r>
            <a:r>
              <a:rPr lang="en-US" sz="1800" b="1" i="0" dirty="0">
                <a:solidFill>
                  <a:srgbClr val="000000"/>
                </a:solidFill>
                <a:effectLst/>
                <a:latin typeface="Aptos" panose="020B0004020202020204" pitchFamily="34" charset="0"/>
              </a:rPr>
              <a:t>chronic absenteeism prevention </a:t>
            </a: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awareness</a:t>
            </a:r>
            <a:r>
              <a:rPr lang="en-US" sz="1800" i="0" dirty="0">
                <a:solidFill>
                  <a:srgbClr val="000000"/>
                </a:solidFill>
                <a:effectLst/>
                <a:latin typeface="Aptos" panose="020B0004020202020204" pitchFamily="34" charset="0"/>
              </a:rPr>
              <a:t>? </a:t>
            </a:r>
          </a:p>
          <a:p>
            <a:pPr marL="0" indent="0" algn="ctr" rtl="0" fontAlgn="base">
              <a:lnSpc>
                <a:spcPts val="1569"/>
              </a:lnSpc>
              <a:buNone/>
            </a:pPr>
            <a:endParaRPr lang="en-US" sz="1800" b="1" dirty="0">
              <a:solidFill>
                <a:srgbClr val="000000"/>
              </a:solidFill>
              <a:latin typeface="Aptos" panose="020B0004020202020204" pitchFamily="34" charset="0"/>
            </a:endParaRPr>
          </a:p>
          <a:p>
            <a:pPr marL="0" indent="0" algn="ctr" rtl="0" fontAlgn="base">
              <a:lnSpc>
                <a:spcPts val="1569"/>
              </a:lnSpc>
              <a:buNone/>
            </a:pPr>
            <a:r>
              <a:rPr lang="en-US" sz="1600" b="1" i="1" dirty="0">
                <a:solidFill>
                  <a:srgbClr val="000000"/>
                </a:solidFill>
                <a:effectLst/>
                <a:latin typeface="Aptos" panose="020B0004020202020204" pitchFamily="34" charset="0"/>
              </a:rPr>
              <a:t>Alabama Administrative Code 290-3-1-.02(7)(b)(c)  </a:t>
            </a:r>
            <a:r>
              <a:rPr lang="en-US" sz="1600" b="0" i="1" dirty="0">
                <a:solidFill>
                  <a:srgbClr val="000000"/>
                </a:solidFill>
                <a:effectLst/>
                <a:latin typeface="Aptos" panose="020B0004020202020204" pitchFamily="34" charset="0"/>
              </a:rPr>
              <a:t> </a:t>
            </a:r>
          </a:p>
          <a:p>
            <a:pPr algn="ctr" rtl="0" fontAlgn="base">
              <a:lnSpc>
                <a:spcPts val="1569"/>
              </a:lnSpc>
              <a:buNone/>
            </a:pPr>
            <a:r>
              <a:rPr lang="en-US" sz="1800" b="0" i="0" dirty="0">
                <a:solidFill>
                  <a:srgbClr val="000000"/>
                </a:solidFill>
                <a:effectLst/>
                <a:latin typeface="Aptos" panose="020B0004020202020204" pitchFamily="34" charset="0"/>
              </a:rPr>
              <a:t>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Documentation to be uploaded: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Agenda of planning sessions for chronic absenteeism related events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Samples of chronic absenteeism related events and communication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Documentation of parental awareness items related to chronic absenteeism, excluding truancy letters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9412380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BEB415-6F9F-38E2-4EAF-42B19DAA4EA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FCB3CDB-95C5-B207-0E24-CFF8A6AAF532}"/>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A883C166-00D2-9D86-CA40-D74C1E47086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3BADAE00-14FF-3CB0-755E-8E79745A3967}"/>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7C6FA87F-7AB4-E804-049A-A37929B22223}"/>
              </a:ext>
            </a:extLst>
          </p:cNvPr>
          <p:cNvSpPr>
            <a:spLocks noGrp="1"/>
          </p:cNvSpPr>
          <p:nvPr>
            <p:ph idx="1"/>
          </p:nvPr>
        </p:nvSpPr>
        <p:spPr/>
        <p:txBody>
          <a:bodyPr>
            <a:normAutofit fontScale="400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5500" i="0" dirty="0">
                <a:solidFill>
                  <a:srgbClr val="000000"/>
                </a:solidFill>
                <a:effectLst/>
                <a:latin typeface="Aptos" panose="020B0004020202020204" pitchFamily="34" charset="0"/>
              </a:rPr>
              <a:t>Personnel: Are </a:t>
            </a:r>
            <a:r>
              <a:rPr lang="en-US" sz="5500" b="1" i="0" dirty="0">
                <a:solidFill>
                  <a:srgbClr val="000000"/>
                </a:solidFill>
                <a:effectLst/>
                <a:latin typeface="Aptos" panose="020B0004020202020204" pitchFamily="34" charset="0"/>
              </a:rPr>
              <a:t>qualified school librarian/library media specialist </a:t>
            </a:r>
            <a:r>
              <a:rPr lang="en-US" sz="5500" i="0" dirty="0">
                <a:solidFill>
                  <a:srgbClr val="000000"/>
                </a:solidFill>
                <a:effectLst/>
                <a:latin typeface="Aptos" panose="020B0004020202020204" pitchFamily="34" charset="0"/>
              </a:rPr>
              <a:t>units placed where earned as indicated by </a:t>
            </a:r>
            <a:r>
              <a:rPr lang="en-US" sz="5500" b="1" i="0" dirty="0">
                <a:solidFill>
                  <a:srgbClr val="000000"/>
                </a:solidFill>
                <a:effectLst/>
                <a:latin typeface="Aptos" panose="020B0004020202020204" pitchFamily="34" charset="0"/>
              </a:rPr>
              <a:t>LEA Unit </a:t>
            </a:r>
            <a:r>
              <a:rPr lang="en-US" sz="5500" i="0" dirty="0">
                <a:solidFill>
                  <a:srgbClr val="000000"/>
                </a:solidFill>
                <a:effectLst/>
                <a:latin typeface="Aptos" panose="020B0004020202020204" pitchFamily="34" charset="0"/>
              </a:rPr>
              <a:t>breakdown? </a:t>
            </a:r>
          </a:p>
          <a:p>
            <a:pPr algn="ctr" rtl="0" fontAlgn="base">
              <a:lnSpc>
                <a:spcPts val="1569"/>
              </a:lnSpc>
              <a:buNone/>
            </a:pPr>
            <a:endParaRPr lang="en-US" sz="5500" b="1" dirty="0">
              <a:solidFill>
                <a:srgbClr val="000000"/>
              </a:solidFill>
              <a:latin typeface="Aptos" panose="020B0004020202020204" pitchFamily="34" charset="0"/>
            </a:endParaRPr>
          </a:p>
          <a:p>
            <a:pPr algn="ctr" rtl="0" fontAlgn="base">
              <a:lnSpc>
                <a:spcPts val="1569"/>
              </a:lnSpc>
              <a:buNone/>
            </a:pPr>
            <a:r>
              <a:rPr lang="en-US" sz="5500" b="1" i="0" dirty="0">
                <a:solidFill>
                  <a:srgbClr val="000000"/>
                </a:solidFill>
                <a:effectLst/>
                <a:latin typeface="Aptos" panose="020B0004020202020204" pitchFamily="34" charset="0"/>
              </a:rPr>
              <a:t>Ala. Admin. Code 290-2010.01(1)(a)1. (ii)</a:t>
            </a:r>
            <a:r>
              <a:rPr lang="en-US" sz="5500" b="0" i="0" dirty="0">
                <a:solidFill>
                  <a:srgbClr val="000000"/>
                </a:solidFill>
                <a:effectLst/>
                <a:latin typeface="Aptos" panose="020B0004020202020204" pitchFamily="34" charset="0"/>
              </a:rPr>
              <a:t>  </a:t>
            </a:r>
          </a:p>
          <a:p>
            <a:pPr algn="ctr" rtl="0" fontAlgn="base">
              <a:lnSpc>
                <a:spcPts val="1569"/>
              </a:lnSpc>
              <a:buNone/>
            </a:pPr>
            <a:endParaRPr lang="en-US" sz="5500" dirty="0">
              <a:solidFill>
                <a:srgbClr val="000000"/>
              </a:solidFill>
              <a:latin typeface="Aptos" panose="020B0004020202020204" pitchFamily="34" charset="0"/>
            </a:endParaRPr>
          </a:p>
          <a:p>
            <a:pPr algn="l" rtl="0" fontAlgn="base">
              <a:lnSpc>
                <a:spcPts val="1569"/>
              </a:lnSpc>
              <a:spcAft>
                <a:spcPts val="800"/>
              </a:spcAft>
              <a:buNone/>
            </a:pPr>
            <a:r>
              <a:rPr lang="en-US" sz="3400" b="1" i="0" dirty="0">
                <a:solidFill>
                  <a:srgbClr val="000000"/>
                </a:solidFill>
                <a:effectLst/>
                <a:latin typeface="Aptos" panose="020B0004020202020204" pitchFamily="34" charset="0"/>
              </a:rPr>
              <a:t>Documentation to be uploaded: </a:t>
            </a:r>
            <a:r>
              <a:rPr lang="en-US" sz="3400" b="0" i="0" dirty="0">
                <a:solidFill>
                  <a:srgbClr val="000000"/>
                </a:solidFill>
                <a:effectLst/>
                <a:latin typeface="Aptos" panose="020B0004020202020204" pitchFamily="34" charset="0"/>
              </a:rPr>
              <a:t> </a:t>
            </a:r>
            <a:endParaRPr lang="en-US" sz="3400" b="0" i="0" dirty="0">
              <a:solidFill>
                <a:srgbClr val="000000"/>
              </a:solidFill>
              <a:effectLst/>
              <a:latin typeface="Segoe UI" panose="020B0502040204020203" pitchFamily="34" charset="0"/>
            </a:endParaRPr>
          </a:p>
          <a:p>
            <a:pPr algn="l" rtl="0" fontAlgn="base">
              <a:lnSpc>
                <a:spcPts val="1569"/>
              </a:lnSpc>
              <a:spcAft>
                <a:spcPts val="800"/>
              </a:spcAft>
              <a:buNone/>
            </a:pPr>
            <a:r>
              <a:rPr lang="en-US" sz="3400" b="0" i="0" dirty="0">
                <a:solidFill>
                  <a:srgbClr val="000000"/>
                </a:solidFill>
                <a:effectLst/>
                <a:latin typeface="Aptos" panose="020B0004020202020204" pitchFamily="34" charset="0"/>
              </a:rPr>
              <a:t>• Professional Educator Certificates of all school library media specialists </a:t>
            </a:r>
            <a:r>
              <a:rPr lang="en-US" sz="3400" b="0" i="0" dirty="0">
                <a:solidFill>
                  <a:srgbClr val="000000"/>
                </a:solidFill>
                <a:effectLst/>
                <a:latin typeface="Calibri" panose="020F0502020204030204" pitchFamily="34" charset="0"/>
              </a:rPr>
              <a:t> </a:t>
            </a:r>
            <a:r>
              <a:rPr lang="en-US" sz="3400" b="0" i="0" dirty="0">
                <a:solidFill>
                  <a:srgbClr val="000000"/>
                </a:solidFill>
                <a:effectLst/>
                <a:latin typeface="Aptos" panose="020B0004020202020204" pitchFamily="34" charset="0"/>
              </a:rPr>
              <a:t>employed; Upload professional educator certificates for all employed school </a:t>
            </a:r>
            <a:r>
              <a:rPr lang="en-US" sz="3400" b="0" i="0" dirty="0">
                <a:solidFill>
                  <a:srgbClr val="000000"/>
                </a:solidFill>
                <a:effectLst/>
                <a:latin typeface="Calibri" panose="020F0502020204030204" pitchFamily="34" charset="0"/>
              </a:rPr>
              <a:t> </a:t>
            </a:r>
            <a:r>
              <a:rPr lang="en-US" sz="3400" b="0" i="0" dirty="0">
                <a:solidFill>
                  <a:srgbClr val="000000"/>
                </a:solidFill>
                <a:effectLst/>
                <a:latin typeface="Aptos" panose="020B0004020202020204" pitchFamily="34" charset="0"/>
              </a:rPr>
              <a:t>library media specialists. Each foundational unit should be accounted for. </a:t>
            </a:r>
            <a:r>
              <a:rPr lang="en-US" sz="3400" b="0" i="0" dirty="0">
                <a:solidFill>
                  <a:srgbClr val="000000"/>
                </a:solidFill>
                <a:effectLst/>
                <a:latin typeface="Calibri" panose="020F0502020204030204" pitchFamily="34" charset="0"/>
              </a:rPr>
              <a:t> </a:t>
            </a:r>
            <a:r>
              <a:rPr lang="en-US" sz="3400" b="0" i="0" dirty="0">
                <a:solidFill>
                  <a:srgbClr val="000000"/>
                </a:solidFill>
                <a:effectLst/>
                <a:latin typeface="Aptos" panose="020B0004020202020204" pitchFamily="34" charset="0"/>
              </a:rPr>
              <a:t>Provisional Certificates (if applicable): If any non-certified library media specialists </a:t>
            </a:r>
            <a:r>
              <a:rPr lang="en-US" sz="3400" b="0" i="0" dirty="0">
                <a:solidFill>
                  <a:srgbClr val="000000"/>
                </a:solidFill>
                <a:effectLst/>
                <a:latin typeface="Calibri" panose="020F0502020204030204" pitchFamily="34" charset="0"/>
              </a:rPr>
              <a:t> </a:t>
            </a:r>
            <a:r>
              <a:rPr lang="en-US" sz="3400" b="0" i="0" dirty="0">
                <a:solidFill>
                  <a:srgbClr val="000000"/>
                </a:solidFill>
                <a:effectLst/>
                <a:latin typeface="Aptos" panose="020B0004020202020204" pitchFamily="34" charset="0"/>
              </a:rPr>
              <a:t>are employed, include documentation of provisional certificates  </a:t>
            </a:r>
            <a:endParaRPr lang="en-US" sz="3400" b="0" i="0" dirty="0">
              <a:solidFill>
                <a:srgbClr val="000000"/>
              </a:solidFill>
              <a:effectLst/>
              <a:latin typeface="Segoe UI" panose="020B0502040204020203" pitchFamily="34" charset="0"/>
            </a:endParaRPr>
          </a:p>
          <a:p>
            <a:pPr algn="l" rtl="0" fontAlgn="base">
              <a:lnSpc>
                <a:spcPts val="1569"/>
              </a:lnSpc>
              <a:spcAft>
                <a:spcPts val="800"/>
              </a:spcAft>
              <a:buNone/>
            </a:pPr>
            <a:r>
              <a:rPr lang="en-US" sz="3400" b="0" i="0" dirty="0">
                <a:solidFill>
                  <a:srgbClr val="000000"/>
                </a:solidFill>
                <a:effectLst/>
                <a:latin typeface="Aptos" panose="020B0004020202020204" pitchFamily="34" charset="0"/>
              </a:rPr>
              <a:t>• Sample Library Certificates.  </a:t>
            </a:r>
            <a:endParaRPr lang="en-US" sz="3400" b="0" i="0" dirty="0">
              <a:solidFill>
                <a:srgbClr val="000000"/>
              </a:solidFill>
              <a:effectLst/>
              <a:latin typeface="Segoe UI" panose="020B0502040204020203" pitchFamily="34" charset="0"/>
            </a:endParaRPr>
          </a:p>
          <a:p>
            <a:pPr algn="l" rtl="0" fontAlgn="base">
              <a:lnSpc>
                <a:spcPts val="1569"/>
              </a:lnSpc>
              <a:spcAft>
                <a:spcPts val="800"/>
              </a:spcAft>
              <a:buNone/>
            </a:pPr>
            <a:r>
              <a:rPr lang="en-US" sz="3400" b="0" i="0" dirty="0">
                <a:solidFill>
                  <a:srgbClr val="000000"/>
                </a:solidFill>
                <a:effectLst/>
                <a:latin typeface="Aptos" panose="020B0004020202020204" pitchFamily="34" charset="0"/>
              </a:rPr>
              <a:t>• Foundation Unit allocations for the LEA </a:t>
            </a:r>
            <a:endParaRPr lang="en-US" sz="3400" b="0" i="0" dirty="0">
              <a:solidFill>
                <a:srgbClr val="000000"/>
              </a:solidFill>
              <a:effectLst/>
              <a:latin typeface="Segoe UI" panose="020B0502040204020203" pitchFamily="34" charset="0"/>
            </a:endParaRPr>
          </a:p>
          <a:p>
            <a:pPr algn="ctr" rtl="0" fontAlgn="base">
              <a:lnSpc>
                <a:spcPts val="1569"/>
              </a:lnSpc>
              <a:buNone/>
            </a:pPr>
            <a:endParaRPr lang="en-US" sz="3400" b="0" i="0" dirty="0">
              <a:solidFill>
                <a:srgbClr val="000000"/>
              </a:solidFill>
              <a:effectLst/>
              <a:latin typeface="Segoe UI" panose="020B0502040204020203" pitchFamily="34" charset="0"/>
            </a:endParaRPr>
          </a:p>
          <a:p>
            <a:pPr algn="l" rtl="0" fontAlgn="base">
              <a:lnSpc>
                <a:spcPts val="1569"/>
              </a:lnSpc>
              <a:buNone/>
            </a:pPr>
            <a:r>
              <a:rPr lang="en-US" sz="3400" b="0" i="0" dirty="0">
                <a:solidFill>
                  <a:srgbClr val="000000"/>
                </a:solidFill>
                <a:effectLst/>
                <a:latin typeface="Aptos" panose="020B0004020202020204" pitchFamily="34" charset="0"/>
              </a:rPr>
              <a:t> </a:t>
            </a:r>
            <a:endParaRPr lang="en-US" sz="34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973BA87F-E99B-EFA8-B656-BFD96955B5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513832" y="4754880"/>
            <a:ext cx="2635758" cy="1462882"/>
          </a:xfrm>
          <a:prstGeom prst="rect">
            <a:avLst/>
          </a:prstGeom>
        </p:spPr>
      </p:pic>
    </p:spTree>
    <p:extLst>
      <p:ext uri="{BB962C8B-B14F-4D97-AF65-F5344CB8AC3E}">
        <p14:creationId xmlns:p14="http://schemas.microsoft.com/office/powerpoint/2010/main" val="18398696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0C6E7-5E1F-6A92-FED2-89A387E66F7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9DE14E9-9BAA-648D-1E56-42C1332D3FAF}"/>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8C7ACCB9-F5D1-759C-8828-214BBCCCFF6E}"/>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6" name="Title 5">
            <a:extLst>
              <a:ext uri="{FF2B5EF4-FFF2-40B4-BE49-F238E27FC236}">
                <a16:creationId xmlns:a16="http://schemas.microsoft.com/office/drawing/2014/main" id="{ECDAC7B5-1C75-4278-617E-EF6BCB7CAC2C}"/>
              </a:ext>
            </a:extLst>
          </p:cNvPr>
          <p:cNvSpPr>
            <a:spLocks noGrp="1"/>
          </p:cNvSpPr>
          <p:nvPr>
            <p:ph type="title"/>
          </p:nvPr>
        </p:nvSpPr>
        <p:spPr/>
        <p:txBody>
          <a:bodyPr>
            <a:normAutofit fontScale="90000"/>
          </a:bodyPr>
          <a:lstStyle/>
          <a:p>
            <a:r>
              <a:rPr lang="en-US" dirty="0"/>
              <a:t>Academic Performance Framework: State Accountability System</a:t>
            </a:r>
          </a:p>
        </p:txBody>
      </p:sp>
      <p:sp>
        <p:nvSpPr>
          <p:cNvPr id="7" name="Text Placeholder 6">
            <a:extLst>
              <a:ext uri="{FF2B5EF4-FFF2-40B4-BE49-F238E27FC236}">
                <a16:creationId xmlns:a16="http://schemas.microsoft.com/office/drawing/2014/main" id="{A8BCCB4D-EA96-59AE-6AEF-DAB0BD281D91}"/>
              </a:ext>
            </a:extLst>
          </p:cNvPr>
          <p:cNvSpPr>
            <a:spLocks noGrp="1"/>
          </p:cNvSpPr>
          <p:nvPr>
            <p:ph type="body" idx="1"/>
          </p:nvPr>
        </p:nvSpPr>
        <p:spPr/>
        <p:txBody>
          <a:bodyPr/>
          <a:lstStyle/>
          <a:p>
            <a:r>
              <a:rPr lang="en-US" dirty="0"/>
              <a:t>With a Grade 12</a:t>
            </a:r>
          </a:p>
        </p:txBody>
      </p:sp>
      <p:graphicFrame>
        <p:nvGraphicFramePr>
          <p:cNvPr id="12" name="Content Placeholder 11">
            <a:extLst>
              <a:ext uri="{FF2B5EF4-FFF2-40B4-BE49-F238E27FC236}">
                <a16:creationId xmlns:a16="http://schemas.microsoft.com/office/drawing/2014/main" id="{1F58B5EC-2392-706C-7A66-A2ED50896F90}"/>
              </a:ext>
            </a:extLst>
          </p:cNvPr>
          <p:cNvGraphicFramePr>
            <a:graphicFrameLocks noGrp="1"/>
          </p:cNvGraphicFramePr>
          <p:nvPr>
            <p:ph sz="half" idx="2"/>
            <p:extLst>
              <p:ext uri="{D42A27DB-BD31-4B8C-83A1-F6EECF244321}">
                <p14:modId xmlns:p14="http://schemas.microsoft.com/office/powerpoint/2010/main" val="1092932344"/>
              </p:ext>
            </p:extLst>
          </p:nvPr>
        </p:nvGraphicFramePr>
        <p:xfrm>
          <a:off x="457200" y="2174875"/>
          <a:ext cx="4040188" cy="3672840"/>
        </p:xfrm>
        <a:graphic>
          <a:graphicData uri="http://schemas.openxmlformats.org/drawingml/2006/table">
            <a:tbl>
              <a:tblPr firstRow="1" bandRow="1">
                <a:tableStyleId>{5C22544A-7EE6-4342-B048-85BDC9FD1C3A}</a:tableStyleId>
              </a:tblPr>
              <a:tblGrid>
                <a:gridCol w="2020094">
                  <a:extLst>
                    <a:ext uri="{9D8B030D-6E8A-4147-A177-3AD203B41FA5}">
                      <a16:colId xmlns:a16="http://schemas.microsoft.com/office/drawing/2014/main" val="2612479127"/>
                    </a:ext>
                  </a:extLst>
                </a:gridCol>
                <a:gridCol w="2020094">
                  <a:extLst>
                    <a:ext uri="{9D8B030D-6E8A-4147-A177-3AD203B41FA5}">
                      <a16:colId xmlns:a16="http://schemas.microsoft.com/office/drawing/2014/main" val="1311181914"/>
                    </a:ext>
                  </a:extLst>
                </a:gridCol>
              </a:tblGrid>
              <a:tr h="370840">
                <a:tc>
                  <a:txBody>
                    <a:bodyPr/>
                    <a:lstStyle/>
                    <a:p>
                      <a:r>
                        <a:rPr lang="en-US" dirty="0"/>
                        <a:t>Indicator</a:t>
                      </a:r>
                    </a:p>
                  </a:txBody>
                  <a:tcPr/>
                </a:tc>
                <a:tc>
                  <a:txBody>
                    <a:bodyPr/>
                    <a:lstStyle/>
                    <a:p>
                      <a:r>
                        <a:rPr lang="en-US" dirty="0"/>
                        <a:t>Weight</a:t>
                      </a:r>
                    </a:p>
                  </a:txBody>
                  <a:tcPr/>
                </a:tc>
                <a:extLst>
                  <a:ext uri="{0D108BD9-81ED-4DB2-BD59-A6C34878D82A}">
                    <a16:rowId xmlns:a16="http://schemas.microsoft.com/office/drawing/2014/main" val="1572535744"/>
                  </a:ext>
                </a:extLst>
              </a:tr>
              <a:tr h="370840">
                <a:tc>
                  <a:txBody>
                    <a:bodyPr/>
                    <a:lstStyle/>
                    <a:p>
                      <a:r>
                        <a:rPr lang="en-US" dirty="0"/>
                        <a:t>Academic Achievement</a:t>
                      </a:r>
                    </a:p>
                  </a:txBody>
                  <a:tcPr/>
                </a:tc>
                <a:tc>
                  <a:txBody>
                    <a:bodyPr/>
                    <a:lstStyle/>
                    <a:p>
                      <a:r>
                        <a:rPr lang="en-US" dirty="0"/>
                        <a:t>20%</a:t>
                      </a:r>
                    </a:p>
                  </a:txBody>
                  <a:tcPr/>
                </a:tc>
                <a:extLst>
                  <a:ext uri="{0D108BD9-81ED-4DB2-BD59-A6C34878D82A}">
                    <a16:rowId xmlns:a16="http://schemas.microsoft.com/office/drawing/2014/main" val="3487540832"/>
                  </a:ext>
                </a:extLst>
              </a:tr>
              <a:tr h="370840">
                <a:tc>
                  <a:txBody>
                    <a:bodyPr/>
                    <a:lstStyle/>
                    <a:p>
                      <a:r>
                        <a:rPr lang="en-US" dirty="0"/>
                        <a:t>Academic Growth</a:t>
                      </a:r>
                    </a:p>
                  </a:txBody>
                  <a:tcPr/>
                </a:tc>
                <a:tc>
                  <a:txBody>
                    <a:bodyPr/>
                    <a:lstStyle/>
                    <a:p>
                      <a:r>
                        <a:rPr lang="en-US" dirty="0"/>
                        <a:t>30%</a:t>
                      </a:r>
                    </a:p>
                  </a:txBody>
                  <a:tcPr/>
                </a:tc>
                <a:extLst>
                  <a:ext uri="{0D108BD9-81ED-4DB2-BD59-A6C34878D82A}">
                    <a16:rowId xmlns:a16="http://schemas.microsoft.com/office/drawing/2014/main" val="1797681960"/>
                  </a:ext>
                </a:extLst>
              </a:tr>
              <a:tr h="370840">
                <a:tc>
                  <a:txBody>
                    <a:bodyPr/>
                    <a:lstStyle/>
                    <a:p>
                      <a:r>
                        <a:rPr lang="en-US" dirty="0"/>
                        <a:t>Graduation Rate</a:t>
                      </a:r>
                    </a:p>
                  </a:txBody>
                  <a:tcPr/>
                </a:tc>
                <a:tc>
                  <a:txBody>
                    <a:bodyPr/>
                    <a:lstStyle/>
                    <a:p>
                      <a:r>
                        <a:rPr lang="en-US" dirty="0"/>
                        <a:t>25%</a:t>
                      </a:r>
                    </a:p>
                  </a:txBody>
                  <a:tcPr/>
                </a:tc>
                <a:extLst>
                  <a:ext uri="{0D108BD9-81ED-4DB2-BD59-A6C34878D82A}">
                    <a16:rowId xmlns:a16="http://schemas.microsoft.com/office/drawing/2014/main" val="2580565827"/>
                  </a:ext>
                </a:extLst>
              </a:tr>
              <a:tr h="370840">
                <a:tc>
                  <a:txBody>
                    <a:bodyPr/>
                    <a:lstStyle/>
                    <a:p>
                      <a:r>
                        <a:rPr lang="en-US" dirty="0"/>
                        <a:t>College and Career Readiness</a:t>
                      </a:r>
                    </a:p>
                  </a:txBody>
                  <a:tcPr/>
                </a:tc>
                <a:tc>
                  <a:txBody>
                    <a:bodyPr/>
                    <a:lstStyle/>
                    <a:p>
                      <a:r>
                        <a:rPr lang="en-US" dirty="0"/>
                        <a:t>10%</a:t>
                      </a:r>
                    </a:p>
                  </a:txBody>
                  <a:tcPr/>
                </a:tc>
                <a:extLst>
                  <a:ext uri="{0D108BD9-81ED-4DB2-BD59-A6C34878D82A}">
                    <a16:rowId xmlns:a16="http://schemas.microsoft.com/office/drawing/2014/main" val="3443425150"/>
                  </a:ext>
                </a:extLst>
              </a:tr>
              <a:tr h="370840">
                <a:tc>
                  <a:txBody>
                    <a:bodyPr/>
                    <a:lstStyle/>
                    <a:p>
                      <a:r>
                        <a:rPr lang="en-US" dirty="0"/>
                        <a:t>Chronic Absenteeism</a:t>
                      </a:r>
                    </a:p>
                  </a:txBody>
                  <a:tcPr/>
                </a:tc>
                <a:tc>
                  <a:txBody>
                    <a:bodyPr/>
                    <a:lstStyle/>
                    <a:p>
                      <a:r>
                        <a:rPr lang="en-US" dirty="0"/>
                        <a:t>10%</a:t>
                      </a:r>
                    </a:p>
                  </a:txBody>
                  <a:tcPr/>
                </a:tc>
                <a:extLst>
                  <a:ext uri="{0D108BD9-81ED-4DB2-BD59-A6C34878D82A}">
                    <a16:rowId xmlns:a16="http://schemas.microsoft.com/office/drawing/2014/main" val="947837994"/>
                  </a:ext>
                </a:extLst>
              </a:tr>
              <a:tr h="370840">
                <a:tc>
                  <a:txBody>
                    <a:bodyPr/>
                    <a:lstStyle/>
                    <a:p>
                      <a:r>
                        <a:rPr lang="en-US" dirty="0"/>
                        <a:t>English Language Proficiency (ELP)</a:t>
                      </a:r>
                    </a:p>
                  </a:txBody>
                  <a:tcPr/>
                </a:tc>
                <a:tc>
                  <a:txBody>
                    <a:bodyPr/>
                    <a:lstStyle/>
                    <a:p>
                      <a:r>
                        <a:rPr lang="en-US" dirty="0"/>
                        <a:t>5%</a:t>
                      </a:r>
                    </a:p>
                  </a:txBody>
                  <a:tcPr/>
                </a:tc>
                <a:extLst>
                  <a:ext uri="{0D108BD9-81ED-4DB2-BD59-A6C34878D82A}">
                    <a16:rowId xmlns:a16="http://schemas.microsoft.com/office/drawing/2014/main" val="795413114"/>
                  </a:ext>
                </a:extLst>
              </a:tr>
            </a:tbl>
          </a:graphicData>
        </a:graphic>
      </p:graphicFrame>
      <p:sp>
        <p:nvSpPr>
          <p:cNvPr id="9" name="Text Placeholder 8">
            <a:extLst>
              <a:ext uri="{FF2B5EF4-FFF2-40B4-BE49-F238E27FC236}">
                <a16:creationId xmlns:a16="http://schemas.microsoft.com/office/drawing/2014/main" id="{F26617EC-EACA-6161-CB15-4E622DA909D8}"/>
              </a:ext>
            </a:extLst>
          </p:cNvPr>
          <p:cNvSpPr>
            <a:spLocks noGrp="1"/>
          </p:cNvSpPr>
          <p:nvPr>
            <p:ph type="body" sz="quarter" idx="3"/>
          </p:nvPr>
        </p:nvSpPr>
        <p:spPr/>
        <p:txBody>
          <a:bodyPr/>
          <a:lstStyle/>
          <a:p>
            <a:r>
              <a:rPr lang="en-US" dirty="0"/>
              <a:t>Without a Grade 12</a:t>
            </a:r>
          </a:p>
        </p:txBody>
      </p:sp>
      <p:graphicFrame>
        <p:nvGraphicFramePr>
          <p:cNvPr id="11" name="Content Placeholder 10">
            <a:extLst>
              <a:ext uri="{FF2B5EF4-FFF2-40B4-BE49-F238E27FC236}">
                <a16:creationId xmlns:a16="http://schemas.microsoft.com/office/drawing/2014/main" id="{6C2B53C6-6B97-FBA3-8B44-B251406C707B}"/>
              </a:ext>
            </a:extLst>
          </p:cNvPr>
          <p:cNvGraphicFramePr>
            <a:graphicFrameLocks noGrp="1"/>
          </p:cNvGraphicFramePr>
          <p:nvPr>
            <p:ph sz="quarter" idx="4"/>
            <p:extLst>
              <p:ext uri="{D42A27DB-BD31-4B8C-83A1-F6EECF244321}">
                <p14:modId xmlns:p14="http://schemas.microsoft.com/office/powerpoint/2010/main" val="3346455482"/>
              </p:ext>
            </p:extLst>
          </p:nvPr>
        </p:nvGraphicFramePr>
        <p:xfrm>
          <a:off x="4645025" y="2174875"/>
          <a:ext cx="3941063" cy="3947160"/>
        </p:xfrm>
        <a:graphic>
          <a:graphicData uri="http://schemas.openxmlformats.org/drawingml/2006/table">
            <a:tbl>
              <a:tblPr firstRow="1" bandRow="1">
                <a:tableStyleId>{5C22544A-7EE6-4342-B048-85BDC9FD1C3A}</a:tableStyleId>
              </a:tblPr>
              <a:tblGrid>
                <a:gridCol w="1920176">
                  <a:extLst>
                    <a:ext uri="{9D8B030D-6E8A-4147-A177-3AD203B41FA5}">
                      <a16:colId xmlns:a16="http://schemas.microsoft.com/office/drawing/2014/main" val="2545175444"/>
                    </a:ext>
                  </a:extLst>
                </a:gridCol>
                <a:gridCol w="2020887">
                  <a:extLst>
                    <a:ext uri="{9D8B030D-6E8A-4147-A177-3AD203B41FA5}">
                      <a16:colId xmlns:a16="http://schemas.microsoft.com/office/drawing/2014/main" val="671702591"/>
                    </a:ext>
                  </a:extLst>
                </a:gridCol>
              </a:tblGrid>
              <a:tr h="370840">
                <a:tc>
                  <a:txBody>
                    <a:bodyPr/>
                    <a:lstStyle/>
                    <a:p>
                      <a:r>
                        <a:rPr lang="en-US" dirty="0"/>
                        <a:t>Indicator</a:t>
                      </a:r>
                    </a:p>
                  </a:txBody>
                  <a:tcPr/>
                </a:tc>
                <a:tc>
                  <a:txBody>
                    <a:bodyPr/>
                    <a:lstStyle/>
                    <a:p>
                      <a:r>
                        <a:rPr lang="en-US" dirty="0"/>
                        <a:t>Weight</a:t>
                      </a:r>
                    </a:p>
                  </a:txBody>
                  <a:tcPr/>
                </a:tc>
                <a:extLst>
                  <a:ext uri="{0D108BD9-81ED-4DB2-BD59-A6C34878D82A}">
                    <a16:rowId xmlns:a16="http://schemas.microsoft.com/office/drawing/2014/main" val="1087392458"/>
                  </a:ext>
                </a:extLst>
              </a:tr>
              <a:tr h="370840">
                <a:tc>
                  <a:txBody>
                    <a:bodyPr/>
                    <a:lstStyle/>
                    <a:p>
                      <a:r>
                        <a:rPr lang="en-US" dirty="0"/>
                        <a:t>Academic Achievement</a:t>
                      </a:r>
                    </a:p>
                  </a:txBody>
                  <a:tcPr/>
                </a:tc>
                <a:tc>
                  <a:txBody>
                    <a:bodyPr/>
                    <a:lstStyle/>
                    <a:p>
                      <a:r>
                        <a:rPr lang="en-US" dirty="0"/>
                        <a:t>35%</a:t>
                      </a:r>
                    </a:p>
                  </a:txBody>
                  <a:tcPr/>
                </a:tc>
                <a:extLst>
                  <a:ext uri="{0D108BD9-81ED-4DB2-BD59-A6C34878D82A}">
                    <a16:rowId xmlns:a16="http://schemas.microsoft.com/office/drawing/2014/main" val="2049995039"/>
                  </a:ext>
                </a:extLst>
              </a:tr>
              <a:tr h="370840">
                <a:tc>
                  <a:txBody>
                    <a:bodyPr/>
                    <a:lstStyle/>
                    <a:p>
                      <a:r>
                        <a:rPr lang="en-US" dirty="0"/>
                        <a:t>Academic Growth</a:t>
                      </a:r>
                    </a:p>
                  </a:txBody>
                  <a:tcPr/>
                </a:tc>
                <a:tc>
                  <a:txBody>
                    <a:bodyPr/>
                    <a:lstStyle/>
                    <a:p>
                      <a:r>
                        <a:rPr lang="en-US" dirty="0"/>
                        <a:t>50%</a:t>
                      </a:r>
                    </a:p>
                  </a:txBody>
                  <a:tcPr/>
                </a:tc>
                <a:extLst>
                  <a:ext uri="{0D108BD9-81ED-4DB2-BD59-A6C34878D82A}">
                    <a16:rowId xmlns:a16="http://schemas.microsoft.com/office/drawing/2014/main" val="1871299812"/>
                  </a:ext>
                </a:extLst>
              </a:tr>
              <a:tr h="370840">
                <a:tc>
                  <a:txBody>
                    <a:bodyPr/>
                    <a:lstStyle/>
                    <a:p>
                      <a:r>
                        <a:rPr lang="en-US" dirty="0"/>
                        <a:t>College and Career Readiness (CCR)</a:t>
                      </a:r>
                    </a:p>
                  </a:txBody>
                  <a:tcPr/>
                </a:tc>
                <a:tc>
                  <a:txBody>
                    <a:bodyPr/>
                    <a:lstStyle/>
                    <a:p>
                      <a:r>
                        <a:rPr lang="en-US" dirty="0"/>
                        <a:t>X</a:t>
                      </a:r>
                    </a:p>
                  </a:txBody>
                  <a:tcPr/>
                </a:tc>
                <a:extLst>
                  <a:ext uri="{0D108BD9-81ED-4DB2-BD59-A6C34878D82A}">
                    <a16:rowId xmlns:a16="http://schemas.microsoft.com/office/drawing/2014/main" val="2736779543"/>
                  </a:ext>
                </a:extLst>
              </a:tr>
              <a:tr h="370840">
                <a:tc>
                  <a:txBody>
                    <a:bodyPr/>
                    <a:lstStyle/>
                    <a:p>
                      <a:r>
                        <a:rPr lang="en-US" dirty="0"/>
                        <a:t>Chronic Absenteeism</a:t>
                      </a:r>
                    </a:p>
                  </a:txBody>
                  <a:tcPr/>
                </a:tc>
                <a:tc>
                  <a:txBody>
                    <a:bodyPr/>
                    <a:lstStyle/>
                    <a:p>
                      <a:r>
                        <a:rPr lang="en-US" dirty="0"/>
                        <a:t>10%</a:t>
                      </a:r>
                    </a:p>
                  </a:txBody>
                  <a:tcPr/>
                </a:tc>
                <a:extLst>
                  <a:ext uri="{0D108BD9-81ED-4DB2-BD59-A6C34878D82A}">
                    <a16:rowId xmlns:a16="http://schemas.microsoft.com/office/drawing/2014/main" val="2595585788"/>
                  </a:ext>
                </a:extLst>
              </a:tr>
              <a:tr h="370840">
                <a:tc>
                  <a:txBody>
                    <a:bodyPr/>
                    <a:lstStyle/>
                    <a:p>
                      <a:r>
                        <a:rPr lang="en-US" dirty="0"/>
                        <a:t>English Language Proficiency (ELP)</a:t>
                      </a:r>
                    </a:p>
                  </a:txBody>
                  <a:tcPr/>
                </a:tc>
                <a:tc>
                  <a:txBody>
                    <a:bodyPr/>
                    <a:lstStyle/>
                    <a:p>
                      <a:r>
                        <a:rPr lang="en-US" dirty="0"/>
                        <a:t>5%</a:t>
                      </a:r>
                    </a:p>
                  </a:txBody>
                  <a:tcPr/>
                </a:tc>
                <a:extLst>
                  <a:ext uri="{0D108BD9-81ED-4DB2-BD59-A6C34878D82A}">
                    <a16:rowId xmlns:a16="http://schemas.microsoft.com/office/drawing/2014/main" val="487494653"/>
                  </a:ext>
                </a:extLst>
              </a:tr>
              <a:tr h="370840">
                <a:tc>
                  <a:txBody>
                    <a:bodyPr/>
                    <a:lstStyle/>
                    <a:p>
                      <a:r>
                        <a:rPr lang="en-US" dirty="0"/>
                        <a:t>Graduation Rate</a:t>
                      </a:r>
                    </a:p>
                  </a:txBody>
                  <a:tcPr/>
                </a:tc>
                <a:tc>
                  <a:txBody>
                    <a:bodyPr/>
                    <a:lstStyle/>
                    <a:p>
                      <a:r>
                        <a:rPr lang="en-US" dirty="0"/>
                        <a:t>X</a:t>
                      </a:r>
                    </a:p>
                  </a:txBody>
                  <a:tcPr/>
                </a:tc>
                <a:extLst>
                  <a:ext uri="{0D108BD9-81ED-4DB2-BD59-A6C34878D82A}">
                    <a16:rowId xmlns:a16="http://schemas.microsoft.com/office/drawing/2014/main" val="3377733787"/>
                  </a:ext>
                </a:extLst>
              </a:tr>
            </a:tbl>
          </a:graphicData>
        </a:graphic>
      </p:graphicFrame>
    </p:spTree>
    <p:extLst>
      <p:ext uri="{BB962C8B-B14F-4D97-AF65-F5344CB8AC3E}">
        <p14:creationId xmlns:p14="http://schemas.microsoft.com/office/powerpoint/2010/main" val="3650496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64A726-C65F-F6D7-A5EC-3C0F3C9167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ACD9C6-ED10-D966-1F60-38EEC6D8F2AA}"/>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C5E89E2A-6F6E-AB26-D3DB-C5F34631D8DE}"/>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3D7DC183-E108-9490-ED68-C8837F216E0F}"/>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3A3AC0EA-D9E1-1690-2448-AF578B21AB0F}"/>
              </a:ext>
            </a:extLst>
          </p:cNvPr>
          <p:cNvSpPr>
            <a:spLocks noGrp="1"/>
          </p:cNvSpPr>
          <p:nvPr>
            <p:ph idx="1"/>
          </p:nvPr>
        </p:nvSpPr>
        <p:spPr/>
        <p:txBody>
          <a:bodyPr>
            <a:normAutofit fontScale="700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900" i="0" dirty="0">
                <a:solidFill>
                  <a:srgbClr val="000000"/>
                </a:solidFill>
                <a:effectLst/>
                <a:latin typeface="Aptos" panose="020B0004020202020204" pitchFamily="34" charset="0"/>
              </a:rPr>
              <a:t>Informational Access: Does the school library media specialist(s) provide </a:t>
            </a:r>
            <a:r>
              <a:rPr lang="en-US" sz="1900" b="1" i="0" dirty="0">
                <a:solidFill>
                  <a:srgbClr val="000000"/>
                </a:solidFill>
                <a:effectLst/>
                <a:latin typeface="Aptos" panose="020B0004020202020204" pitchFamily="34" charset="0"/>
              </a:rPr>
              <a:t>flexible, real, </a:t>
            </a:r>
            <a:r>
              <a:rPr lang="en-US" sz="1900" i="0" dirty="0">
                <a:solidFill>
                  <a:srgbClr val="000000"/>
                </a:solidFill>
                <a:effectLst/>
                <a:latin typeface="Aptos" panose="020B0004020202020204" pitchFamily="34" charset="0"/>
              </a:rPr>
              <a:t>and </a:t>
            </a:r>
            <a:r>
              <a:rPr lang="en-US" sz="1900" b="1" i="0" dirty="0">
                <a:solidFill>
                  <a:srgbClr val="000000"/>
                </a:solidFill>
                <a:effectLst/>
                <a:latin typeface="Aptos" panose="020B0004020202020204" pitchFamily="34" charset="0"/>
              </a:rPr>
              <a:t>virtual access </a:t>
            </a:r>
            <a:r>
              <a:rPr lang="en-US" sz="1900" i="0" dirty="0">
                <a:solidFill>
                  <a:srgbClr val="000000"/>
                </a:solidFill>
                <a:effectLst/>
                <a:latin typeface="Aptos" panose="020B0004020202020204" pitchFamily="34" charset="0"/>
              </a:rPr>
              <a:t>to a wide range of informational resources, both within the school library and outside the school facility? </a:t>
            </a:r>
          </a:p>
          <a:p>
            <a:pPr algn="ctr" rtl="0" fontAlgn="base">
              <a:lnSpc>
                <a:spcPts val="1569"/>
              </a:lnSpc>
              <a:buNone/>
            </a:pPr>
            <a:r>
              <a:rPr lang="en-US" sz="1600" b="1" i="1" dirty="0">
                <a:solidFill>
                  <a:srgbClr val="000000"/>
                </a:solidFill>
                <a:effectLst/>
                <a:latin typeface="Aptos" panose="020B0004020202020204" pitchFamily="34" charset="0"/>
              </a:rPr>
              <a:t>Ala. Admin. Code 290-3-3-. 49 (Supp.6/30/13 3-3-228)</a:t>
            </a:r>
          </a:p>
          <a:p>
            <a:pPr algn="ctr" rtl="0" fontAlgn="base">
              <a:lnSpc>
                <a:spcPts val="1569"/>
              </a:lnSpc>
              <a:buNone/>
            </a:pPr>
            <a:endParaRPr lang="en-US" sz="1600" b="1" i="1" dirty="0">
              <a:solidFill>
                <a:srgbClr val="000000"/>
              </a:solidFill>
              <a:latin typeface="Aptos" panose="020B0004020202020204" pitchFamily="34" charset="0"/>
            </a:endParaRPr>
          </a:p>
          <a:p>
            <a:pPr algn="ctr" rtl="0" fontAlgn="base">
              <a:lnSpc>
                <a:spcPts val="1569"/>
              </a:lnSpc>
              <a:buNone/>
            </a:pPr>
            <a:endParaRPr lang="en-US" sz="1800" dirty="0">
              <a:solidFill>
                <a:srgbClr val="000000"/>
              </a:solidFill>
              <a:latin typeface="Aptos" panose="020B0004020202020204" pitchFamily="34" charset="0"/>
            </a:endParaRPr>
          </a:p>
          <a:p>
            <a:pPr algn="l" rtl="0" fontAlgn="base">
              <a:lnSpc>
                <a:spcPts val="1569"/>
              </a:lnSpc>
              <a:spcAft>
                <a:spcPts val="800"/>
              </a:spcAft>
              <a:buNone/>
            </a:pPr>
            <a:r>
              <a:rPr lang="en-US" sz="2900" b="1" i="0" dirty="0">
                <a:solidFill>
                  <a:srgbClr val="000000"/>
                </a:solidFill>
                <a:effectLst/>
                <a:latin typeface="Aptos" panose="020B0004020202020204" pitchFamily="34" charset="0"/>
              </a:rPr>
              <a:t>Documentation to be uploaded: </a:t>
            </a:r>
            <a:r>
              <a:rPr lang="en-US" sz="2900" b="0" i="0" dirty="0">
                <a:solidFill>
                  <a:srgbClr val="000000"/>
                </a:solidFill>
                <a:effectLst/>
                <a:latin typeface="Aptos" panose="020B0004020202020204" pitchFamily="34" charset="0"/>
              </a:rPr>
              <a:t>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 Library Website Address: Submit a single PDF file containing all list web </a:t>
            </a:r>
            <a:r>
              <a:rPr lang="en-US" sz="2300" b="0" i="0" dirty="0">
                <a:solidFill>
                  <a:srgbClr val="000000"/>
                </a:solidFill>
                <a:effectLst/>
                <a:latin typeface="Calibri" panose="020F0502020204030204" pitchFamily="34" charset="0"/>
              </a:rPr>
              <a:t> </a:t>
            </a:r>
            <a:r>
              <a:rPr lang="en-US" sz="2300" b="0" i="0" dirty="0">
                <a:solidFill>
                  <a:srgbClr val="000000"/>
                </a:solidFill>
                <a:effectLst/>
                <a:latin typeface="Aptos" panose="020B0004020202020204" pitchFamily="34" charset="0"/>
              </a:rPr>
              <a:t>addresses (with clickable links) for each school library website.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 Minimum Website Requirements: Each school library website must include </a:t>
            </a:r>
            <a:r>
              <a:rPr lang="en-US" sz="2300" b="0" i="0" dirty="0">
                <a:solidFill>
                  <a:srgbClr val="000000"/>
                </a:solidFill>
                <a:effectLst/>
                <a:latin typeface="Calibri" panose="020F0502020204030204" pitchFamily="34" charset="0"/>
              </a:rPr>
              <a:t> </a:t>
            </a:r>
            <a:r>
              <a:rPr lang="en-US" sz="2300" b="0" i="0" dirty="0">
                <a:solidFill>
                  <a:srgbClr val="000000"/>
                </a:solidFill>
                <a:effectLst/>
                <a:latin typeface="Aptos" panose="020B0004020202020204" pitchFamily="34" charset="0"/>
              </a:rPr>
              <a:t>the following: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Librarian’s Name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Librarian’s Contact Information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Library Hours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Library Schedule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Active link to school’s online catalog (OPAC)  </a:t>
            </a:r>
            <a:endParaRPr lang="en-US" sz="2000" b="0" i="0" dirty="0">
              <a:solidFill>
                <a:srgbClr val="000000"/>
              </a:solidFill>
              <a:effectLst/>
              <a:latin typeface="Segoe UI" panose="020B0502040204020203" pitchFamily="34" charset="0"/>
            </a:endParaRPr>
          </a:p>
          <a:p>
            <a:pPr algn="l" rtl="0" fontAlgn="base">
              <a:lnSpc>
                <a:spcPts val="1569"/>
              </a:lnSpc>
              <a:buNone/>
            </a:pPr>
            <a:r>
              <a:rPr lang="en-US" sz="2300" b="0" i="0" dirty="0">
                <a:solidFill>
                  <a:srgbClr val="000000"/>
                </a:solidFill>
                <a:effectLst/>
                <a:latin typeface="Aptos" panose="020B0004020202020204" pitchFamily="34" charset="0"/>
              </a:rPr>
              <a:t>o Active link to the Alabama Virtual Library </a:t>
            </a:r>
            <a:endParaRPr lang="en-US" sz="2000" b="0" i="0" dirty="0">
              <a:solidFill>
                <a:srgbClr val="000000"/>
              </a:solidFill>
              <a:effectLst/>
              <a:latin typeface="Segoe UI" panose="020B0502040204020203" pitchFamily="34" charset="0"/>
            </a:endParaRPr>
          </a:p>
          <a:p>
            <a:pPr algn="ctr" rtl="0" fontAlgn="base">
              <a:lnSpc>
                <a:spcPts val="1569"/>
              </a:lnSpc>
              <a:buNone/>
            </a:pP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3A474577-E6B9-EDCC-5ED9-D330FC08E7A4}"/>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715000" y="3886200"/>
            <a:ext cx="2139696" cy="1981200"/>
          </a:xfrm>
          <a:prstGeom prst="rect">
            <a:avLst/>
          </a:prstGeom>
        </p:spPr>
      </p:pic>
    </p:spTree>
    <p:extLst>
      <p:ext uri="{BB962C8B-B14F-4D97-AF65-F5344CB8AC3E}">
        <p14:creationId xmlns:p14="http://schemas.microsoft.com/office/powerpoint/2010/main" val="40438436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D7CEF-4B18-255C-460C-A9EB9536578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13B6C60-E13E-40B6-A85D-44380F375689}"/>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6F2C7BA7-7E02-4E70-A488-ADC9526EB19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009675F-725B-2802-A610-F5853275E1BC}"/>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340234CD-C2DB-68D7-C2F8-2D8125C47184}"/>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600" b="1" i="0" dirty="0">
                <a:solidFill>
                  <a:srgbClr val="000000"/>
                </a:solidFill>
                <a:effectLst/>
                <a:latin typeface="Aptos" panose="020B0004020202020204" pitchFamily="34" charset="0"/>
              </a:rPr>
              <a:t>The Learning Environment</a:t>
            </a:r>
            <a:r>
              <a:rPr lang="en-US" sz="1600" i="0" dirty="0">
                <a:solidFill>
                  <a:srgbClr val="000000"/>
                </a:solidFill>
                <a:effectLst/>
                <a:latin typeface="Aptos" panose="020B0004020202020204" pitchFamily="34" charset="0"/>
              </a:rPr>
              <a:t>: Is the Library Media Center </a:t>
            </a:r>
            <a:r>
              <a:rPr lang="en-US" sz="1600" b="1" i="0" dirty="0">
                <a:solidFill>
                  <a:srgbClr val="000000"/>
                </a:solidFill>
                <a:effectLst/>
                <a:latin typeface="Aptos" panose="020B0004020202020204" pitchFamily="34" charset="0"/>
              </a:rPr>
              <a:t>flexibly scheduled  </a:t>
            </a:r>
            <a:endParaRPr lang="en-US" sz="1050" b="1" i="0" dirty="0">
              <a:solidFill>
                <a:srgbClr val="000000"/>
              </a:solidFill>
              <a:effectLst/>
              <a:latin typeface="Segoe UI" panose="020B0502040204020203" pitchFamily="34" charset="0"/>
            </a:endParaRPr>
          </a:p>
          <a:p>
            <a:pPr algn="ctr" rtl="0" fontAlgn="base">
              <a:lnSpc>
                <a:spcPts val="1569"/>
              </a:lnSpc>
              <a:buNone/>
            </a:pPr>
            <a:r>
              <a:rPr lang="en-US" sz="1600" i="0" dirty="0">
                <a:solidFill>
                  <a:srgbClr val="000000"/>
                </a:solidFill>
                <a:effectLst/>
                <a:latin typeface="Aptos" panose="020B0004020202020204" pitchFamily="34" charset="0"/>
              </a:rPr>
              <a:t>so that students and teachers have </a:t>
            </a:r>
            <a:r>
              <a:rPr lang="en-US" sz="1600" b="1" i="0" dirty="0">
                <a:solidFill>
                  <a:srgbClr val="000000"/>
                </a:solidFill>
                <a:effectLst/>
                <a:latin typeface="Aptos" panose="020B0004020202020204" pitchFamily="34" charset="0"/>
              </a:rPr>
              <a:t>unlimited physical </a:t>
            </a:r>
            <a:r>
              <a:rPr lang="en-US" sz="1600" i="0" dirty="0">
                <a:solidFill>
                  <a:srgbClr val="000000"/>
                </a:solidFill>
                <a:effectLst/>
                <a:latin typeface="Aptos" panose="020B0004020202020204" pitchFamily="34" charset="0"/>
              </a:rPr>
              <a:t>and </a:t>
            </a:r>
            <a:r>
              <a:rPr lang="en-US" sz="1600" b="1" i="0" dirty="0">
                <a:solidFill>
                  <a:srgbClr val="000000"/>
                </a:solidFill>
                <a:effectLst/>
                <a:latin typeface="Aptos" panose="020B0004020202020204" pitchFamily="34" charset="0"/>
              </a:rPr>
              <a:t>intellectual </a:t>
            </a:r>
            <a:r>
              <a:rPr lang="en-US" sz="1600" i="0" dirty="0">
                <a:solidFill>
                  <a:srgbClr val="000000"/>
                </a:solidFill>
                <a:effectLst/>
                <a:latin typeface="Aptos" panose="020B0004020202020204" pitchFamily="34" charset="0"/>
              </a:rPr>
              <a:t>access </a:t>
            </a:r>
            <a:r>
              <a:rPr lang="en-US" sz="1600" i="0" dirty="0">
                <a:solidFill>
                  <a:srgbClr val="000000"/>
                </a:solidFill>
                <a:effectLst/>
                <a:latin typeface="Calibri" panose="020F0502020204030204" pitchFamily="34" charset="0"/>
              </a:rPr>
              <a:t> </a:t>
            </a:r>
            <a:r>
              <a:rPr lang="en-US" sz="1600" i="0" dirty="0">
                <a:solidFill>
                  <a:srgbClr val="000000"/>
                </a:solidFill>
                <a:effectLst/>
                <a:latin typeface="Aptos" panose="020B0004020202020204" pitchFamily="34" charset="0"/>
              </a:rPr>
              <a:t>to resources? </a:t>
            </a:r>
          </a:p>
          <a:p>
            <a:pPr algn="ctr" rtl="0" fontAlgn="base">
              <a:lnSpc>
                <a:spcPts val="1569"/>
              </a:lnSpc>
              <a:buNone/>
            </a:pPr>
            <a:r>
              <a:rPr lang="en-US" sz="1200" b="1" i="1" dirty="0">
                <a:solidFill>
                  <a:srgbClr val="000000"/>
                </a:solidFill>
                <a:effectLst/>
                <a:latin typeface="Aptos" panose="020B0004020202020204" pitchFamily="34" charset="0"/>
              </a:rPr>
              <a:t>Ala. Admin. Code 290-3-.49 (Supp. 6/30/13 3-3-228) </a:t>
            </a:r>
            <a:r>
              <a:rPr lang="en-US" sz="1200" b="0" i="1" dirty="0">
                <a:solidFill>
                  <a:srgbClr val="000000"/>
                </a:solidFill>
                <a:effectLst/>
                <a:latin typeface="Aptos" panose="020B0004020202020204" pitchFamily="34" charset="0"/>
              </a:rPr>
              <a:t> </a:t>
            </a:r>
          </a:p>
          <a:p>
            <a:pPr algn="ctr" rtl="0" fontAlgn="base">
              <a:lnSpc>
                <a:spcPts val="1569"/>
              </a:lnSpc>
              <a:buNone/>
            </a:pPr>
            <a:endParaRPr lang="en-US" sz="1000" b="0" i="1" dirty="0">
              <a:solidFill>
                <a:srgbClr val="000000"/>
              </a:solidFill>
              <a:effectLst/>
              <a:latin typeface="Segoe UI" panose="020B0502040204020203" pitchFamily="34" charset="0"/>
            </a:endParaRPr>
          </a:p>
          <a:p>
            <a:pPr algn="l" rtl="0" fontAlgn="base">
              <a:lnSpc>
                <a:spcPts val="1569"/>
              </a:lnSpc>
              <a:spcAft>
                <a:spcPts val="800"/>
              </a:spcAft>
              <a:buNone/>
            </a:pPr>
            <a:r>
              <a:rPr lang="en-US" sz="1300" b="1" i="0" dirty="0">
                <a:solidFill>
                  <a:srgbClr val="000000"/>
                </a:solidFill>
                <a:effectLst/>
                <a:latin typeface="Aptos" panose="020B0004020202020204" pitchFamily="34" charset="0"/>
              </a:rPr>
              <a:t>Documentation to be uploaded: </a:t>
            </a:r>
            <a:r>
              <a:rPr lang="en-US" sz="1300" b="0" i="0" dirty="0">
                <a:solidFill>
                  <a:srgbClr val="000000"/>
                </a:solidFill>
                <a:effectLst/>
                <a:latin typeface="Aptos" panose="020B0004020202020204" pitchFamily="34" charset="0"/>
              </a:rPr>
              <a:t> </a:t>
            </a:r>
            <a:endParaRPr lang="en-US" sz="1000" b="0" i="0" dirty="0">
              <a:solidFill>
                <a:srgbClr val="000000"/>
              </a:solidFill>
              <a:effectLst/>
              <a:latin typeface="Segoe UI" panose="020B0502040204020203" pitchFamily="34" charset="0"/>
            </a:endParaRPr>
          </a:p>
          <a:p>
            <a:pPr algn="l" rtl="0" fontAlgn="base">
              <a:lnSpc>
                <a:spcPts val="1569"/>
              </a:lnSpc>
              <a:buNone/>
            </a:pPr>
            <a:r>
              <a:rPr lang="en-US" sz="1100" b="0" i="0" dirty="0">
                <a:solidFill>
                  <a:srgbClr val="000000"/>
                </a:solidFill>
                <a:effectLst/>
                <a:latin typeface="Aptos" panose="020B0004020202020204" pitchFamily="34" charset="0"/>
              </a:rPr>
              <a:t>• Library Schedules: Provide the library schedule for every school for the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current school year. </a:t>
            </a:r>
            <a:endParaRPr lang="en-US" sz="800" b="0" i="0" dirty="0">
              <a:solidFill>
                <a:srgbClr val="000000"/>
              </a:solidFill>
              <a:effectLst/>
              <a:latin typeface="Segoe UI" panose="020B0502040204020203" pitchFamily="34" charset="0"/>
            </a:endParaRPr>
          </a:p>
          <a:p>
            <a:pPr algn="l" rtl="0" fontAlgn="base">
              <a:lnSpc>
                <a:spcPts val="1569"/>
              </a:lnSpc>
              <a:buNone/>
            </a:pPr>
            <a:r>
              <a:rPr lang="en-US" sz="1100" b="0" i="0" dirty="0">
                <a:solidFill>
                  <a:srgbClr val="000000"/>
                </a:solidFill>
                <a:effectLst/>
                <a:latin typeface="Aptos" panose="020B0004020202020204" pitchFamily="34" charset="0"/>
              </a:rPr>
              <a:t>• In the Alabama Guidelines for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Exemplary School Libraries it states, the school administrator should ensure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the school librarian is able to maintain an effective school library program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with open, flexible access by ensuring the school librarian is not used as a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substitute and/or classroom teacher and is not assigned an abundance of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non-library related tasks.  </a:t>
            </a:r>
            <a:endParaRPr lang="en-US" sz="800" b="0" i="0" dirty="0">
              <a:solidFill>
                <a:srgbClr val="000000"/>
              </a:solidFill>
              <a:effectLst/>
              <a:latin typeface="Segoe UI" panose="020B0502040204020203" pitchFamily="34" charset="0"/>
            </a:endParaRPr>
          </a:p>
          <a:p>
            <a:pPr algn="l" rtl="0" fontAlgn="base">
              <a:lnSpc>
                <a:spcPts val="1569"/>
              </a:lnSpc>
              <a:buNone/>
            </a:pPr>
            <a:r>
              <a:rPr lang="en-US" sz="1100" b="0" i="0" dirty="0">
                <a:solidFill>
                  <a:srgbClr val="000000"/>
                </a:solidFill>
                <a:effectLst/>
                <a:latin typeface="Aptos" panose="020B0004020202020204" pitchFamily="34" charset="0"/>
              </a:rPr>
              <a:t>• In addition, the school administrator guarantees that the school librarian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has 40% of his or her contract week reserved for management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responsibilities that include, but are not limited to, implementing district and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school collection development policies and procedures to evaluate and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inform decisions about school library program’s resources and services,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preparing materials and resources to be added to the collection, and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planning strategically for services provided by the school library program. It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is strongly encouraged that program management time be provided in  no less than 30-minute increments and protected to ensure the school </a:t>
            </a:r>
            <a:r>
              <a:rPr lang="en-US" sz="1100" b="0" i="0" dirty="0">
                <a:solidFill>
                  <a:srgbClr val="000000"/>
                </a:solidFill>
                <a:effectLst/>
                <a:latin typeface="Calibri" panose="020F0502020204030204" pitchFamily="34" charset="0"/>
              </a:rPr>
              <a:t> </a:t>
            </a:r>
            <a:r>
              <a:rPr lang="en-US" sz="1100" b="0" i="0" dirty="0">
                <a:solidFill>
                  <a:srgbClr val="000000"/>
                </a:solidFill>
                <a:effectLst/>
                <a:latin typeface="Aptos" panose="020B0004020202020204" pitchFamily="34" charset="0"/>
              </a:rPr>
              <a:t>librarian can effectively serve students and educators.  </a:t>
            </a:r>
            <a:endParaRPr lang="en-US" sz="800" b="0" i="0" dirty="0">
              <a:solidFill>
                <a:srgbClr val="000000"/>
              </a:solidFill>
              <a:effectLst/>
              <a:latin typeface="Segoe UI" panose="020B0502040204020203" pitchFamily="34" charset="0"/>
            </a:endParaRPr>
          </a:p>
          <a:p>
            <a:pPr algn="l" rtl="0" fontAlgn="base">
              <a:lnSpc>
                <a:spcPts val="1569"/>
              </a:lnSpc>
              <a:buNone/>
            </a:pP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8389216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8B4F5-2546-39A2-BA79-951E70F083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00322E-3FF6-F6CC-A11D-A2A9D4B5BD21}"/>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D47CE876-B417-8B99-F5EF-CBE1CC8F7BC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AEAB728-3E5B-3C94-53A8-8D221193C56A}"/>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70F18011-3E29-AE56-9D2B-B21CFC739EDD}"/>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b="1" i="0" dirty="0">
                <a:solidFill>
                  <a:srgbClr val="000000"/>
                </a:solidFill>
                <a:effectLst/>
                <a:latin typeface="Aptos" panose="020B0004020202020204" pitchFamily="34" charset="0"/>
              </a:rPr>
              <a:t>The Learning Environment</a:t>
            </a:r>
            <a:r>
              <a:rPr lang="en-US" sz="1800" i="0" dirty="0">
                <a:solidFill>
                  <a:srgbClr val="000000"/>
                </a:solidFill>
                <a:effectLst/>
                <a:latin typeface="Aptos" panose="020B0004020202020204" pitchFamily="34" charset="0"/>
              </a:rPr>
              <a:t>: Does the school librarian/library media  specialists engage in </a:t>
            </a:r>
            <a:r>
              <a:rPr lang="en-US" sz="1800" b="1" i="0" dirty="0">
                <a:solidFill>
                  <a:srgbClr val="000000"/>
                </a:solidFill>
                <a:effectLst/>
                <a:latin typeface="Aptos" panose="020B0004020202020204" pitchFamily="34" charset="0"/>
              </a:rPr>
              <a:t>curriculum-based </a:t>
            </a:r>
            <a:r>
              <a:rPr lang="en-US" sz="1800" i="0" dirty="0">
                <a:solidFill>
                  <a:srgbClr val="000000"/>
                </a:solidFill>
                <a:effectLst/>
                <a:latin typeface="Aptos" panose="020B0004020202020204" pitchFamily="34" charset="0"/>
              </a:rPr>
              <a:t>and</a:t>
            </a:r>
            <a:r>
              <a:rPr lang="en-US" sz="1800" b="1" i="0" dirty="0">
                <a:solidFill>
                  <a:srgbClr val="000000"/>
                </a:solidFill>
                <a:effectLst/>
                <a:latin typeface="Aptos" panose="020B0004020202020204" pitchFamily="34" charset="0"/>
              </a:rPr>
              <a:t> collaborative learning </a:t>
            </a:r>
            <a:r>
              <a:rPr lang="en-US" sz="1800" i="0" dirty="0">
                <a:solidFill>
                  <a:srgbClr val="000000"/>
                </a:solidFill>
                <a:effectLst/>
                <a:latin typeface="Aptos" panose="020B0004020202020204" pitchFamily="34" charset="0"/>
              </a:rPr>
              <a:t>(including  information literacy and technology literacy) opportunities </a:t>
            </a:r>
            <a:r>
              <a:rPr lang="en-US" sz="1800" b="1" i="0" dirty="0">
                <a:solidFill>
                  <a:srgbClr val="000000"/>
                </a:solidFill>
                <a:effectLst/>
                <a:latin typeface="Aptos" panose="020B0004020202020204" pitchFamily="34" charset="0"/>
              </a:rPr>
              <a:t>with</a:t>
            </a:r>
            <a:r>
              <a:rPr lang="en-US" sz="1800" i="0" dirty="0">
                <a:solidFill>
                  <a:srgbClr val="000000"/>
                </a:solidFill>
                <a:effectLst/>
                <a:latin typeface="Aptos" panose="020B0004020202020204" pitchFamily="34" charset="0"/>
              </a:rPr>
              <a:t> </a:t>
            </a:r>
            <a:r>
              <a:rPr lang="en-US" sz="1800" b="1" i="0" dirty="0">
                <a:solidFill>
                  <a:srgbClr val="000000"/>
                </a:solidFill>
                <a:effectLst/>
                <a:latin typeface="Aptos" panose="020B0004020202020204" pitchFamily="34" charset="0"/>
              </a:rPr>
              <a:t>teachers</a:t>
            </a:r>
            <a:r>
              <a:rPr lang="en-US" sz="1800" i="0" dirty="0">
                <a:solidFill>
                  <a:srgbClr val="000000"/>
                </a:solidFill>
                <a:effectLst/>
                <a:latin typeface="Aptos" panose="020B0004020202020204" pitchFamily="34" charset="0"/>
              </a:rPr>
              <a:t> to </a:t>
            </a:r>
            <a:r>
              <a:rPr lang="en-US" sz="1800" i="0" dirty="0">
                <a:solidFill>
                  <a:srgbClr val="000000"/>
                </a:solidFill>
                <a:effectLst/>
                <a:latin typeface="Calibri" panose="020F0502020204030204" pitchFamily="34" charset="0"/>
              </a:rPr>
              <a:t> </a:t>
            </a:r>
            <a:r>
              <a:rPr lang="en-US" sz="1800" i="0" dirty="0">
                <a:solidFill>
                  <a:srgbClr val="000000"/>
                </a:solidFill>
                <a:effectLst/>
                <a:latin typeface="Aptos" panose="020B0004020202020204" pitchFamily="34" charset="0"/>
              </a:rPr>
              <a:t>support student achievement?</a:t>
            </a:r>
          </a:p>
          <a:p>
            <a:pPr algn="ctr" rtl="0" fontAlgn="base">
              <a:lnSpc>
                <a:spcPts val="1569"/>
              </a:lnSpc>
              <a:buNone/>
            </a:pPr>
            <a:r>
              <a:rPr lang="en-US" sz="1800" i="0" dirty="0">
                <a:solidFill>
                  <a:srgbClr val="000000"/>
                </a:solidFill>
                <a:effectLst/>
                <a:latin typeface="Aptos" panose="020B0004020202020204" pitchFamily="34" charset="0"/>
              </a:rPr>
              <a:t> Do lesson plans align with the Alabama </a:t>
            </a:r>
            <a:r>
              <a:rPr lang="en-US" sz="1800" i="0" dirty="0">
                <a:solidFill>
                  <a:srgbClr val="000000"/>
                </a:solidFill>
                <a:effectLst/>
                <a:latin typeface="Calibri" panose="020F0502020204030204" pitchFamily="34" charset="0"/>
              </a:rPr>
              <a:t> </a:t>
            </a:r>
            <a:r>
              <a:rPr lang="en-US" sz="1800" i="0" dirty="0">
                <a:solidFill>
                  <a:srgbClr val="000000"/>
                </a:solidFill>
                <a:effectLst/>
                <a:latin typeface="Aptos" panose="020B0004020202020204" pitchFamily="34" charset="0"/>
              </a:rPr>
              <a:t>Courses of Study?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600" b="1" i="1" dirty="0">
                <a:solidFill>
                  <a:srgbClr val="000000"/>
                </a:solidFill>
                <a:effectLst/>
                <a:latin typeface="Aptos" panose="020B0004020202020204" pitchFamily="34" charset="0"/>
              </a:rPr>
              <a:t>Ala. Admin. Code 290-3-.49 (Supp. 6/30/13 3-3-228)</a:t>
            </a:r>
            <a:r>
              <a:rPr lang="en-US" sz="1600" b="0" i="1" dirty="0">
                <a:solidFill>
                  <a:srgbClr val="000000"/>
                </a:solidFill>
                <a:effectLst/>
                <a:latin typeface="Aptos" panose="020B0004020202020204" pitchFamily="34" charset="0"/>
              </a:rPr>
              <a:t> </a:t>
            </a:r>
          </a:p>
          <a:p>
            <a:pPr algn="ctr" rtl="0" fontAlgn="base">
              <a:lnSpc>
                <a:spcPts val="1569"/>
              </a:lnSpc>
              <a:buNone/>
            </a:pPr>
            <a:endParaRPr lang="en-US" sz="1800" b="0"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r>
              <a:rPr lang="en-US" sz="1600" b="0" i="0" dirty="0">
                <a:solidFill>
                  <a:srgbClr val="000000"/>
                </a:solidFill>
                <a:effectLst/>
                <a:latin typeface="Aptos" panose="020B0004020202020204" pitchFamily="34" charset="0"/>
              </a:rPr>
              <a:t>• 	Library Lesson Plans: Provide one lesson plan per ALSDE funded librarian unit. The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librarian may select the lesson plan style or use one required by their district. The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lesson plan should include the librarian’s name, school, grade level instructed,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Alabama Course of Study (ACOS) standard, and the actual lesson. Supporting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documents such as slide decks, videos, and handouts should not be included—</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only the lesson plan itself.  </a:t>
            </a:r>
            <a:endParaRPr lang="en-US" sz="1050" b="0" i="0" dirty="0">
              <a:solidFill>
                <a:srgbClr val="000000"/>
              </a:solidFill>
              <a:effectLst/>
              <a:latin typeface="Segoe UI" panose="020B0502040204020203" pitchFamily="34" charset="0"/>
            </a:endParaRPr>
          </a:p>
          <a:p>
            <a:pPr algn="l" rtl="0" fontAlgn="base">
              <a:lnSpc>
                <a:spcPts val="1569"/>
              </a:lnSpc>
              <a:buNone/>
            </a:pP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3C77D2B9-9468-CB37-C1E6-40735935890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139721" y="347471"/>
            <a:ext cx="1729959" cy="1353693"/>
          </a:xfrm>
          <a:prstGeom prst="rect">
            <a:avLst/>
          </a:prstGeom>
        </p:spPr>
      </p:pic>
    </p:spTree>
    <p:extLst>
      <p:ext uri="{BB962C8B-B14F-4D97-AF65-F5344CB8AC3E}">
        <p14:creationId xmlns:p14="http://schemas.microsoft.com/office/powerpoint/2010/main" val="18097779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098DA-7D3F-009B-B352-6748192FD6B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E61341-D135-E7A9-72B4-222A1D44C648}"/>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DD582343-5A61-5D94-AB44-14D9E2A94C4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B8C88A1A-1189-B533-0326-6FD17A452C15}"/>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E9354EB2-29FC-9508-A562-0144B8CBF3A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Assessment and Evaluation: Are the indicated reports used to </a:t>
            </a:r>
            <a:r>
              <a:rPr lang="en-US" sz="1800" b="1" i="0" dirty="0">
                <a:solidFill>
                  <a:srgbClr val="000000"/>
                </a:solidFill>
                <a:effectLst/>
                <a:latin typeface="Aptos" panose="020B0004020202020204" pitchFamily="34" charset="0"/>
              </a:rPr>
              <a:t>evaluate  </a:t>
            </a:r>
            <a:endParaRPr lang="en-US" sz="1100" b="1" i="0" dirty="0">
              <a:solidFill>
                <a:srgbClr val="000000"/>
              </a:solidFill>
              <a:effectLst/>
              <a:latin typeface="Segoe UI" panose="020B0502040204020203"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enhance</a:t>
            </a:r>
            <a:r>
              <a:rPr lang="en-US" sz="1800" i="0" dirty="0">
                <a:solidFill>
                  <a:srgbClr val="000000"/>
                </a:solidFill>
                <a:effectLst/>
                <a:latin typeface="Aptos" panose="020B0004020202020204" pitchFamily="34" charset="0"/>
              </a:rPr>
              <a:t> the library program: </a:t>
            </a:r>
            <a:r>
              <a:rPr lang="en-US" sz="1800" b="1" i="0" dirty="0">
                <a:solidFill>
                  <a:srgbClr val="000000"/>
                </a:solidFill>
                <a:effectLst/>
                <a:latin typeface="Aptos" panose="020B0004020202020204" pitchFamily="34" charset="0"/>
              </a:rPr>
              <a:t>LEA Board Approved Policy Manual</a:t>
            </a:r>
            <a:r>
              <a:rPr lang="en-US" sz="1800" i="0" dirty="0">
                <a:solidFill>
                  <a:srgbClr val="000000"/>
                </a:solidFill>
                <a:effectLst/>
                <a:latin typeface="Aptos" panose="020B0004020202020204" pitchFamily="34" charset="0"/>
              </a:rPr>
              <a:t>?</a:t>
            </a:r>
          </a:p>
          <a:p>
            <a:pPr algn="ctr" rtl="0" fontAlgn="base">
              <a:lnSpc>
                <a:spcPts val="1569"/>
              </a:lnSpc>
              <a:buNone/>
            </a:pPr>
            <a:endParaRPr lang="en-US" sz="1800" dirty="0">
              <a:solidFill>
                <a:srgbClr val="000000"/>
              </a:solidFill>
              <a:latin typeface="Aptos" panose="020B0004020202020204" pitchFamily="34" charset="0"/>
            </a:endParaRPr>
          </a:p>
          <a:p>
            <a:pPr algn="ctr" rtl="0" fontAlgn="base">
              <a:lnSpc>
                <a:spcPts val="1569"/>
              </a:lnSpc>
              <a:buNone/>
            </a:pPr>
            <a:r>
              <a:rPr lang="en-US" sz="1800" b="1" i="1" dirty="0">
                <a:solidFill>
                  <a:srgbClr val="000000"/>
                </a:solidFill>
                <a:effectLst/>
                <a:latin typeface="Aptos" panose="020B0004020202020204" pitchFamily="34" charset="0"/>
              </a:rPr>
              <a:t> </a:t>
            </a:r>
            <a:r>
              <a:rPr lang="en-US" sz="1600" b="1" i="1" dirty="0">
                <a:solidFill>
                  <a:srgbClr val="000000"/>
                </a:solidFill>
                <a:effectLst/>
                <a:latin typeface="Aptos" panose="020B0004020202020204" pitchFamily="34" charset="0"/>
              </a:rPr>
              <a:t>Ala. </a:t>
            </a:r>
            <a:r>
              <a:rPr lang="en-US" sz="1600" b="0" i="1" dirty="0">
                <a:solidFill>
                  <a:srgbClr val="000000"/>
                </a:solidFill>
                <a:effectLst/>
                <a:latin typeface="Calibri" panose="020F0502020204030204" pitchFamily="34" charset="0"/>
              </a:rPr>
              <a:t> </a:t>
            </a:r>
            <a:r>
              <a:rPr lang="en-US" sz="1600" b="1" i="1" dirty="0">
                <a:solidFill>
                  <a:srgbClr val="000000"/>
                </a:solidFill>
                <a:effectLst/>
                <a:latin typeface="Aptos" panose="020B0004020202020204" pitchFamily="34" charset="0"/>
              </a:rPr>
              <a:t>Admin. Code 290-3-3-.49 (Supp. 6/30/13 3-3-228) </a:t>
            </a: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600" b="1" i="0" dirty="0">
                <a:solidFill>
                  <a:srgbClr val="000000"/>
                </a:solidFill>
                <a:effectLst/>
                <a:latin typeface="Aptos" panose="020B0004020202020204" pitchFamily="34" charset="0"/>
              </a:rPr>
              <a:t>Documentation to be uploaded: </a:t>
            </a:r>
            <a:r>
              <a:rPr lang="en-US" sz="1600" b="0" i="0" dirty="0">
                <a:solidFill>
                  <a:srgbClr val="000000"/>
                </a:solidFill>
                <a:effectLst/>
                <a:latin typeface="Aptos" panose="020B0004020202020204" pitchFamily="34" charset="0"/>
              </a:rPr>
              <a:t> </a:t>
            </a:r>
            <a:endParaRPr lang="en-US" sz="1400" b="0" i="0" dirty="0">
              <a:solidFill>
                <a:srgbClr val="000000"/>
              </a:solidFill>
              <a:effectLst/>
              <a:latin typeface="Segoe UI" panose="020B0502040204020203" pitchFamily="34" charset="0"/>
            </a:endParaRPr>
          </a:p>
          <a:p>
            <a:pPr algn="l" rtl="0" fontAlgn="base">
              <a:lnSpc>
                <a:spcPts val="1569"/>
              </a:lnSpc>
              <a:buNone/>
            </a:pPr>
            <a:r>
              <a:rPr lang="en-US" sz="2400" b="0" i="0" dirty="0">
                <a:solidFill>
                  <a:srgbClr val="000000"/>
                </a:solidFill>
                <a:effectLst/>
                <a:latin typeface="Aptos" panose="020B0004020202020204" pitchFamily="34" charset="0"/>
              </a:rPr>
              <a:t> </a:t>
            </a:r>
            <a:endParaRPr lang="en-US" sz="1400" b="0" i="0" dirty="0">
              <a:solidFill>
                <a:srgbClr val="000000"/>
              </a:solidFill>
              <a:effectLst/>
              <a:latin typeface="Segoe UI" panose="020B0502040204020203" pitchFamily="34" charset="0"/>
            </a:endParaRPr>
          </a:p>
          <a:p>
            <a:pPr fontAlgn="base">
              <a:lnSpc>
                <a:spcPts val="1569"/>
              </a:lnSpc>
            </a:pPr>
            <a:r>
              <a:rPr lang="en-US" sz="1800" b="0" i="0" dirty="0">
                <a:solidFill>
                  <a:srgbClr val="000000"/>
                </a:solidFill>
                <a:effectLst/>
                <a:latin typeface="Aptos" panose="020B0004020202020204" pitchFamily="34" charset="0"/>
              </a:rPr>
              <a:t>A copy of the Local Board Approved School Library Media Policy and Procedure Manual must be uploaded into Cognia </a:t>
            </a:r>
            <a:r>
              <a:rPr lang="en-US" sz="1800" b="0" i="0" dirty="0" err="1">
                <a:solidFill>
                  <a:srgbClr val="000000"/>
                </a:solidFill>
                <a:effectLst/>
                <a:latin typeface="Aptos" panose="020B0004020202020204" pitchFamily="34" charset="0"/>
              </a:rPr>
              <a:t>eProve</a:t>
            </a:r>
            <a:r>
              <a:rPr lang="en-US" sz="1800" b="0" i="0" dirty="0">
                <a:solidFill>
                  <a:srgbClr val="000000"/>
                </a:solidFill>
                <a:effectLst/>
                <a:latin typeface="Aptos" panose="020B0004020202020204" pitchFamily="34" charset="0"/>
              </a:rPr>
              <a:t> Workspace. If the manual </a:t>
            </a:r>
            <a:r>
              <a:rPr lang="en-US" sz="1800" b="0" i="0" dirty="0">
                <a:solidFill>
                  <a:srgbClr val="000000"/>
                </a:solidFill>
                <a:effectLst/>
                <a:latin typeface="Calibri" panose="020F0502020204030204" pitchFamily="34" charset="0"/>
              </a:rPr>
              <a:t> </a:t>
            </a:r>
            <a:r>
              <a:rPr lang="en-US" sz="1800" b="0" i="0" dirty="0">
                <a:solidFill>
                  <a:srgbClr val="000000"/>
                </a:solidFill>
                <a:effectLst/>
                <a:latin typeface="Aptos" panose="020B0004020202020204" pitchFamily="34" charset="0"/>
              </a:rPr>
              <a:t>is available online, a direct link may be provided instead.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4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682827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14725-EF11-1787-5534-71C23837CB3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241A742-CD48-4925-73DF-C8AD95DA249A}"/>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CE616C64-F929-F88D-EA8A-5E11D9191E9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9605DA88-1BF1-5067-EBC1-81A8EE9C99DE}"/>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DFD56CB8-0A72-36AC-F0CF-BFABE43271E2}"/>
              </a:ext>
            </a:extLst>
          </p:cNvPr>
          <p:cNvSpPr>
            <a:spLocks noGrp="1"/>
          </p:cNvSpPr>
          <p:nvPr>
            <p:ph idx="1"/>
          </p:nvPr>
        </p:nvSpPr>
        <p:spPr>
          <a:xfrm>
            <a:off x="566928" y="1280477"/>
            <a:ext cx="8229600" cy="4525963"/>
          </a:xfrm>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Assessment and Evaluation: Are the indicated reports used to </a:t>
            </a:r>
            <a:r>
              <a:rPr lang="en-US" sz="1800" b="1" i="0" dirty="0">
                <a:solidFill>
                  <a:srgbClr val="000000"/>
                </a:solidFill>
                <a:effectLst/>
                <a:latin typeface="Aptos" panose="020B0004020202020204" pitchFamily="34" charset="0"/>
              </a:rPr>
              <a:t>evaluate  </a:t>
            </a:r>
            <a:endParaRPr lang="en-US" sz="1100" b="1" i="0" dirty="0">
              <a:solidFill>
                <a:srgbClr val="000000"/>
              </a:solidFill>
              <a:effectLst/>
              <a:latin typeface="Segoe UI" panose="020B0502040204020203"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enhance</a:t>
            </a:r>
            <a:r>
              <a:rPr lang="en-US" sz="1800" i="0" dirty="0">
                <a:solidFill>
                  <a:srgbClr val="000000"/>
                </a:solidFill>
                <a:effectLst/>
                <a:latin typeface="Aptos" panose="020B0004020202020204" pitchFamily="34" charset="0"/>
              </a:rPr>
              <a:t> the library program: </a:t>
            </a:r>
            <a:r>
              <a:rPr lang="en-US" sz="1800" b="1" i="0" dirty="0">
                <a:solidFill>
                  <a:srgbClr val="000000"/>
                </a:solidFill>
                <a:effectLst/>
                <a:latin typeface="Aptos" panose="020B0004020202020204" pitchFamily="34" charset="0"/>
              </a:rPr>
              <a:t>Circulation Report</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400" b="1" i="1" dirty="0">
                <a:solidFill>
                  <a:srgbClr val="000000"/>
                </a:solidFill>
                <a:effectLst/>
                <a:latin typeface="Aptos" panose="020B0004020202020204" pitchFamily="34" charset="0"/>
              </a:rPr>
              <a:t>Ala. Admin. Code 290-3-</a:t>
            </a:r>
            <a:r>
              <a:rPr lang="en-US" sz="1400" b="0" i="1" dirty="0">
                <a:solidFill>
                  <a:srgbClr val="000000"/>
                </a:solidFill>
                <a:effectLst/>
                <a:latin typeface="Calibri" panose="020F0502020204030204" pitchFamily="34" charset="0"/>
              </a:rPr>
              <a:t> </a:t>
            </a:r>
            <a:r>
              <a:rPr lang="en-US" sz="1400" b="1" i="1" dirty="0">
                <a:solidFill>
                  <a:srgbClr val="000000"/>
                </a:solidFill>
                <a:effectLst/>
                <a:latin typeface="Aptos" panose="020B0004020202020204" pitchFamily="34" charset="0"/>
              </a:rPr>
              <a:t>3-.49 </a:t>
            </a:r>
            <a:r>
              <a:rPr lang="en-US" sz="1400" b="0" i="1" dirty="0">
                <a:solidFill>
                  <a:srgbClr val="000000"/>
                </a:solidFill>
                <a:effectLst/>
                <a:latin typeface="Calibri" panose="020F0502020204030204" pitchFamily="34" charset="0"/>
              </a:rPr>
              <a:t> </a:t>
            </a:r>
            <a:r>
              <a:rPr lang="en-US" sz="1400" b="1" i="1" dirty="0">
                <a:solidFill>
                  <a:srgbClr val="000000"/>
                </a:solidFill>
                <a:effectLst/>
                <a:latin typeface="Aptos" panose="020B0004020202020204" pitchFamily="34" charset="0"/>
              </a:rPr>
              <a:t>(Supp.6/30/13 3-3-228) </a:t>
            </a:r>
            <a:r>
              <a:rPr lang="en-US" sz="1400" b="0" i="1" dirty="0">
                <a:solidFill>
                  <a:srgbClr val="000000"/>
                </a:solidFill>
                <a:effectLst/>
                <a:latin typeface="Aptos" panose="020B0004020202020204" pitchFamily="34" charset="0"/>
              </a:rPr>
              <a:t> </a:t>
            </a:r>
            <a:endParaRPr lang="en-US" sz="1000" b="0" i="1" dirty="0">
              <a:solidFill>
                <a:srgbClr val="000000"/>
              </a:solidFill>
              <a:effectLst/>
              <a:latin typeface="Segoe UI" panose="020B0502040204020203"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600" b="1" i="0" dirty="0">
                <a:solidFill>
                  <a:srgbClr val="000000"/>
                </a:solidFill>
                <a:effectLst/>
                <a:latin typeface="Aptos" panose="020B0004020202020204" pitchFamily="34" charset="0"/>
              </a:rPr>
              <a:t>Documentation to be uploaded: </a:t>
            </a:r>
            <a:r>
              <a:rPr lang="en-US" sz="1600" b="0" i="0" dirty="0">
                <a:solidFill>
                  <a:srgbClr val="000000"/>
                </a:solidFill>
                <a:effectLst/>
                <a:latin typeface="Aptos" panose="020B0004020202020204" pitchFamily="34" charset="0"/>
              </a:rPr>
              <a:t> </a:t>
            </a:r>
            <a:endParaRPr lang="en-US" sz="1400" b="0" i="0" dirty="0">
              <a:solidFill>
                <a:srgbClr val="000000"/>
              </a:solidFill>
              <a:effectLst/>
              <a:latin typeface="Segoe UI" panose="020B0502040204020203" pitchFamily="34" charset="0"/>
            </a:endParaRPr>
          </a:p>
          <a:p>
            <a:pPr algn="l" rtl="0" fontAlgn="base">
              <a:lnSpc>
                <a:spcPts val="1569"/>
              </a:lnSpc>
              <a:buNone/>
            </a:pPr>
            <a:r>
              <a:rPr lang="en-US" sz="2400" b="0" i="0" dirty="0">
                <a:solidFill>
                  <a:srgbClr val="000000"/>
                </a:solidFill>
                <a:effectLst/>
                <a:latin typeface="Aptos" panose="020B0004020202020204" pitchFamily="34" charset="0"/>
              </a:rPr>
              <a:t> </a:t>
            </a:r>
            <a:endParaRPr lang="en-US" sz="14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Upload a circulation report for the last completed school year (August start date - </a:t>
            </a:r>
            <a:r>
              <a:rPr lang="en-US" sz="1800" b="0" i="0" dirty="0">
                <a:solidFill>
                  <a:srgbClr val="000000"/>
                </a:solidFill>
                <a:effectLst/>
                <a:latin typeface="Calibri" panose="020F0502020204030204" pitchFamily="34" charset="0"/>
              </a:rPr>
              <a:t> </a:t>
            </a:r>
            <a:r>
              <a:rPr lang="en-US" sz="1800" b="0" i="0" dirty="0">
                <a:solidFill>
                  <a:srgbClr val="000000"/>
                </a:solidFill>
                <a:effectLst/>
                <a:latin typeface="Aptos" panose="020B0004020202020204" pitchFamily="34" charset="0"/>
              </a:rPr>
              <a:t>June 1).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The report must be broken down by item class (e.g., 000-099, Fiction, Easy, </a:t>
            </a:r>
            <a:r>
              <a:rPr lang="en-US" sz="1800" b="0" i="0" dirty="0">
                <a:solidFill>
                  <a:srgbClr val="000000"/>
                </a:solidFill>
                <a:effectLst/>
                <a:latin typeface="Calibri" panose="020F0502020204030204" pitchFamily="34" charset="0"/>
              </a:rPr>
              <a:t> </a:t>
            </a:r>
            <a:r>
              <a:rPr lang="en-US" sz="1800" b="0" i="0" dirty="0">
                <a:solidFill>
                  <a:srgbClr val="000000"/>
                </a:solidFill>
                <a:effectLst/>
                <a:latin typeface="Aptos" panose="020B0004020202020204" pitchFamily="34" charset="0"/>
              </a:rPr>
              <a:t>Biography/92).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400" b="0" i="0" dirty="0">
              <a:solidFill>
                <a:srgbClr val="000000"/>
              </a:solidFill>
              <a:effectLst/>
              <a:latin typeface="Segoe UI" panose="020B0502040204020203" pitchFamily="34" charset="0"/>
            </a:endParaRPr>
          </a:p>
          <a:p>
            <a:pPr algn="l" rtl="0" fontAlgn="base">
              <a:lnSpc>
                <a:spcPts val="1569"/>
              </a:lnSpc>
              <a:buNone/>
            </a:pPr>
            <a:endParaRPr lang="en-US" sz="1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25902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82C6D-C953-38F2-9F35-EAE9DE2A3B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1F5926A-6D86-D62A-4041-F65211A81601}"/>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423A46A-F690-3185-0E96-A4B3EA374A1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E3EE764-6E5D-0E04-3A03-27E9B0A019DB}"/>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9BF209B3-A224-3D39-2313-AD9F4281310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Assessment and Evaluation: Are the indicated reports used to </a:t>
            </a:r>
            <a:r>
              <a:rPr lang="en-US" sz="1800" b="1" i="0" dirty="0">
                <a:solidFill>
                  <a:srgbClr val="000000"/>
                </a:solidFill>
                <a:effectLst/>
                <a:latin typeface="Aptos" panose="020B0004020202020204" pitchFamily="34" charset="0"/>
              </a:rPr>
              <a:t>evaluate  </a:t>
            </a:r>
            <a:endParaRPr lang="en-US" sz="1100" b="1" i="0" dirty="0">
              <a:solidFill>
                <a:srgbClr val="000000"/>
              </a:solidFill>
              <a:effectLst/>
              <a:latin typeface="Segoe UI" panose="020B0502040204020203"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enhance</a:t>
            </a:r>
            <a:r>
              <a:rPr lang="en-US" sz="1800" i="0" dirty="0">
                <a:solidFill>
                  <a:srgbClr val="000000"/>
                </a:solidFill>
                <a:effectLst/>
                <a:latin typeface="Aptos" panose="020B0004020202020204" pitchFamily="34" charset="0"/>
              </a:rPr>
              <a:t> the library program: </a:t>
            </a:r>
            <a:r>
              <a:rPr lang="en-US" sz="1800" b="1" i="0" dirty="0">
                <a:solidFill>
                  <a:srgbClr val="000000"/>
                </a:solidFill>
                <a:effectLst/>
                <a:latin typeface="Aptos" panose="020B0004020202020204" pitchFamily="34" charset="0"/>
              </a:rPr>
              <a:t>Collection Aging Report</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400" b="1" i="1" dirty="0">
                <a:solidFill>
                  <a:srgbClr val="000000"/>
                </a:solidFill>
                <a:effectLst/>
                <a:latin typeface="Aptos" panose="020B0004020202020204" pitchFamily="34" charset="0"/>
              </a:rPr>
              <a:t>Ala. Admin. Code </a:t>
            </a:r>
            <a:r>
              <a:rPr lang="en-US" sz="1400" b="0" i="1" dirty="0">
                <a:solidFill>
                  <a:srgbClr val="000000"/>
                </a:solidFill>
                <a:effectLst/>
                <a:latin typeface="Aptos" panose="020B0004020202020204" pitchFamily="34" charset="0"/>
              </a:rPr>
              <a:t> </a:t>
            </a:r>
            <a:endParaRPr lang="en-US" sz="1000" b="0" i="1" dirty="0">
              <a:solidFill>
                <a:srgbClr val="000000"/>
              </a:solidFill>
              <a:effectLst/>
              <a:latin typeface="Segoe UI" panose="020B0502040204020203" pitchFamily="34" charset="0"/>
            </a:endParaRPr>
          </a:p>
          <a:p>
            <a:pPr algn="ctr" rtl="0" fontAlgn="base">
              <a:lnSpc>
                <a:spcPts val="1569"/>
              </a:lnSpc>
              <a:buNone/>
            </a:pPr>
            <a:r>
              <a:rPr lang="en-US" sz="1400" b="1" i="1" dirty="0">
                <a:solidFill>
                  <a:srgbClr val="000000"/>
                </a:solidFill>
                <a:effectLst/>
                <a:latin typeface="Aptos" panose="020B0004020202020204" pitchFamily="34" charset="0"/>
              </a:rPr>
              <a:t>290-3-3-.49 (Supp.6/30/13 3-3-228) </a:t>
            </a:r>
            <a:r>
              <a:rPr lang="en-US" sz="1400" b="0" i="1" dirty="0">
                <a:solidFill>
                  <a:srgbClr val="000000"/>
                </a:solidFill>
                <a:effectLst/>
                <a:latin typeface="Aptos" panose="020B0004020202020204" pitchFamily="34" charset="0"/>
              </a:rPr>
              <a:t> </a:t>
            </a:r>
            <a:endParaRPr lang="en-US" sz="1000" b="0" i="1" dirty="0">
              <a:solidFill>
                <a:srgbClr val="000000"/>
              </a:solidFill>
              <a:effectLst/>
              <a:latin typeface="Segoe UI" panose="020B0502040204020203"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l" rtl="0" fontAlgn="base">
              <a:lnSpc>
                <a:spcPts val="1569"/>
              </a:lnSpc>
              <a:buNone/>
            </a:pPr>
            <a:r>
              <a:rPr lang="en-US" sz="2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fontAlgn="base">
              <a:lnSpc>
                <a:spcPts val="1569"/>
              </a:lnSpc>
            </a:pPr>
            <a:r>
              <a:rPr lang="en-US" sz="2800" b="0" i="0" dirty="0">
                <a:solidFill>
                  <a:srgbClr val="000000"/>
                </a:solidFill>
                <a:effectLst/>
                <a:latin typeface="Aptos" panose="020B0004020202020204" pitchFamily="34" charset="0"/>
              </a:rPr>
              <a:t> </a:t>
            </a:r>
            <a:r>
              <a:rPr lang="en-US" sz="2000" b="0" i="0" dirty="0">
                <a:solidFill>
                  <a:srgbClr val="000000"/>
                </a:solidFill>
                <a:effectLst/>
                <a:latin typeface="Aptos" panose="020B0004020202020204" pitchFamily="34" charset="0"/>
              </a:rPr>
              <a:t>Upload a collection aging report for each school for the last completed school </a:t>
            </a:r>
            <a:r>
              <a:rPr lang="en-US" sz="2000" b="0" i="0" dirty="0">
                <a:solidFill>
                  <a:srgbClr val="000000"/>
                </a:solidFill>
                <a:effectLst/>
                <a:latin typeface="Calibri" panose="020F0502020204030204" pitchFamily="34" charset="0"/>
              </a:rPr>
              <a:t> </a:t>
            </a:r>
            <a:r>
              <a:rPr lang="en-US" sz="2000" b="0" i="0" dirty="0">
                <a:solidFill>
                  <a:srgbClr val="000000"/>
                </a:solidFill>
                <a:effectLst/>
                <a:latin typeface="Aptos" panose="020B0004020202020204" pitchFamily="34" charset="0"/>
              </a:rPr>
              <a:t>year.  </a:t>
            </a:r>
            <a:endParaRPr lang="en-US" sz="28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6898616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89C3A-F3B6-E422-B44E-84F34578D3B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D91DBC2-8117-3853-96BA-4EB9233B4313}"/>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31C0770F-8CF0-8DD2-E483-AE839CFB776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E7259BD9-0ACC-44B1-4F64-7229D3C0091C}"/>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F7F8CC7E-391C-98ED-A974-580C40414737}"/>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Assessment and Evaluation: Are the indicated reports used to </a:t>
            </a:r>
            <a:r>
              <a:rPr lang="en-US" sz="1800" b="1" i="0" dirty="0">
                <a:solidFill>
                  <a:srgbClr val="000000"/>
                </a:solidFill>
                <a:effectLst/>
                <a:latin typeface="Aptos" panose="020B0004020202020204" pitchFamily="34" charset="0"/>
              </a:rPr>
              <a:t>evaluate  </a:t>
            </a:r>
            <a:endParaRPr lang="en-US" sz="1100" b="1" i="0" dirty="0">
              <a:solidFill>
                <a:srgbClr val="000000"/>
              </a:solidFill>
              <a:effectLst/>
              <a:latin typeface="Segoe UI" panose="020B0502040204020203"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and</a:t>
            </a:r>
            <a:r>
              <a:rPr lang="en-US" sz="1800" b="1" i="0" dirty="0">
                <a:solidFill>
                  <a:srgbClr val="000000"/>
                </a:solidFill>
                <a:effectLst/>
                <a:latin typeface="Aptos" panose="020B0004020202020204" pitchFamily="34" charset="0"/>
              </a:rPr>
              <a:t> enhance</a:t>
            </a:r>
            <a:r>
              <a:rPr lang="en-US" sz="1800" i="0" dirty="0">
                <a:solidFill>
                  <a:srgbClr val="000000"/>
                </a:solidFill>
                <a:effectLst/>
                <a:latin typeface="Aptos" panose="020B0004020202020204" pitchFamily="34" charset="0"/>
              </a:rPr>
              <a:t> the library program: </a:t>
            </a:r>
            <a:r>
              <a:rPr lang="en-US" sz="1800" b="1" i="0" dirty="0">
                <a:solidFill>
                  <a:srgbClr val="000000"/>
                </a:solidFill>
                <a:effectLst/>
                <a:latin typeface="Aptos" panose="020B0004020202020204" pitchFamily="34" charset="0"/>
              </a:rPr>
              <a:t>Automation/Software Agreement</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400" b="1" i="0" dirty="0">
                <a:solidFill>
                  <a:srgbClr val="000000"/>
                </a:solidFill>
                <a:effectLst/>
                <a:latin typeface="Aptos" panose="020B0004020202020204" pitchFamily="34" charset="0"/>
              </a:rPr>
              <a:t>Ala. </a:t>
            </a:r>
            <a:r>
              <a:rPr lang="en-US" sz="1400" b="0" i="0" dirty="0">
                <a:solidFill>
                  <a:srgbClr val="000000"/>
                </a:solidFill>
                <a:effectLst/>
                <a:latin typeface="Calibri" panose="020F0502020204030204" pitchFamily="34" charset="0"/>
              </a:rPr>
              <a:t> </a:t>
            </a:r>
            <a:r>
              <a:rPr lang="en-US" sz="1400" b="1" i="0" dirty="0">
                <a:solidFill>
                  <a:srgbClr val="000000"/>
                </a:solidFill>
                <a:effectLst/>
                <a:latin typeface="Aptos" panose="020B0004020202020204" pitchFamily="34" charset="0"/>
              </a:rPr>
              <a:t>Admin. Code 290-3-3-.49 (Supp. 6/30/13 3-3-228)</a:t>
            </a:r>
            <a:r>
              <a:rPr lang="en-US" sz="1400" b="0" i="0" dirty="0">
                <a:solidFill>
                  <a:srgbClr val="000000"/>
                </a:solidFill>
                <a:effectLst/>
                <a:latin typeface="Aptos" panose="020B0004020202020204" pitchFamily="34" charset="0"/>
              </a:rPr>
              <a:t> </a:t>
            </a:r>
            <a:endParaRPr lang="en-US" sz="1000" b="0" i="0" dirty="0">
              <a:solidFill>
                <a:srgbClr val="000000"/>
              </a:solidFill>
              <a:effectLst/>
              <a:latin typeface="Segoe UI" panose="020B0502040204020203"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2000" b="1" i="0" dirty="0">
                <a:solidFill>
                  <a:srgbClr val="000000"/>
                </a:solidFill>
                <a:effectLst/>
                <a:latin typeface="Aptos" panose="020B0004020202020204" pitchFamily="34" charset="0"/>
              </a:rPr>
              <a:t>Documentation to be uploaded: </a:t>
            </a:r>
            <a:r>
              <a:rPr lang="en-US" sz="2000" b="0" i="0" dirty="0">
                <a:solidFill>
                  <a:srgbClr val="000000"/>
                </a:solidFill>
                <a:effectLst/>
                <a:latin typeface="Aptos" panose="020B0004020202020204" pitchFamily="34" charset="0"/>
              </a:rPr>
              <a:t> </a:t>
            </a:r>
            <a:endParaRPr lang="en-US" sz="1800" b="0" i="0" dirty="0">
              <a:solidFill>
                <a:srgbClr val="000000"/>
              </a:solidFill>
              <a:effectLst/>
              <a:latin typeface="Segoe UI" panose="020B0502040204020203" pitchFamily="34" charset="0"/>
            </a:endParaRPr>
          </a:p>
          <a:p>
            <a:pPr algn="l" rtl="0" fontAlgn="base">
              <a:lnSpc>
                <a:spcPts val="1569"/>
              </a:lnSpc>
              <a:buNone/>
            </a:pPr>
            <a:r>
              <a:rPr lang="en-US" b="0" i="0" dirty="0">
                <a:solidFill>
                  <a:srgbClr val="000000"/>
                </a:solidFill>
                <a:effectLst/>
                <a:latin typeface="Aptos" panose="020B0004020202020204" pitchFamily="34" charset="0"/>
              </a:rPr>
              <a:t> </a:t>
            </a:r>
            <a:r>
              <a:rPr lang="en-US" sz="1800" b="0" i="0" dirty="0">
                <a:solidFill>
                  <a:srgbClr val="000000"/>
                </a:solidFill>
                <a:effectLst/>
                <a:latin typeface="Aptos" panose="020B0004020202020204" pitchFamily="34" charset="0"/>
              </a:rPr>
              <a:t>• Automation/Software Agreement from vendor  </a:t>
            </a:r>
            <a:endParaRPr lang="en-US" sz="1100" b="0" i="0" dirty="0">
              <a:solidFill>
                <a:srgbClr val="000000"/>
              </a:solidFill>
              <a:effectLst/>
              <a:latin typeface="Segoe UI" panose="020B0502040204020203" pitchFamily="34" charset="0"/>
            </a:endParaRPr>
          </a:p>
          <a:p>
            <a:pPr algn="l" rtl="0" fontAlgn="base">
              <a:lnSpc>
                <a:spcPts val="1569"/>
              </a:lnSpc>
              <a:buNone/>
            </a:pPr>
            <a:r>
              <a:rPr lang="en-US" sz="1800" b="0" i="0" dirty="0">
                <a:solidFill>
                  <a:srgbClr val="000000"/>
                </a:solidFill>
                <a:effectLst/>
                <a:latin typeface="Aptos" panose="020B0004020202020204" pitchFamily="34" charset="0"/>
              </a:rPr>
              <a:t>• Copy of purchase order/invoice for Automation/Software Agreement  </a:t>
            </a:r>
            <a:endParaRPr lang="en-US" sz="1100" b="0" i="0" dirty="0">
              <a:solidFill>
                <a:srgbClr val="000000"/>
              </a:solidFill>
              <a:effectLst/>
              <a:latin typeface="Segoe UI" panose="020B0502040204020203" pitchFamily="34" charset="0"/>
            </a:endParaRPr>
          </a:p>
          <a:p>
            <a:pPr algn="l" rtl="0" fontAlgn="base">
              <a:lnSpc>
                <a:spcPts val="1569"/>
              </a:lnSpc>
              <a:buNone/>
            </a:pPr>
            <a:endParaRPr lang="en-US" sz="11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5998297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DC060-4688-0393-5103-98FEA3AB9891}"/>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CE26408-2582-5D97-A6F3-982604EFC5D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5F442F76-4830-E321-694E-BA812F1E89A3}"/>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654C5E7-4124-187F-1069-21867CFD4085}"/>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sp>
        <p:nvSpPr>
          <p:cNvPr id="3" name="Content Placeholder 2">
            <a:extLst>
              <a:ext uri="{FF2B5EF4-FFF2-40B4-BE49-F238E27FC236}">
                <a16:creationId xmlns:a16="http://schemas.microsoft.com/office/drawing/2014/main" id="{F01EE81E-3D26-676D-4D10-9ED81C18816B}"/>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Budget: Are all allocated </a:t>
            </a:r>
            <a:r>
              <a:rPr lang="en-US" sz="1800" b="1" i="0" dirty="0">
                <a:solidFill>
                  <a:srgbClr val="000000"/>
                </a:solidFill>
                <a:effectLst/>
                <a:latin typeface="Aptos" panose="020B0004020202020204" pitchFamily="34" charset="0"/>
              </a:rPr>
              <a:t>library funds </a:t>
            </a:r>
            <a:r>
              <a:rPr lang="en-US" sz="1800" i="0" dirty="0">
                <a:solidFill>
                  <a:srgbClr val="000000"/>
                </a:solidFill>
                <a:effectLst/>
                <a:latin typeface="Aptos" panose="020B0004020202020204" pitchFamily="34" charset="0"/>
              </a:rPr>
              <a:t>spent only for the purpose for which they were </a:t>
            </a:r>
            <a:r>
              <a:rPr lang="en-US" sz="1800" b="1" i="0" dirty="0">
                <a:solidFill>
                  <a:srgbClr val="000000"/>
                </a:solidFill>
                <a:effectLst/>
                <a:latin typeface="Aptos" panose="020B0004020202020204" pitchFamily="34" charset="0"/>
              </a:rPr>
              <a:t>allocated</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600" b="1" i="0" dirty="0">
                <a:solidFill>
                  <a:srgbClr val="000000"/>
                </a:solidFill>
                <a:effectLst/>
                <a:latin typeface="Aptos" panose="020B0004020202020204" pitchFamily="34" charset="0"/>
              </a:rPr>
              <a:t>Section (Code of Alabama) 6-13-231(b)(1)e Documentation to be uploaded:</a:t>
            </a:r>
            <a:r>
              <a:rPr lang="en-US" sz="1600" b="0" i="0" dirty="0">
                <a:solidFill>
                  <a:srgbClr val="000000"/>
                </a:solidFill>
                <a:effectLst/>
                <a:latin typeface="Aptos" panose="020B0004020202020204" pitchFamily="34" charset="0"/>
              </a:rPr>
              <a:t> </a:t>
            </a:r>
            <a:endParaRPr lang="en-US" sz="1600" b="1" dirty="0">
              <a:solidFill>
                <a:srgbClr val="000000"/>
              </a:solidFill>
              <a:latin typeface="Aptos" panose="020B0004020202020204" pitchFamily="34" charset="0"/>
            </a:endParaRPr>
          </a:p>
          <a:p>
            <a:pPr algn="ctr" rtl="0" fontAlgn="base">
              <a:lnSpc>
                <a:spcPts val="1569"/>
              </a:lnSpc>
              <a:buNone/>
            </a:pPr>
            <a:endParaRPr lang="en-US" sz="16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Completed budget allocation sheets. (All pages completed) from the last (3) fiscal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years.  </a:t>
            </a: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42877480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5E6C2-0BE1-0E55-75FD-FB57EA9FEF0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CF23B17-184D-F9F3-D1FD-337BA37D1AEF}"/>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B51E75FA-3FAF-AA96-2400-2431ECBCEB24}"/>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05D8457-2A24-5462-CC0D-303CD281A6A1}"/>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School Libraries Media</a:t>
            </a:r>
            <a:endParaRPr lang="en-US" dirty="0"/>
          </a:p>
        </p:txBody>
      </p:sp>
      <p:graphicFrame>
        <p:nvGraphicFramePr>
          <p:cNvPr id="4" name="Content Placeholder 3">
            <a:extLst>
              <a:ext uri="{FF2B5EF4-FFF2-40B4-BE49-F238E27FC236}">
                <a16:creationId xmlns:a16="http://schemas.microsoft.com/office/drawing/2014/main" id="{C60D0BD2-377E-9F69-EA5B-0C9EA418904D}"/>
              </a:ext>
            </a:extLst>
          </p:cNvPr>
          <p:cNvGraphicFramePr>
            <a:graphicFrameLocks noGrp="1"/>
          </p:cNvGraphicFramePr>
          <p:nvPr>
            <p:ph idx="1"/>
            <p:extLst>
              <p:ext uri="{D42A27DB-BD31-4B8C-83A1-F6EECF244321}">
                <p14:modId xmlns:p14="http://schemas.microsoft.com/office/powerpoint/2010/main" val="2835433248"/>
              </p:ext>
            </p:extLst>
          </p:nvPr>
        </p:nvGraphicFramePr>
        <p:xfrm>
          <a:off x="1377104" y="1471368"/>
          <a:ext cx="6552598" cy="4615988"/>
        </p:xfrm>
        <a:graphic>
          <a:graphicData uri="http://schemas.openxmlformats.org/drawingml/2006/table">
            <a:tbl>
              <a:tblPr/>
              <a:tblGrid>
                <a:gridCol w="1651048">
                  <a:extLst>
                    <a:ext uri="{9D8B030D-6E8A-4147-A177-3AD203B41FA5}">
                      <a16:colId xmlns:a16="http://schemas.microsoft.com/office/drawing/2014/main" val="746786124"/>
                    </a:ext>
                  </a:extLst>
                </a:gridCol>
                <a:gridCol w="877119">
                  <a:extLst>
                    <a:ext uri="{9D8B030D-6E8A-4147-A177-3AD203B41FA5}">
                      <a16:colId xmlns:a16="http://schemas.microsoft.com/office/drawing/2014/main" val="2427791022"/>
                    </a:ext>
                  </a:extLst>
                </a:gridCol>
                <a:gridCol w="1909025">
                  <a:extLst>
                    <a:ext uri="{9D8B030D-6E8A-4147-A177-3AD203B41FA5}">
                      <a16:colId xmlns:a16="http://schemas.microsoft.com/office/drawing/2014/main" val="1969992130"/>
                    </a:ext>
                  </a:extLst>
                </a:gridCol>
                <a:gridCol w="928715">
                  <a:extLst>
                    <a:ext uri="{9D8B030D-6E8A-4147-A177-3AD203B41FA5}">
                      <a16:colId xmlns:a16="http://schemas.microsoft.com/office/drawing/2014/main" val="2431355633"/>
                    </a:ext>
                  </a:extLst>
                </a:gridCol>
                <a:gridCol w="1186691">
                  <a:extLst>
                    <a:ext uri="{9D8B030D-6E8A-4147-A177-3AD203B41FA5}">
                      <a16:colId xmlns:a16="http://schemas.microsoft.com/office/drawing/2014/main" val="1456536068"/>
                    </a:ext>
                  </a:extLst>
                </a:gridCol>
              </a:tblGrid>
              <a:tr h="1824697">
                <a:tc>
                  <a:txBody>
                    <a:bodyPr/>
                    <a:lstStyle/>
                    <a:p>
                      <a:pPr fontAlgn="t">
                        <a:buNone/>
                      </a:pPr>
                      <a:endParaRPr lang="en-US" sz="1600" dirty="0">
                        <a:effectLst/>
                      </a:endParaRPr>
                    </a:p>
                  </a:txBody>
                  <a:tcPr marL="60376" marR="60376" marT="40251" marB="40251">
                    <a:lnL>
                      <a:noFill/>
                    </a:lnL>
                    <a:lnR>
                      <a:noFill/>
                    </a:lnR>
                    <a:lnT>
                      <a:noFill/>
                    </a:lnT>
                    <a:lnB w="6350" cap="flat" cmpd="sng" algn="ctr">
                      <a:solidFill>
                        <a:srgbClr val="000000"/>
                      </a:solidFill>
                      <a:prstDash val="solid"/>
                      <a:round/>
                      <a:headEnd type="none" w="med" len="med"/>
                      <a:tailEnd type="none" w="med" len="med"/>
                    </a:lnB>
                    <a:noFill/>
                  </a:tcPr>
                </a:tc>
                <a:tc gridSpan="4">
                  <a:txBody>
                    <a:bodyPr/>
                    <a:lstStyle/>
                    <a:p>
                      <a:pPr fontAlgn="t">
                        <a:buNone/>
                      </a:pPr>
                      <a:br>
                        <a:rPr lang="en-US" sz="1600" dirty="0">
                          <a:effectLst/>
                        </a:rPr>
                      </a:br>
                      <a:br>
                        <a:rPr lang="en-US" sz="1600" dirty="0">
                          <a:effectLst/>
                        </a:rPr>
                      </a:br>
                      <a:endParaRPr lang="en-US" sz="1600" dirty="0">
                        <a:effectLst/>
                      </a:endParaRPr>
                    </a:p>
                    <a:p>
                      <a:pPr algn="l" rtl="0" fontAlgn="t">
                        <a:buNone/>
                      </a:pPr>
                      <a:r>
                        <a:rPr lang="en-US" sz="1800" b="1" i="0" u="none" strike="noStrike" dirty="0">
                          <a:solidFill>
                            <a:srgbClr val="000000"/>
                          </a:solidFill>
                          <a:effectLst/>
                          <a:latin typeface="Arial Narrow" panose="020B0606020202030204" pitchFamily="34" charset="0"/>
                        </a:rPr>
                        <a:t>ALABAMA STATE DEPARTMENT OF EDUCATION</a:t>
                      </a:r>
                      <a:endParaRPr lang="en-US" sz="1600" dirty="0">
                        <a:effectLst/>
                      </a:endParaRPr>
                    </a:p>
                    <a:p>
                      <a:pPr algn="l" rtl="0" fontAlgn="t">
                        <a:buNone/>
                      </a:pPr>
                      <a:r>
                        <a:rPr lang="en-US" sz="1800" b="1" i="0" u="none" strike="noStrike" dirty="0">
                          <a:solidFill>
                            <a:srgbClr val="000000"/>
                          </a:solidFill>
                          <a:effectLst/>
                          <a:latin typeface="Arial Narrow" panose="020B0606020202030204" pitchFamily="34" charset="0"/>
                        </a:rPr>
                        <a:t>2025-2026 ON-SITE COMPLIANCE MONITORING</a:t>
                      </a:r>
                      <a:endParaRPr lang="en-US" sz="1600" dirty="0">
                        <a:effectLst/>
                      </a:endParaRPr>
                    </a:p>
                    <a:p>
                      <a:pPr fontAlgn="t">
                        <a:buNone/>
                      </a:pPr>
                      <a:br>
                        <a:rPr lang="en-US" sz="1600" dirty="0">
                          <a:effectLst/>
                        </a:rPr>
                      </a:br>
                      <a:endParaRPr lang="en-US" sz="1600" dirty="0">
                        <a:effectLst/>
                      </a:endParaRPr>
                    </a:p>
                  </a:txBody>
                  <a:tcPr marL="60376" marR="60376" marT="40251" marB="40251">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43566377"/>
                  </a:ext>
                </a:extLst>
              </a:tr>
              <a:tr h="447230">
                <a:tc>
                  <a:txBody>
                    <a:bodyPr/>
                    <a:lstStyle/>
                    <a:p>
                      <a:pPr algn="ctr" rtl="0" fontAlgn="t">
                        <a:buNone/>
                      </a:pPr>
                      <a:r>
                        <a:rPr lang="en-US" sz="1100" b="1" i="0" u="none" strike="noStrike">
                          <a:solidFill>
                            <a:srgbClr val="000000"/>
                          </a:solidFill>
                          <a:effectLst/>
                          <a:latin typeface="Arial Narrow" panose="020B0606020202030204" pitchFamily="34" charset="0"/>
                        </a:rPr>
                        <a:t>DATE</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t">
                        <a:buNone/>
                      </a:pPr>
                      <a:r>
                        <a:rPr lang="en-US" sz="1100" b="1" i="0" u="none" strike="noStrike">
                          <a:solidFill>
                            <a:srgbClr val="000000"/>
                          </a:solidFill>
                          <a:effectLst/>
                          <a:latin typeface="Arial Narrow" panose="020B0606020202030204" pitchFamily="34" charset="0"/>
                        </a:rPr>
                        <a:t>DAYS</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t">
                        <a:buNone/>
                      </a:pPr>
                      <a:r>
                        <a:rPr lang="en-US" sz="1100" b="1" i="0" u="none" strike="noStrike">
                          <a:solidFill>
                            <a:srgbClr val="000000"/>
                          </a:solidFill>
                          <a:effectLst/>
                          <a:latin typeface="Arial Narrow" panose="020B0606020202030204" pitchFamily="34" charset="0"/>
                        </a:rPr>
                        <a:t>SYSTEM</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rtl="0" fontAlgn="t">
                        <a:buNone/>
                      </a:pPr>
                      <a:r>
                        <a:rPr lang="en-US" sz="1100" b="1" i="0" u="none" strike="noStrike">
                          <a:solidFill>
                            <a:srgbClr val="000000"/>
                          </a:solidFill>
                          <a:effectLst/>
                          <a:latin typeface="Arial Narrow" panose="020B0606020202030204" pitchFamily="34" charset="0"/>
                        </a:rPr>
                        <a:t>SCHOOLS</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rtl="0" fontAlgn="t">
                        <a:buNone/>
                      </a:pPr>
                      <a:r>
                        <a:rPr lang="en-US" sz="1100" b="1" i="0" u="none" strike="noStrike">
                          <a:solidFill>
                            <a:srgbClr val="000000"/>
                          </a:solidFill>
                          <a:effectLst/>
                          <a:latin typeface="Arial Narrow" panose="020B0606020202030204" pitchFamily="34" charset="0"/>
                        </a:rPr>
                        <a:t>PHONE</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val="4209015046"/>
                  </a:ext>
                </a:extLst>
              </a:tr>
              <a:tr h="402507">
                <a:tc>
                  <a:txBody>
                    <a:bodyPr/>
                    <a:lstStyle/>
                    <a:p>
                      <a:pPr rtl="0" fontAlgn="t">
                        <a:buNone/>
                      </a:pPr>
                      <a:r>
                        <a:rPr lang="en-US" sz="1100" b="1" i="0" u="none" strike="noStrike">
                          <a:solidFill>
                            <a:srgbClr val="000000"/>
                          </a:solidFill>
                          <a:effectLst/>
                          <a:latin typeface="Arial Narrow" panose="020B0606020202030204" pitchFamily="34" charset="0"/>
                        </a:rPr>
                        <a:t>TBA</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TBA</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Calibri" panose="020F0502020204030204" pitchFamily="34" charset="0"/>
                        </a:rPr>
                        <a:t>I Dream Big </a:t>
                      </a:r>
                      <a:r>
                        <a:rPr lang="en-US" sz="1100" b="1" i="0" u="none" strike="noStrike">
                          <a:solidFill>
                            <a:srgbClr val="000000"/>
                          </a:solidFill>
                          <a:effectLst/>
                          <a:latin typeface="Calibri" panose="020F0502020204030204" pitchFamily="34" charset="0"/>
                        </a:rPr>
                        <a:t>(T-Town) (TA)</a:t>
                      </a:r>
                      <a:endParaRPr lang="en-US" sz="1600">
                        <a:effectLst/>
                      </a:endParaRPr>
                    </a:p>
                    <a:p>
                      <a:pPr rtl="0" fontAlgn="t">
                        <a:buNone/>
                      </a:pPr>
                      <a:r>
                        <a:rPr lang="en-US" sz="1100" b="1" i="0" u="none" strike="noStrike">
                          <a:solidFill>
                            <a:srgbClr val="FFC000"/>
                          </a:solidFill>
                          <a:effectLst/>
                          <a:latin typeface="Calibri" panose="020F0502020204030204" pitchFamily="34" charset="0"/>
                        </a:rPr>
                        <a:t>Independent Prep </a:t>
                      </a:r>
                      <a:r>
                        <a:rPr lang="en-US" sz="1100" b="1" i="0" u="none" strike="noStrike">
                          <a:solidFill>
                            <a:srgbClr val="000000"/>
                          </a:solidFill>
                          <a:effectLst/>
                          <a:latin typeface="Calibri" panose="020F0502020204030204" pitchFamily="34" charset="0"/>
                        </a:rPr>
                        <a:t>(Bham) (TA)</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Calibri" panose="020F0502020204030204" pitchFamily="34" charset="0"/>
                        </a:rPr>
                        <a:t>1</a:t>
                      </a:r>
                      <a:endParaRPr lang="en-US" sz="1600">
                        <a:effectLst/>
                      </a:endParaRPr>
                    </a:p>
                    <a:p>
                      <a:pPr algn="ctr" rtl="0" fontAlgn="t">
                        <a:buNone/>
                      </a:pPr>
                      <a:r>
                        <a:rPr lang="en-US" sz="1100" b="1" i="0" u="none" strike="noStrike">
                          <a:solidFill>
                            <a:srgbClr val="000000"/>
                          </a:solidFill>
                          <a:effectLst/>
                          <a:latin typeface="Calibri" panose="020F0502020204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    205-826-0638</a:t>
                      </a:r>
                      <a:endParaRPr lang="en-US" sz="1600">
                        <a:effectLst/>
                      </a:endParaRPr>
                    </a:p>
                    <a:p>
                      <a:pPr algn="ctr" rtl="0" fontAlgn="t">
                        <a:buNone/>
                      </a:pPr>
                      <a:r>
                        <a:rPr lang="en-US" sz="1000" b="1" i="0" u="none" strike="noStrike">
                          <a:solidFill>
                            <a:srgbClr val="000000"/>
                          </a:solidFill>
                          <a:effectLst/>
                          <a:latin typeface="Arial" panose="020B0604020202020204" pitchFamily="34" charset="0"/>
                        </a:rPr>
                        <a:t>     205-898-7505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4225197"/>
                  </a:ext>
                </a:extLst>
              </a:tr>
              <a:tr h="402507">
                <a:tc>
                  <a:txBody>
                    <a:bodyPr/>
                    <a:lstStyle/>
                    <a:p>
                      <a:pPr rtl="0" fontAlgn="t">
                        <a:buNone/>
                      </a:pPr>
                      <a:r>
                        <a:rPr lang="en-US" sz="1100" b="1" i="0" u="none" strike="noStrike">
                          <a:solidFill>
                            <a:srgbClr val="000000"/>
                          </a:solidFill>
                          <a:effectLst/>
                          <a:latin typeface="Arial Narrow" panose="020B0606020202030204" pitchFamily="34" charset="0"/>
                        </a:rPr>
                        <a:t>September 22-26,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Calibri" panose="020F0502020204030204" pitchFamily="34" charset="0"/>
                        </a:rPr>
                        <a:t>I3 Academy </a:t>
                      </a:r>
                      <a:r>
                        <a:rPr lang="en-US" sz="1100" b="1" i="0" u="none" strike="noStrike">
                          <a:solidFill>
                            <a:srgbClr val="000000"/>
                          </a:solidFill>
                          <a:effectLst/>
                          <a:latin typeface="Calibri" panose="020F0502020204030204" pitchFamily="34" charset="0"/>
                        </a:rPr>
                        <a:t>(Bham)</a:t>
                      </a:r>
                      <a:endParaRPr lang="en-US" sz="1600">
                        <a:effectLst/>
                      </a:endParaRPr>
                    </a:p>
                    <a:p>
                      <a:pPr rtl="0" fontAlgn="t">
                        <a:buNone/>
                      </a:pPr>
                      <a:r>
                        <a:rPr lang="en-US" sz="1100" b="1" i="0" u="none" strike="noStrike">
                          <a:solidFill>
                            <a:srgbClr val="FFC000"/>
                          </a:solidFill>
                          <a:effectLst/>
                          <a:latin typeface="Arial Narrow" panose="020B0606020202030204" pitchFamily="34" charset="0"/>
                        </a:rPr>
                        <a:t>Legacy Prep </a:t>
                      </a:r>
                      <a:r>
                        <a:rPr lang="en-US" sz="1100" b="1" i="0" u="none" strike="noStrike">
                          <a:solidFill>
                            <a:srgbClr val="000000"/>
                          </a:solidFill>
                          <a:effectLst/>
                          <a:latin typeface="Arial Narrow" panose="020B0606020202030204" pitchFamily="34" charset="0"/>
                        </a:rPr>
                        <a:t>(Bham)</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Calibri" panose="020F0502020204030204" pitchFamily="34" charset="0"/>
                        </a:rPr>
                        <a:t>2</a:t>
                      </a:r>
                      <a:endParaRPr lang="en-US" sz="1600">
                        <a:effectLst/>
                      </a:endParaRPr>
                    </a:p>
                    <a:p>
                      <a:pPr algn="ctr" rtl="0" fontAlgn="t">
                        <a:buNone/>
                      </a:pPr>
                      <a:r>
                        <a:rPr lang="en-US" sz="1100" b="1" i="0" u="none" strike="noStrike">
                          <a:solidFill>
                            <a:srgbClr val="000000"/>
                          </a:solidFill>
                          <a:effectLst/>
                          <a:latin typeface="Calibri" panose="020F0502020204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205-403-5777</a:t>
                      </a:r>
                      <a:endParaRPr lang="en-US" sz="1600">
                        <a:effectLst/>
                      </a:endParaRPr>
                    </a:p>
                    <a:p>
                      <a:pPr algn="ctr" rtl="0" fontAlgn="t">
                        <a:buNone/>
                      </a:pPr>
                      <a:r>
                        <a:rPr lang="en-US" sz="1000" b="1" i="0" u="none" strike="noStrike">
                          <a:solidFill>
                            <a:srgbClr val="000000"/>
                          </a:solidFill>
                          <a:effectLst/>
                          <a:latin typeface="Arial" panose="020B0604020202020204" pitchFamily="34" charset="0"/>
                        </a:rPr>
                        <a:t>205-573-0777</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5317660"/>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Sept. 29-Oct. 3,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Calibri" panose="020F0502020204030204" pitchFamily="34" charset="0"/>
                        </a:rPr>
                        <a:t>Life Academy</a:t>
                      </a:r>
                      <a:r>
                        <a:rPr lang="en-US" sz="1100" b="1" i="0" u="none" strike="noStrike">
                          <a:solidFill>
                            <a:srgbClr val="000000"/>
                          </a:solidFill>
                          <a:effectLst/>
                          <a:latin typeface="Calibri" panose="020F0502020204030204" pitchFamily="34" charset="0"/>
                        </a:rPr>
                        <a:t>**(MGY)</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Arial Narrow" panose="020B0606020202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334-315-0106</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7847322"/>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October 6-10,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Arial Narrow" panose="020B0606020202030204" pitchFamily="34" charset="0"/>
                        </a:rPr>
                        <a:t>Ivy Classical </a:t>
                      </a:r>
                      <a:r>
                        <a:rPr lang="en-US" sz="1100" b="1" i="0" u="none" strike="noStrike">
                          <a:solidFill>
                            <a:srgbClr val="000000"/>
                          </a:solidFill>
                          <a:effectLst/>
                          <a:latin typeface="Arial Narrow" panose="020B0606020202030204" pitchFamily="34" charset="0"/>
                        </a:rPr>
                        <a:t>(Prattville)</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Arial Narrow" panose="020B0606020202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FF"/>
                          </a:solidFill>
                          <a:effectLst/>
                          <a:latin typeface="Arial" panose="020B0604020202020204" pitchFamily="34" charset="0"/>
                          <a:hlinkClick r:id="rId2"/>
                        </a:rPr>
                        <a:t>  </a:t>
                      </a:r>
                      <a:r>
                        <a:rPr lang="en-US" sz="1000" b="1" i="0" u="none" strike="noStrike">
                          <a:solidFill>
                            <a:srgbClr val="000000"/>
                          </a:solidFill>
                          <a:effectLst/>
                          <a:latin typeface="Arial" panose="020B0604020202020204" pitchFamily="34" charset="0"/>
                          <a:hlinkClick r:id="rId2"/>
                        </a:rPr>
                        <a:t>334 595-5580</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598121"/>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October 14-17,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Tues-Fri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Arial Narrow" panose="020B0606020202030204" pitchFamily="34" charset="0"/>
                        </a:rPr>
                        <a:t>Freedom Prep </a:t>
                      </a:r>
                      <a:r>
                        <a:rPr lang="en-US" sz="1100" b="1" i="0" u="none" strike="noStrike">
                          <a:solidFill>
                            <a:srgbClr val="000000"/>
                          </a:solidFill>
                          <a:effectLst/>
                          <a:latin typeface="Arial Narrow" panose="020B0606020202030204" pitchFamily="34" charset="0"/>
                        </a:rPr>
                        <a:t>(Bham)</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Arial Narrow" panose="020B0606020202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    </a:t>
                      </a:r>
                      <a:r>
                        <a:rPr lang="en-US" sz="1000" b="1" i="0" u="none" strike="noStrike">
                          <a:solidFill>
                            <a:srgbClr val="000000"/>
                          </a:solidFill>
                          <a:effectLst/>
                          <a:latin typeface="Arial" panose="020B0604020202020204" pitchFamily="34" charset="0"/>
                          <a:hlinkClick r:id="rId3"/>
                        </a:rPr>
                        <a:t>205-573-0777</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4753841"/>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October 20-24,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Arial Narrow" panose="020B0606020202030204" pitchFamily="34" charset="0"/>
                        </a:rPr>
                        <a:t>Alabama Aerospace</a:t>
                      </a:r>
                      <a:r>
                        <a:rPr lang="en-US" sz="1100" b="1" i="0" u="none" strike="noStrike">
                          <a:solidFill>
                            <a:srgbClr val="FF0000"/>
                          </a:solidFill>
                          <a:effectLst/>
                          <a:latin typeface="Arial Narrow" panose="020B0606020202030204" pitchFamily="34" charset="0"/>
                        </a:rPr>
                        <a:t>**(Bham)</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Calibri" panose="020F0502020204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205- 538-0702</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8643649"/>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November 17-21, 2025</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000" b="1" i="0" u="none" strike="noStrike">
                          <a:solidFill>
                            <a:srgbClr val="FFC000"/>
                          </a:solidFill>
                          <a:effectLst/>
                          <a:latin typeface="Calibri" panose="020F0502020204030204" pitchFamily="34" charset="0"/>
                        </a:rPr>
                        <a:t>LEAD Academy </a:t>
                      </a:r>
                      <a:r>
                        <a:rPr lang="en-US" sz="1000" b="1" i="0" u="none" strike="noStrike">
                          <a:solidFill>
                            <a:srgbClr val="000000"/>
                          </a:solidFill>
                          <a:effectLst/>
                          <a:latin typeface="Calibri" panose="020F0502020204030204" pitchFamily="34" charset="0"/>
                        </a:rPr>
                        <a:t>(MGY)</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Arial Narrow" panose="020B0606020202030204" pitchFamily="34" charset="0"/>
                        </a:rPr>
                        <a:t>2</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a:solidFill>
                            <a:srgbClr val="000000"/>
                          </a:solidFill>
                          <a:effectLst/>
                          <a:latin typeface="Arial" panose="020B0604020202020204" pitchFamily="34" charset="0"/>
                        </a:rPr>
                        <a:t>334-451-3127</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4671007"/>
                  </a:ext>
                </a:extLst>
              </a:tr>
              <a:tr h="241504">
                <a:tc>
                  <a:txBody>
                    <a:bodyPr/>
                    <a:lstStyle/>
                    <a:p>
                      <a:pPr rtl="0" fontAlgn="t">
                        <a:buNone/>
                      </a:pPr>
                      <a:r>
                        <a:rPr lang="en-US" sz="1100" b="1" i="0" u="none" strike="noStrike">
                          <a:solidFill>
                            <a:srgbClr val="000000"/>
                          </a:solidFill>
                          <a:effectLst/>
                          <a:latin typeface="Arial Narrow" panose="020B0606020202030204" pitchFamily="34" charset="0"/>
                        </a:rPr>
                        <a:t>March 16-20, 2026</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000000"/>
                          </a:solidFill>
                          <a:effectLst/>
                          <a:latin typeface="Arial Narrow" panose="020B0606020202030204" pitchFamily="34" charset="0"/>
                        </a:rPr>
                        <a:t>Mon-Fri</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rtl="0" fontAlgn="t">
                        <a:buNone/>
                      </a:pPr>
                      <a:r>
                        <a:rPr lang="en-US" sz="1100" b="1" i="0" u="none" strike="noStrike">
                          <a:solidFill>
                            <a:srgbClr val="FFC000"/>
                          </a:solidFill>
                          <a:effectLst/>
                          <a:latin typeface="Arial Narrow" panose="020B0606020202030204" pitchFamily="34" charset="0"/>
                        </a:rPr>
                        <a:t>Floretta P. Carson</a:t>
                      </a:r>
                      <a:r>
                        <a:rPr lang="en-US" sz="1100" b="1" i="0" u="none" strike="noStrike">
                          <a:solidFill>
                            <a:srgbClr val="FF0000"/>
                          </a:solidFill>
                          <a:effectLst/>
                          <a:latin typeface="Arial Narrow" panose="020B0606020202030204" pitchFamily="34" charset="0"/>
                        </a:rPr>
                        <a:t> (Mobile)</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100" b="1" i="0" u="none" strike="noStrike">
                          <a:solidFill>
                            <a:srgbClr val="000000"/>
                          </a:solidFill>
                          <a:effectLst/>
                          <a:latin typeface="Calibri" panose="020F0502020204030204" pitchFamily="34" charset="0"/>
                        </a:rPr>
                        <a:t>1</a:t>
                      </a:r>
                      <a:endParaRPr lang="en-US" sz="160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t">
                        <a:buNone/>
                      </a:pPr>
                      <a:r>
                        <a:rPr lang="en-US" sz="1000" b="1" i="0" u="none" strike="noStrike" dirty="0">
                          <a:solidFill>
                            <a:srgbClr val="000000"/>
                          </a:solidFill>
                          <a:effectLst/>
                          <a:latin typeface="Arial" panose="020B0604020202020204" pitchFamily="34" charset="0"/>
                          <a:hlinkClick r:id="rId4"/>
                        </a:rPr>
                        <a:t>251-373-2920</a:t>
                      </a:r>
                      <a:endParaRPr lang="en-US" sz="1600" dirty="0">
                        <a:effectLst/>
                      </a:endParaRPr>
                    </a:p>
                  </a:txBody>
                  <a:tcPr marL="60376" marR="60376" marT="40251" marB="4025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9271505"/>
                  </a:ext>
                </a:extLst>
              </a:tr>
            </a:tbl>
          </a:graphicData>
        </a:graphic>
      </p:graphicFrame>
      <p:sp>
        <p:nvSpPr>
          <p:cNvPr id="6" name="Rectangle 1">
            <a:extLst>
              <a:ext uri="{FF2B5EF4-FFF2-40B4-BE49-F238E27FC236}">
                <a16:creationId xmlns:a16="http://schemas.microsoft.com/office/drawing/2014/main" id="{ADA054E8-EB17-BA2E-028F-0D1C7A5E1BE1}"/>
              </a:ext>
            </a:extLst>
          </p:cNvPr>
          <p:cNvSpPr>
            <a:spLocks noChangeArrowheads="1"/>
          </p:cNvSpPr>
          <p:nvPr/>
        </p:nvSpPr>
        <p:spPr bwMode="auto">
          <a:xfrm>
            <a:off x="1376362" y="1107743"/>
            <a:ext cx="9376981" cy="1184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50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a:ln>
                  <a:noFill/>
                </a:ln>
                <a:solidFill>
                  <a:srgbClr val="000000"/>
                </a:solidFill>
                <a:effectLst/>
                <a:latin typeface="Arial Narrow" panose="020B0606020202030204" pitchFamily="34" charset="0"/>
              </a:rPr>
              <a:t>** Added District</a:t>
            </a:r>
            <a:endParaRPr kumimoji="0" lang="en-US" altLang="en-US" sz="1100" b="1" i="0" u="none" strike="noStrike" cap="none" normalizeH="0" baseline="0" dirty="0">
              <a:ln>
                <a:noFill/>
              </a:ln>
              <a:solidFill>
                <a:srgbClr val="FF0000"/>
              </a:solidFill>
              <a:effectLst/>
              <a:latin typeface="Arial Narrow" panose="020B0606020202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0000"/>
                </a:solidFill>
                <a:effectLst/>
                <a:latin typeface="Arial Narrow" panose="020B0606020202030204" pitchFamily="34" charset="0"/>
              </a:rPr>
              <a:t>Updated:  8-26-2025             </a:t>
            </a:r>
            <a:r>
              <a:rPr kumimoji="0" lang="en-US" altLang="en-US" sz="1100" b="1" i="0" u="none" strike="noStrike" cap="none" normalizeH="0" baseline="0" dirty="0">
                <a:ln>
                  <a:noFill/>
                </a:ln>
                <a:solidFill>
                  <a:srgbClr val="00B050"/>
                </a:solidFill>
                <a:effectLst/>
                <a:latin typeface="Arial Narrow" panose="020B0606020202030204" pitchFamily="34" charset="0"/>
              </a:rPr>
              <a:t>SHORT WEEK             </a:t>
            </a:r>
            <a:r>
              <a:rPr kumimoji="0" lang="en-US" altLang="en-US" sz="1100" b="1" i="0" u="none" strike="noStrike" cap="none" normalizeH="0" baseline="0" dirty="0">
                <a:ln>
                  <a:noFill/>
                </a:ln>
                <a:solidFill>
                  <a:srgbClr val="ED7D31"/>
                </a:solidFill>
                <a:effectLst/>
                <a:latin typeface="Arial Narrow" panose="020B0606020202030204" pitchFamily="34" charset="0"/>
              </a:rPr>
              <a:t>HOLIDAYS      </a:t>
            </a:r>
            <a:r>
              <a:rPr kumimoji="0" lang="en-US" altLang="en-US" sz="1100" b="1" i="0" u="none" strike="noStrike" cap="none" normalizeH="0" baseline="0" dirty="0">
                <a:ln>
                  <a:noFill/>
                </a:ln>
                <a:solidFill>
                  <a:srgbClr val="FFC000"/>
                </a:solidFill>
                <a:effectLst/>
                <a:latin typeface="Arial Narrow" panose="020B0606020202030204" pitchFamily="34" charset="0"/>
              </a:rPr>
              <a:t>CHARTER SCHOOL       </a:t>
            </a:r>
            <a:r>
              <a:rPr kumimoji="0" lang="en-US" altLang="en-US" sz="1100" b="1" i="0" u="none" strike="noStrike" cap="none" normalizeH="0" baseline="0" dirty="0">
                <a:ln>
                  <a:noFill/>
                </a:ln>
                <a:solidFill>
                  <a:srgbClr val="000000"/>
                </a:solidFill>
                <a:effectLst/>
                <a:latin typeface="Arial Narrow" panose="020B0606020202030204" pitchFamily="34" charset="0"/>
              </a:rPr>
              <a:t>(TA) TECHNICAL ASSISTANCE</a:t>
            </a:r>
            <a:r>
              <a:rPr kumimoji="0" lang="en-US" altLang="en-US" sz="600" b="0" i="0" u="none" strike="noStrike" cap="none" normalizeH="0" baseline="0" dirty="0">
                <a:ln>
                  <a:noFill/>
                </a:ln>
                <a:solidFill>
                  <a:schemeClr val="tx1"/>
                </a:solidFill>
                <a:effectLst/>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6" name="Picture 2" descr="A logo for a company&#10;&#10;Description automatically generated">
            <a:extLst>
              <a:ext uri="{FF2B5EF4-FFF2-40B4-BE49-F238E27FC236}">
                <a16:creationId xmlns:a16="http://schemas.microsoft.com/office/drawing/2014/main" id="{69BB5B6E-F77D-C329-2C3D-F7456F7828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3790" y="977788"/>
            <a:ext cx="1045143" cy="80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942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F31FF6-49F9-82B6-07E5-7D659A1D2D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9EA05EC-E63E-E694-8DE0-6C939BC0796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D437324-F593-F68A-95EB-A7D0CEA7BCFE}"/>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55E0D35C-E4B7-8C95-AFA4-2008A6FAF867}"/>
              </a:ext>
            </a:extLst>
          </p:cNvPr>
          <p:cNvSpPr>
            <a:spLocks noGrp="1"/>
          </p:cNvSpPr>
          <p:nvPr>
            <p:ph type="title"/>
          </p:nvPr>
        </p:nvSpPr>
        <p:spPr/>
        <p:txBody>
          <a:bodyPr>
            <a:normAutofit/>
          </a:bodyPr>
          <a:lstStyle/>
          <a:p>
            <a:r>
              <a:rPr lang="en-US" sz="4400" b="0" i="0" dirty="0">
                <a:solidFill>
                  <a:srgbClr val="0F4761"/>
                </a:solidFill>
                <a:effectLst/>
                <a:latin typeface="Aptos Display" panose="020B0004020202020204" pitchFamily="34" charset="0"/>
              </a:rPr>
              <a:t>Transcript Audit</a:t>
            </a:r>
            <a:endParaRPr lang="en-US" dirty="0"/>
          </a:p>
        </p:txBody>
      </p:sp>
      <p:sp>
        <p:nvSpPr>
          <p:cNvPr id="3" name="Content Placeholder 2">
            <a:extLst>
              <a:ext uri="{FF2B5EF4-FFF2-40B4-BE49-F238E27FC236}">
                <a16:creationId xmlns:a16="http://schemas.microsoft.com/office/drawing/2014/main" id="{C8D23CC1-7C18-0688-47A5-EE2DE6B7CA18}"/>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Is there evidence that members of the Counseling and </a:t>
            </a:r>
            <a:r>
              <a:rPr lang="en-US" sz="1800" b="1" i="0" dirty="0">
                <a:solidFill>
                  <a:srgbClr val="000000"/>
                </a:solidFill>
                <a:effectLst/>
                <a:latin typeface="Aptos" panose="020B0004020202020204" pitchFamily="34" charset="0"/>
              </a:rPr>
              <a:t>School Leadership Team monitor transcripts </a:t>
            </a:r>
            <a:r>
              <a:rPr lang="en-US" sz="1800" i="0" dirty="0">
                <a:solidFill>
                  <a:srgbClr val="000000"/>
                </a:solidFill>
                <a:effectLst/>
                <a:latin typeface="Aptos" panose="020B0004020202020204" pitchFamily="34" charset="0"/>
              </a:rPr>
              <a:t>for </a:t>
            </a:r>
            <a:r>
              <a:rPr lang="en-US" sz="1800" b="1" i="0" dirty="0">
                <a:solidFill>
                  <a:srgbClr val="000000"/>
                </a:solidFill>
                <a:effectLst/>
                <a:latin typeface="Aptos" panose="020B0004020202020204" pitchFamily="34" charset="0"/>
              </a:rPr>
              <a:t>student planning </a:t>
            </a: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academic progress</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ctr" rtl="0" fontAlgn="base">
              <a:lnSpc>
                <a:spcPts val="1569"/>
              </a:lnSpc>
              <a:buNone/>
            </a:pPr>
            <a:r>
              <a:rPr lang="en-US" sz="1600" b="0" i="0" dirty="0">
                <a:solidFill>
                  <a:srgbClr val="000000"/>
                </a:solidFill>
                <a:effectLst/>
                <a:latin typeface="Aptos" panose="020B0004020202020204" pitchFamily="34" charset="0"/>
              </a:rPr>
              <a:t>•For each school serving Grades 9-12, one school-level acknowledgement that documents regular monitoring of student transcripts, is signed by school administrator and school counselor(s) and copies of transcript audit checklists for all students are on file. </a:t>
            </a: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327397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BFA252-B195-F975-EC18-C983C3FCB4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7006ED5-8212-E8F4-689F-774B8FFD1D95}"/>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A2F6F2FC-8979-F426-C77F-B6C675D6884F}"/>
              </a:ext>
            </a:extLst>
          </p:cNvPr>
          <p:cNvSpPr txBox="1"/>
          <p:nvPr/>
        </p:nvSpPr>
        <p:spPr>
          <a:xfrm>
            <a:off x="657842" y="289450"/>
            <a:ext cx="5904180" cy="523220"/>
          </a:xfrm>
          <a:prstGeom prst="rect">
            <a:avLst/>
          </a:prstGeom>
          <a:noFill/>
        </p:spPr>
        <p:txBody>
          <a:bodyPr wrap="none">
            <a:spAutoFit/>
          </a:bodyPr>
          <a:lstStyle/>
          <a:p>
            <a:pPr>
              <a:defRPr sz="3600">
                <a:solidFill>
                  <a:srgbClr val="030D48"/>
                </a:solidFill>
                <a:latin typeface="Playfair Display"/>
              </a:defRPr>
            </a:pPr>
            <a:r>
              <a:rPr lang="en-US" sz="2800" dirty="0"/>
              <a:t>Academic Performance Framework</a:t>
            </a:r>
            <a:endParaRPr sz="2800" dirty="0"/>
          </a:p>
        </p:txBody>
      </p:sp>
      <p:sp>
        <p:nvSpPr>
          <p:cNvPr id="5" name="Rectangle 4">
            <a:extLst>
              <a:ext uri="{FF2B5EF4-FFF2-40B4-BE49-F238E27FC236}">
                <a16:creationId xmlns:a16="http://schemas.microsoft.com/office/drawing/2014/main" id="{1726B8A5-2718-AEAB-1DD5-A8521F51D9D5}"/>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7" name="TextBox 6">
            <a:extLst>
              <a:ext uri="{FF2B5EF4-FFF2-40B4-BE49-F238E27FC236}">
                <a16:creationId xmlns:a16="http://schemas.microsoft.com/office/drawing/2014/main" id="{9961FA45-927D-E32F-F044-215C8D76B7DC}"/>
              </a:ext>
            </a:extLst>
          </p:cNvPr>
          <p:cNvSpPr txBox="1"/>
          <p:nvPr/>
        </p:nvSpPr>
        <p:spPr>
          <a:xfrm>
            <a:off x="804672" y="1207008"/>
            <a:ext cx="7854696" cy="2862322"/>
          </a:xfrm>
          <a:prstGeom prst="rect">
            <a:avLst/>
          </a:prstGeom>
          <a:noFill/>
        </p:spPr>
        <p:txBody>
          <a:bodyPr wrap="square">
            <a:spAutoFit/>
          </a:bodyPr>
          <a:lstStyle/>
          <a:p>
            <a:r>
              <a:rPr lang="en-US" dirty="0"/>
              <a:t>*CCR definition- </a:t>
            </a:r>
          </a:p>
          <a:p>
            <a:r>
              <a:rPr lang="en-US" dirty="0"/>
              <a:t>Achieving a benchmark score on the ACT,</a:t>
            </a:r>
          </a:p>
          <a:p>
            <a:r>
              <a:rPr lang="en-US" dirty="0"/>
              <a:t>Scoring a 3, 4, or 5 on an Advanced Placement exam/scoring a 4, 5, 6, or 7 on an International Baccalaureate exam </a:t>
            </a:r>
          </a:p>
          <a:p>
            <a:r>
              <a:rPr lang="en-US" dirty="0"/>
              <a:t>Scoring silver level or above on ACT Work Keys</a:t>
            </a:r>
          </a:p>
          <a:p>
            <a:r>
              <a:rPr lang="en-US" dirty="0"/>
              <a:t>Earning a transcript college credit while still in high school</a:t>
            </a:r>
          </a:p>
          <a:p>
            <a:r>
              <a:rPr lang="en-US" dirty="0"/>
              <a:t>Earning an Industry Credential </a:t>
            </a:r>
          </a:p>
          <a:p>
            <a:r>
              <a:rPr lang="en-US" dirty="0"/>
              <a:t>Being accepted for enlistment into any branch of the military</a:t>
            </a:r>
          </a:p>
          <a:p>
            <a:endParaRPr lang="en-US" dirty="0"/>
          </a:p>
          <a:p>
            <a:endParaRPr lang="en-US" dirty="0"/>
          </a:p>
        </p:txBody>
      </p:sp>
    </p:spTree>
    <p:extLst>
      <p:ext uri="{BB962C8B-B14F-4D97-AF65-F5344CB8AC3E}">
        <p14:creationId xmlns:p14="http://schemas.microsoft.com/office/powerpoint/2010/main" val="3393851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DE3D8-AB6C-2742-581C-97036B7BDA5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B758198-826B-DD2E-7C5E-9BE13765C940}"/>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EE655120-F81F-00DA-AB89-1003662935F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67655BC7-05BD-EC1B-82A8-2276B630BD66}"/>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DABF2FE1-788A-E2B6-BD5D-043B99FD4A3D}"/>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Is there evidence that documents </a:t>
            </a:r>
            <a:r>
              <a:rPr lang="en-US" sz="1800" b="1" i="0" dirty="0">
                <a:solidFill>
                  <a:srgbClr val="000000"/>
                </a:solidFill>
                <a:effectLst/>
                <a:latin typeface="Aptos" panose="020B0004020202020204" pitchFamily="34" charset="0"/>
              </a:rPr>
              <a:t>students </a:t>
            </a:r>
            <a:r>
              <a:rPr lang="en-US" sz="1800" i="0" dirty="0">
                <a:solidFill>
                  <a:srgbClr val="000000"/>
                </a:solidFill>
                <a:effectLst/>
                <a:latin typeface="Aptos" panose="020B0004020202020204" pitchFamily="34" charset="0"/>
              </a:rPr>
              <a:t>and</a:t>
            </a:r>
            <a:r>
              <a:rPr lang="en-US" sz="1800" b="1" i="0" dirty="0">
                <a:solidFill>
                  <a:srgbClr val="000000"/>
                </a:solidFill>
                <a:effectLst/>
                <a:latin typeface="Aptos" panose="020B0004020202020204" pitchFamily="34" charset="0"/>
              </a:rPr>
              <a:t> parents/guardians </a:t>
            </a:r>
            <a:r>
              <a:rPr lang="en-US" sz="1800" i="0" dirty="0">
                <a:solidFill>
                  <a:srgbClr val="000000"/>
                </a:solidFill>
                <a:effectLst/>
                <a:latin typeface="Aptos" panose="020B0004020202020204" pitchFamily="34" charset="0"/>
              </a:rPr>
              <a:t>are counseled during </a:t>
            </a:r>
            <a:r>
              <a:rPr lang="en-US" sz="1800" b="1" i="0" dirty="0">
                <a:solidFill>
                  <a:srgbClr val="000000"/>
                </a:solidFill>
                <a:effectLst/>
                <a:latin typeface="Aptos" panose="020B0004020202020204" pitchFamily="34" charset="0"/>
              </a:rPr>
              <a:t>academic planning sessions</a:t>
            </a:r>
            <a:r>
              <a:rPr lang="en-US" sz="1800" i="0" dirty="0">
                <a:solidFill>
                  <a:srgbClr val="000000"/>
                </a:solidFill>
                <a:effectLst/>
                <a:latin typeface="Aptos" panose="020B0004020202020204" pitchFamily="34" charset="0"/>
              </a:rPr>
              <a:t>, including </a:t>
            </a:r>
            <a:r>
              <a:rPr lang="en-US" sz="1800" b="1" i="0" dirty="0">
                <a:solidFill>
                  <a:srgbClr val="000000"/>
                </a:solidFill>
                <a:effectLst/>
                <a:latin typeface="Aptos" panose="020B0004020202020204" pitchFamily="34" charset="0"/>
              </a:rPr>
              <a:t>current diploma pathway requirements </a:t>
            </a:r>
            <a:r>
              <a:rPr lang="en-US" sz="1800" i="0" dirty="0">
                <a:solidFill>
                  <a:srgbClr val="000000"/>
                </a:solidFill>
                <a:effectLst/>
                <a:latin typeface="Aptos" panose="020B0004020202020204" pitchFamily="34" charset="0"/>
              </a:rPr>
              <a:t>and </a:t>
            </a:r>
            <a:r>
              <a:rPr lang="en-US" sz="1800" b="1" i="0" dirty="0">
                <a:solidFill>
                  <a:srgbClr val="000000"/>
                </a:solidFill>
                <a:effectLst/>
                <a:latin typeface="Aptos" panose="020B0004020202020204" pitchFamily="34" charset="0"/>
              </a:rPr>
              <a:t>college and career readiness indicators</a:t>
            </a:r>
            <a:r>
              <a:rPr lang="en-US" sz="1800" i="0" dirty="0">
                <a:solidFill>
                  <a:srgbClr val="000000"/>
                </a:solidFill>
                <a:effectLst/>
                <a:latin typeface="Aptos" panose="020B0004020202020204" pitchFamily="34" charset="0"/>
              </a:rPr>
              <a:t>? </a:t>
            </a:r>
            <a:endParaRPr lang="en-US" sz="1800" dirty="0">
              <a:solidFill>
                <a:srgbClr val="000000"/>
              </a:solidFill>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1" i="0" dirty="0">
                <a:solidFill>
                  <a:srgbClr val="000000"/>
                </a:solidFill>
                <a:effectLst/>
                <a:latin typeface="Aptos" panose="020B0004020202020204" pitchFamily="34" charset="0"/>
              </a:rPr>
              <a:t>•</a:t>
            </a:r>
            <a:r>
              <a:rPr lang="en-US" sz="1600" b="0" i="0" dirty="0">
                <a:solidFill>
                  <a:srgbClr val="000000"/>
                </a:solidFill>
                <a:effectLst/>
                <a:latin typeface="Aptos" panose="020B0004020202020204" pitchFamily="34" charset="0"/>
              </a:rPr>
              <a:t> Log/Agenda of academic planning sessions for students and parents/guardians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Transcript reviews include signatures of students, parents, and school counselors </a:t>
            </a:r>
          </a:p>
          <a:p>
            <a:pPr algn="l" rtl="0" fontAlgn="base">
              <a:lnSpc>
                <a:spcPts val="1569"/>
              </a:lnSpc>
              <a:buNone/>
            </a:pP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 Diploma pathway selection forms to include signatures of students, parents, and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school administrators </a:t>
            </a:r>
            <a:endParaRPr lang="en-US" sz="1050" b="0" i="0" dirty="0">
              <a:solidFill>
                <a:srgbClr val="000000"/>
              </a:solidFill>
              <a:effectLst/>
              <a:latin typeface="Segoe UI" panose="020B0502040204020203" pitchFamily="34" charset="0"/>
            </a:endParaRPr>
          </a:p>
          <a:p>
            <a:pPr rtl="0" fontAlgn="base">
              <a:lnSpc>
                <a:spcPts val="1569"/>
              </a:lnSpc>
              <a:buNone/>
            </a:pPr>
            <a:endParaRPr lang="en-US" sz="1600" b="0" i="0" dirty="0">
              <a:solidFill>
                <a:srgbClr val="000000"/>
              </a:solidFill>
              <a:effectLst/>
              <a:latin typeface="Segoe UI" panose="020B0502040204020203" pitchFamily="34" charset="0"/>
            </a:endParaRPr>
          </a:p>
        </p:txBody>
      </p:sp>
      <p:pic>
        <p:nvPicPr>
          <p:cNvPr id="6" name="Picture 5">
            <a:extLst>
              <a:ext uri="{FF2B5EF4-FFF2-40B4-BE49-F238E27FC236}">
                <a16:creationId xmlns:a16="http://schemas.microsoft.com/office/drawing/2014/main" id="{E2F46BE4-4660-869E-1C8F-D9FC4DF014F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91256" y="4416552"/>
            <a:ext cx="2436876" cy="1527048"/>
          </a:xfrm>
          <a:prstGeom prst="rect">
            <a:avLst/>
          </a:prstGeom>
        </p:spPr>
      </p:pic>
    </p:spTree>
    <p:extLst>
      <p:ext uri="{BB962C8B-B14F-4D97-AF65-F5344CB8AC3E}">
        <p14:creationId xmlns:p14="http://schemas.microsoft.com/office/powerpoint/2010/main" val="42815154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DBDB0-8C4D-A386-7BD9-4DC4F00599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11F3DC1-C9AD-BF3C-1415-97BB908D3C7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5CE6BB0F-93FB-D355-E537-C20C75A7C5D1}"/>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72591A27-B9B4-0C84-B776-9D0B13AEAAE0}"/>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C19FCCD6-3599-AA1D-CCA2-43D6F17D2BD3}"/>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Does </a:t>
            </a:r>
            <a:r>
              <a:rPr lang="en-US" sz="1800" b="1" i="0" dirty="0">
                <a:solidFill>
                  <a:srgbClr val="000000"/>
                </a:solidFill>
                <a:effectLst/>
                <a:latin typeface="Aptos" panose="020B0004020202020204" pitchFamily="34" charset="0"/>
              </a:rPr>
              <a:t>local school board policy </a:t>
            </a:r>
            <a:r>
              <a:rPr lang="en-US" sz="1800" i="0" dirty="0">
                <a:solidFill>
                  <a:srgbClr val="000000"/>
                </a:solidFill>
                <a:effectLst/>
                <a:latin typeface="Aptos" panose="020B0004020202020204" pitchFamily="34" charset="0"/>
              </a:rPr>
              <a:t>reflect the current </a:t>
            </a:r>
            <a:r>
              <a:rPr lang="en-US" sz="1800" b="1" i="0" dirty="0">
                <a:solidFill>
                  <a:srgbClr val="000000"/>
                </a:solidFill>
                <a:effectLst/>
                <a:latin typeface="Aptos" panose="020B0004020202020204" pitchFamily="34" charset="0"/>
              </a:rPr>
              <a:t>Alabama High School Graduation Requirements</a:t>
            </a:r>
            <a:r>
              <a:rPr lang="en-US" sz="1800" i="0" dirty="0">
                <a:solidFill>
                  <a:srgbClr val="000000"/>
                </a:solidFill>
                <a:effectLst/>
                <a:latin typeface="Aptos" panose="020B0004020202020204" pitchFamily="34" charset="0"/>
              </a:rPr>
              <a:t>, including how students may earn credit through </a:t>
            </a:r>
            <a:r>
              <a:rPr lang="en-US" sz="1800" b="1" i="0" dirty="0">
                <a:solidFill>
                  <a:srgbClr val="000000"/>
                </a:solidFill>
                <a:effectLst/>
                <a:latin typeface="Aptos" panose="020B0004020202020204" pitchFamily="34" charset="0"/>
              </a:rPr>
              <a:t>credit advancement and/ or credit recovery</a:t>
            </a:r>
            <a:r>
              <a:rPr lang="en-US" sz="1800" i="0" dirty="0">
                <a:solidFill>
                  <a:srgbClr val="000000"/>
                </a:solidFill>
                <a:effectLst/>
                <a:latin typeface="Aptos" panose="020B0004020202020204" pitchFamily="34" charset="0"/>
              </a:rPr>
              <a:t>?  </a:t>
            </a:r>
          </a:p>
          <a:p>
            <a:pPr algn="ctr" rtl="0" fontAlgn="base">
              <a:lnSpc>
                <a:spcPts val="1569"/>
              </a:lnSpc>
              <a:buNone/>
            </a:pPr>
            <a:endParaRPr lang="en-US" sz="1800" b="0" i="0" dirty="0">
              <a:solidFill>
                <a:srgbClr val="000000"/>
              </a:solidFill>
              <a:effectLst/>
              <a:latin typeface="Aptos" panose="020B0004020202020204" pitchFamily="34" charset="0"/>
            </a:endParaRPr>
          </a:p>
          <a:p>
            <a:pPr algn="ctr" rtl="0" fontAlgn="base">
              <a:lnSpc>
                <a:spcPts val="1569"/>
              </a:lnSpc>
              <a:buNone/>
            </a:pPr>
            <a:r>
              <a:rPr lang="en-US" sz="1800" b="0" i="0" dirty="0">
                <a:solidFill>
                  <a:srgbClr val="000000"/>
                </a:solidFill>
                <a:effectLst/>
                <a:latin typeface="Aptos" panose="020B0004020202020204" pitchFamily="34" charset="0"/>
              </a:rPr>
              <a:t> </a:t>
            </a:r>
            <a:r>
              <a:rPr lang="en-US" sz="1800" b="0" i="0" dirty="0">
                <a:solidFill>
                  <a:srgbClr val="000000"/>
                </a:solidFill>
                <a:effectLst/>
                <a:latin typeface="WordVisi_MSFontService"/>
              </a:rPr>
              <a:t>(Alabama Administrative Code 290-3-1-02(8) and (8)(a))</a:t>
            </a:r>
          </a:p>
          <a:p>
            <a:pPr algn="ctr" rtl="0" fontAlgn="base">
              <a:lnSpc>
                <a:spcPts val="1569"/>
              </a:lnSpc>
              <a:buNone/>
            </a:pPr>
            <a:endParaRPr lang="en-US" b="0"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local school board policy outlining graduation requirements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local school board policy and procedures for Credit Advancement, if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applicable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local school board policy and procedures for Credit Recovery, if </a:t>
            </a:r>
            <a:r>
              <a:rPr lang="en-US" sz="1600" b="0" i="0" dirty="0">
                <a:solidFill>
                  <a:srgbClr val="000000"/>
                </a:solidFill>
                <a:effectLst/>
                <a:latin typeface="Calibri" panose="020F0502020204030204" pitchFamily="34" charset="0"/>
              </a:rPr>
              <a:t> </a:t>
            </a:r>
            <a:r>
              <a:rPr lang="en-US" sz="1600" b="0" i="0" dirty="0">
                <a:solidFill>
                  <a:srgbClr val="000000"/>
                </a:solidFill>
                <a:effectLst/>
                <a:latin typeface="Aptos" panose="020B0004020202020204" pitchFamily="34" charset="0"/>
              </a:rPr>
              <a:t>applicable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Copies of current approved Academic Waiver Request(s) </a:t>
            </a:r>
            <a:endParaRPr lang="en-US" sz="1050" b="0" i="0" dirty="0">
              <a:solidFill>
                <a:srgbClr val="000000"/>
              </a:solidFill>
              <a:effectLst/>
              <a:latin typeface="Segoe UI" panose="020B0502040204020203" pitchFamily="34" charset="0"/>
            </a:endParaRPr>
          </a:p>
          <a:p>
            <a:pPr rtl="0" fontAlgn="base">
              <a:lnSpc>
                <a:spcPts val="1569"/>
              </a:lnSpc>
              <a:buNone/>
            </a:pP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2749322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B4E5B-64BD-58F1-4073-E797688398C7}"/>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FF79623-A1D4-CFBE-D080-54FAB08CA7D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41AB54ED-89BB-80A1-D754-F574852F98E8}"/>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3F2D4E91-E6A0-778A-D328-88972FD1AF65}"/>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FF6F188B-8ABD-66E0-1F6D-5979F4400EA9}"/>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Are there </a:t>
            </a:r>
            <a:r>
              <a:rPr lang="en-US" sz="1800" b="1" i="0" dirty="0">
                <a:solidFill>
                  <a:srgbClr val="000000"/>
                </a:solidFill>
                <a:effectLst/>
                <a:latin typeface="Aptos" panose="020B0004020202020204" pitchFamily="34" charset="0"/>
              </a:rPr>
              <a:t>policies and/or procedures </a:t>
            </a:r>
            <a:r>
              <a:rPr lang="en-US" sz="1800" i="0" dirty="0">
                <a:solidFill>
                  <a:srgbClr val="000000"/>
                </a:solidFill>
                <a:effectLst/>
                <a:latin typeface="Aptos" panose="020B0004020202020204" pitchFamily="34" charset="0"/>
              </a:rPr>
              <a:t>which address </a:t>
            </a:r>
            <a:r>
              <a:rPr lang="en-US" sz="1800" b="1" i="0" dirty="0">
                <a:solidFill>
                  <a:srgbClr val="000000"/>
                </a:solidFill>
                <a:effectLst/>
                <a:latin typeface="Aptos" panose="020B0004020202020204" pitchFamily="34" charset="0"/>
              </a:rPr>
              <a:t>classroom grading practices, accurate reporting of student grades by teachers</a:t>
            </a:r>
            <a:r>
              <a:rPr lang="en-US" sz="1800" i="0" dirty="0">
                <a:solidFill>
                  <a:srgbClr val="000000"/>
                </a:solidFill>
                <a:effectLst/>
                <a:latin typeface="Aptos" panose="020B0004020202020204" pitchFamily="34" charset="0"/>
              </a:rPr>
              <a:t>, and </a:t>
            </a:r>
            <a:r>
              <a:rPr lang="en-US" sz="1800" b="1" i="0" dirty="0">
                <a:solidFill>
                  <a:srgbClr val="000000"/>
                </a:solidFill>
                <a:effectLst/>
                <a:latin typeface="Aptos" panose="020B0004020202020204" pitchFamily="34" charset="0"/>
              </a:rPr>
              <a:t>verification/certification of high school graduates </a:t>
            </a:r>
            <a:r>
              <a:rPr lang="en-US" sz="1800" i="0" dirty="0">
                <a:solidFill>
                  <a:srgbClr val="000000"/>
                </a:solidFill>
                <a:effectLst/>
                <a:latin typeface="Aptos" panose="020B0004020202020204" pitchFamily="34" charset="0"/>
              </a:rPr>
              <a:t>by the school administrator?  </a:t>
            </a:r>
          </a:p>
          <a:p>
            <a:pPr rtl="0" fontAlgn="base">
              <a:lnSpc>
                <a:spcPts val="1569"/>
              </a:lnSpc>
              <a:buNone/>
            </a:pPr>
            <a:endParaRPr lang="en-US" sz="1800" b="1"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local school board policies which address grading scales and local school procedures which address grade reporting.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procedures and documentation used for addressing grading/transcript reporting errors.   </a:t>
            </a:r>
            <a:endParaRPr lang="en-US" sz="105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 Copy of procedures and documentation for the annual verification/certification of high school graduates that is signed by school administrator and school counselor(s). </a:t>
            </a:r>
            <a:endParaRPr lang="en-US" sz="1050" b="0" i="0" dirty="0">
              <a:solidFill>
                <a:srgbClr val="000000"/>
              </a:solidFill>
              <a:effectLst/>
              <a:latin typeface="Segoe UI" panose="020B0502040204020203" pitchFamily="34" charset="0"/>
            </a:endParaRPr>
          </a:p>
          <a:p>
            <a:pPr rtl="0" fontAlgn="base">
              <a:lnSpc>
                <a:spcPts val="1569"/>
              </a:lnSpc>
              <a:buNone/>
            </a:pP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11924664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46BF4-173D-1C03-34D8-C0184729778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AB84B25-6F48-DB75-BC54-C791DC9EE05B}"/>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22C9B78D-518D-70CC-565E-5C116871482C}"/>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4A72DA70-36C4-482F-FEFC-58855F3C7007}"/>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E0A1D004-C194-C781-15A7-F50BFF6682CE}"/>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Are there local school board policies which address the </a:t>
            </a:r>
            <a:r>
              <a:rPr lang="en-US" sz="1800" b="1" i="0" dirty="0">
                <a:solidFill>
                  <a:srgbClr val="000000"/>
                </a:solidFill>
                <a:effectLst/>
                <a:latin typeface="Aptos" panose="020B0004020202020204" pitchFamily="34" charset="0"/>
              </a:rPr>
              <a:t>calculation of class rankings</a:t>
            </a:r>
            <a:r>
              <a:rPr lang="en-US" sz="1800" i="0" dirty="0">
                <a:solidFill>
                  <a:srgbClr val="000000"/>
                </a:solidFill>
                <a:effectLst/>
                <a:latin typeface="Aptos" panose="020B0004020202020204" pitchFamily="34" charset="0"/>
              </a:rPr>
              <a:t> and the </a:t>
            </a:r>
            <a:r>
              <a:rPr lang="en-US" sz="1800" b="1" i="0" dirty="0">
                <a:solidFill>
                  <a:srgbClr val="000000"/>
                </a:solidFill>
                <a:effectLst/>
                <a:latin typeface="Aptos" panose="020B0004020202020204" pitchFamily="34" charset="0"/>
              </a:rPr>
              <a:t>recognition of graduation honors</a:t>
            </a:r>
            <a:r>
              <a:rPr lang="en-US" sz="1800" i="0" dirty="0">
                <a:solidFill>
                  <a:srgbClr val="000000"/>
                </a:solidFill>
                <a:effectLst/>
                <a:latin typeface="Aptos" panose="020B0004020202020204" pitchFamily="34" charset="0"/>
              </a:rPr>
              <a:t>?  </a:t>
            </a:r>
          </a:p>
          <a:p>
            <a:pPr rtl="0" fontAlgn="base">
              <a:lnSpc>
                <a:spcPts val="1569"/>
              </a:lnSpc>
              <a:buNone/>
            </a:pPr>
            <a:endParaRPr lang="en-US" sz="1800" b="1"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•Copy of local school board policy </a:t>
            </a:r>
            <a:endParaRPr lang="en-US" sz="1600" b="0" i="0" dirty="0">
              <a:solidFill>
                <a:srgbClr val="000000"/>
              </a:solidFill>
              <a:effectLst/>
              <a:latin typeface="Segoe UI" panose="020B0502040204020203" pitchFamily="34" charset="0"/>
            </a:endParaRPr>
          </a:p>
        </p:txBody>
      </p:sp>
      <p:pic>
        <p:nvPicPr>
          <p:cNvPr id="4" name="Picture 3">
            <a:extLst>
              <a:ext uri="{FF2B5EF4-FFF2-40B4-BE49-F238E27FC236}">
                <a16:creationId xmlns:a16="http://schemas.microsoft.com/office/drawing/2014/main" id="{775727CF-DCA5-A508-0FF5-A79D31A7CC7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172967" y="3658966"/>
            <a:ext cx="2222373" cy="1360932"/>
          </a:xfrm>
          <a:prstGeom prst="rect">
            <a:avLst/>
          </a:prstGeom>
        </p:spPr>
      </p:pic>
    </p:spTree>
    <p:extLst>
      <p:ext uri="{BB962C8B-B14F-4D97-AF65-F5344CB8AC3E}">
        <p14:creationId xmlns:p14="http://schemas.microsoft.com/office/powerpoint/2010/main" val="40878464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1546-5A17-4777-6DDD-EE1EE31215B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BCB9AD-B801-79A4-1E92-7D3B513E12C7}"/>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BCE6E1A3-B179-2295-E619-9F977EBB5CD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CE275B0F-1843-1771-BCF5-8F55E53563DB}"/>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63144E79-C238-A6E0-5601-9F528887AFA1}"/>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r>
              <a:rPr lang="en-US" sz="1800" i="0" dirty="0">
                <a:solidFill>
                  <a:srgbClr val="000000"/>
                </a:solidFill>
                <a:effectLst/>
                <a:latin typeface="Aptos" panose="020B0004020202020204" pitchFamily="34" charset="0"/>
              </a:rPr>
              <a:t>Is there evidence that the course content from all </a:t>
            </a:r>
            <a:r>
              <a:rPr lang="en-US" sz="1800" b="1" i="0" dirty="0">
                <a:solidFill>
                  <a:srgbClr val="000000"/>
                </a:solidFill>
                <a:effectLst/>
                <a:latin typeface="Aptos" panose="020B0004020202020204" pitchFamily="34" charset="0"/>
              </a:rPr>
              <a:t>virtual courses</a:t>
            </a:r>
            <a:r>
              <a:rPr lang="en-US" sz="1800" i="0" dirty="0">
                <a:solidFill>
                  <a:srgbClr val="000000"/>
                </a:solidFill>
                <a:effectLst/>
                <a:latin typeface="Aptos" panose="020B0004020202020204" pitchFamily="34" charset="0"/>
              </a:rPr>
              <a:t>, outside of courses offered through ACCESS, offered </a:t>
            </a:r>
            <a:r>
              <a:rPr lang="en-US" sz="1800" b="1" i="0" dirty="0">
                <a:solidFill>
                  <a:srgbClr val="000000"/>
                </a:solidFill>
                <a:effectLst/>
                <a:latin typeface="Aptos" panose="020B0004020202020204" pitchFamily="34" charset="0"/>
              </a:rPr>
              <a:t>is aligned </a:t>
            </a:r>
            <a:r>
              <a:rPr lang="en-US" sz="1800" i="0" dirty="0">
                <a:solidFill>
                  <a:srgbClr val="000000"/>
                </a:solidFill>
                <a:effectLst/>
                <a:latin typeface="Aptos" panose="020B0004020202020204" pitchFamily="34" charset="0"/>
              </a:rPr>
              <a:t>to the content standards found in the current </a:t>
            </a:r>
            <a:r>
              <a:rPr lang="en-US" sz="1800" b="1" i="0" dirty="0">
                <a:solidFill>
                  <a:srgbClr val="000000"/>
                </a:solidFill>
                <a:effectLst/>
                <a:latin typeface="Aptos" panose="020B0004020202020204" pitchFamily="34" charset="0"/>
              </a:rPr>
              <a:t>Alabama Courses of Study</a:t>
            </a:r>
            <a:r>
              <a:rPr lang="en-US" sz="1800" i="0" dirty="0">
                <a:solidFill>
                  <a:srgbClr val="000000"/>
                </a:solidFill>
                <a:effectLst/>
                <a:latin typeface="Aptos" panose="020B0004020202020204" pitchFamily="34" charset="0"/>
              </a:rPr>
              <a:t>?</a:t>
            </a:r>
          </a:p>
          <a:p>
            <a:pPr algn="ctr" rtl="0" fontAlgn="base">
              <a:lnSpc>
                <a:spcPts val="1569"/>
              </a:lnSpc>
              <a:buNone/>
            </a:pPr>
            <a:endParaRPr lang="en-US" sz="1800" b="1" dirty="0">
              <a:solidFill>
                <a:srgbClr val="000000"/>
              </a:solidFill>
              <a:latin typeface="Aptos" panose="020B0004020202020204" pitchFamily="34" charset="0"/>
            </a:endParaRPr>
          </a:p>
          <a:p>
            <a:pPr algn="ctr" rtl="0" fontAlgn="base">
              <a:lnSpc>
                <a:spcPts val="1569"/>
              </a:lnSpc>
              <a:buNone/>
            </a:pPr>
            <a:r>
              <a:rPr lang="en-US" sz="1600" b="1" i="1" dirty="0">
                <a:solidFill>
                  <a:srgbClr val="000000"/>
                </a:solidFill>
                <a:effectLst/>
                <a:latin typeface="Aptos" panose="020B0004020202020204" pitchFamily="34" charset="0"/>
              </a:rPr>
              <a:t> (Code of Alabama, Title 16. Education § 16-46A-2 (f)) </a:t>
            </a:r>
          </a:p>
          <a:p>
            <a:pPr rtl="0" fontAlgn="base">
              <a:lnSpc>
                <a:spcPts val="1569"/>
              </a:lnSpc>
              <a:buNone/>
            </a:pPr>
            <a:endParaRPr lang="en-US" sz="1800" b="1"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•For each vendor, copies of alignment and/or crosswalk of all virtual courses to the Alabama Courses of Study. (Not applicable if LEA only uses ACCESS for virtual courses.) </a:t>
            </a:r>
          </a:p>
          <a:p>
            <a:pPr algn="l" rtl="0" fontAlgn="base">
              <a:lnSpc>
                <a:spcPts val="1569"/>
              </a:lnSpc>
              <a:buNone/>
            </a:pPr>
            <a:endParaRPr lang="en-US" sz="1600" dirty="0">
              <a:solidFill>
                <a:srgbClr val="000000"/>
              </a:solidFill>
              <a:latin typeface="Aptos" panose="020B0004020202020204" pitchFamily="34" charset="0"/>
            </a:endParaRPr>
          </a:p>
          <a:p>
            <a:pPr algn="l" rtl="0" fontAlgn="base">
              <a:lnSpc>
                <a:spcPts val="1569"/>
              </a:lnSpc>
              <a:buNone/>
            </a:pP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8087793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9E485-4787-230A-8A77-4C266747416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8ED861F-D99A-255C-82B0-F06ECAB12E89}"/>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4D7CF52E-97B9-16D7-56AF-EF523D7092A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D8A060F6-2054-A678-FE20-DF82E9130A49}"/>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2B09073E-ED37-43E4-AD2D-C124ECCFF1FA}"/>
              </a:ext>
            </a:extLst>
          </p:cNvPr>
          <p:cNvSpPr>
            <a:spLocks noGrp="1"/>
          </p:cNvSpPr>
          <p:nvPr>
            <p:ph idx="1"/>
          </p:nvPr>
        </p:nvSpPr>
        <p:spPr/>
        <p:txBody>
          <a:bodyPr>
            <a:normAutofit fontScale="25000" lnSpcReduction="2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spcAft>
                <a:spcPts val="800"/>
              </a:spcAft>
              <a:buNone/>
            </a:pPr>
            <a:r>
              <a:rPr lang="en-US" sz="7200" b="1" i="0" dirty="0">
                <a:solidFill>
                  <a:srgbClr val="000000"/>
                </a:solidFill>
                <a:effectLst/>
                <a:latin typeface="Aptos" panose="020B0004020202020204" pitchFamily="34" charset="0"/>
              </a:rPr>
              <a:t>Student Academic Information</a:t>
            </a:r>
            <a:r>
              <a:rPr lang="en-US" sz="7200" b="0" i="0" dirty="0">
                <a:solidFill>
                  <a:srgbClr val="000000"/>
                </a:solidFill>
                <a:effectLst/>
                <a:latin typeface="Aptos" panose="020B0004020202020204" pitchFamily="34" charset="0"/>
              </a:rPr>
              <a:t> </a:t>
            </a:r>
            <a:endParaRPr lang="en-US" sz="5600" dirty="0">
              <a:solidFill>
                <a:srgbClr val="000000"/>
              </a:solidFill>
              <a:latin typeface="Segoe UI" panose="020B0502040204020203" pitchFamily="34" charset="0"/>
            </a:endParaRPr>
          </a:p>
          <a:p>
            <a:pPr algn="ctr" rtl="0" fontAlgn="base">
              <a:lnSpc>
                <a:spcPts val="1569"/>
              </a:lnSpc>
              <a:spcAft>
                <a:spcPts val="800"/>
              </a:spcAft>
              <a:buNone/>
            </a:pPr>
            <a:r>
              <a:rPr lang="en-US" sz="7200" b="1" i="0" dirty="0">
                <a:solidFill>
                  <a:srgbClr val="000000"/>
                </a:solidFill>
                <a:effectLst/>
                <a:latin typeface="Aptos" panose="020B0004020202020204" pitchFamily="34" charset="0"/>
              </a:rPr>
              <a:t>Do the transcripts:</a:t>
            </a:r>
          </a:p>
          <a:p>
            <a:pPr algn="ctr" fontAlgn="base">
              <a:lnSpc>
                <a:spcPts val="1569"/>
              </a:lnSpc>
              <a:spcAft>
                <a:spcPts val="800"/>
              </a:spcAft>
            </a:pPr>
            <a:r>
              <a:rPr lang="en-US" sz="6400" b="0" i="0" dirty="0">
                <a:solidFill>
                  <a:srgbClr val="000000"/>
                </a:solidFill>
                <a:effectLst/>
                <a:latin typeface="Segoe UI" panose="020B0502040204020203" pitchFamily="34" charset="0"/>
              </a:rPr>
              <a:t>Reflect the student’s current class schedule accurately?  </a:t>
            </a:r>
          </a:p>
          <a:p>
            <a:pPr algn="ctr" fontAlgn="base">
              <a:lnSpc>
                <a:spcPts val="1569"/>
              </a:lnSpc>
              <a:spcAft>
                <a:spcPts val="800"/>
              </a:spcAft>
            </a:pPr>
            <a:r>
              <a:rPr lang="en-US" sz="6400" b="0" i="0" dirty="0">
                <a:solidFill>
                  <a:srgbClr val="000000"/>
                </a:solidFill>
                <a:effectLst/>
                <a:latin typeface="Segoe UI" panose="020B0502040204020203" pitchFamily="34" charset="0"/>
              </a:rPr>
              <a:t>Reflect credits obtained through Credit Advancement and Credit Recovery?  </a:t>
            </a:r>
          </a:p>
          <a:p>
            <a:pPr algn="ctr" fontAlgn="base">
              <a:lnSpc>
                <a:spcPts val="1569"/>
              </a:lnSpc>
              <a:spcAft>
                <a:spcPts val="800"/>
              </a:spcAft>
            </a:pPr>
            <a:r>
              <a:rPr lang="en-US" sz="6400" b="0" i="0" dirty="0">
                <a:solidFill>
                  <a:srgbClr val="000000"/>
                </a:solidFill>
                <a:effectLst/>
                <a:latin typeface="Segoe UI" panose="020B0502040204020203" pitchFamily="34" charset="0"/>
              </a:rPr>
              <a:t>Reflect students Grade Point Average (GPA) accurately?  </a:t>
            </a:r>
          </a:p>
          <a:p>
            <a:pPr algn="ctr" fontAlgn="base">
              <a:lnSpc>
                <a:spcPts val="1569"/>
              </a:lnSpc>
              <a:spcAft>
                <a:spcPts val="800"/>
              </a:spcAft>
            </a:pPr>
            <a:r>
              <a:rPr lang="en-US" sz="6400" dirty="0">
                <a:solidFill>
                  <a:srgbClr val="000000"/>
                </a:solidFill>
                <a:latin typeface="Segoe UI" panose="020B0502040204020203" pitchFamily="34" charset="0"/>
              </a:rPr>
              <a:t>A</a:t>
            </a:r>
            <a:r>
              <a:rPr lang="en-US" sz="6400" b="0" i="0" dirty="0">
                <a:solidFill>
                  <a:srgbClr val="000000"/>
                </a:solidFill>
                <a:effectLst/>
                <a:latin typeface="Segoe UI" panose="020B0502040204020203" pitchFamily="34" charset="0"/>
              </a:rPr>
              <a:t>dhere to local school board policies regarding the calculation of class rankings?  </a:t>
            </a:r>
          </a:p>
          <a:p>
            <a:pPr algn="ctr" fontAlgn="base">
              <a:lnSpc>
                <a:spcPts val="1569"/>
              </a:lnSpc>
              <a:spcAft>
                <a:spcPts val="800"/>
              </a:spcAft>
            </a:pPr>
            <a:r>
              <a:rPr lang="en-US" sz="6400" b="0" i="0" dirty="0">
                <a:solidFill>
                  <a:srgbClr val="000000"/>
                </a:solidFill>
                <a:effectLst/>
                <a:latin typeface="Segoe UI" panose="020B0502040204020203" pitchFamily="34" charset="0"/>
              </a:rPr>
              <a:t>Student’s current schedule is printed on the transcript.  </a:t>
            </a:r>
          </a:p>
          <a:p>
            <a:pPr algn="ctr" fontAlgn="base">
              <a:lnSpc>
                <a:spcPts val="1569"/>
              </a:lnSpc>
              <a:spcAft>
                <a:spcPts val="800"/>
              </a:spcAft>
            </a:pPr>
            <a:r>
              <a:rPr lang="en-US" sz="6400" b="0" i="0" dirty="0">
                <a:solidFill>
                  <a:srgbClr val="000000"/>
                </a:solidFill>
                <a:effectLst/>
                <a:latin typeface="Segoe UI" panose="020B0502040204020203" pitchFamily="34" charset="0"/>
              </a:rPr>
              <a:t>Transcript denotes Credit Advancement and/or Credit Recovery classes </a:t>
            </a:r>
            <a:r>
              <a:rPr lang="en-US" sz="6400" b="0" i="1" dirty="0">
                <a:solidFill>
                  <a:srgbClr val="000000"/>
                </a:solidFill>
                <a:effectLst/>
                <a:latin typeface="Segoe UI" panose="020B0502040204020203" pitchFamily="34" charset="0"/>
              </a:rPr>
              <a:t>(e.g. Credit  </a:t>
            </a:r>
          </a:p>
          <a:p>
            <a:pPr marL="0" indent="0" algn="ctr" fontAlgn="base">
              <a:lnSpc>
                <a:spcPts val="1569"/>
              </a:lnSpc>
              <a:spcAft>
                <a:spcPts val="800"/>
              </a:spcAft>
              <a:buNone/>
            </a:pPr>
            <a:r>
              <a:rPr lang="en-US" sz="6400" b="0" i="1" dirty="0">
                <a:solidFill>
                  <a:srgbClr val="000000"/>
                </a:solidFill>
                <a:effectLst/>
                <a:latin typeface="Segoe UI" panose="020B0502040204020203" pitchFamily="34" charset="0"/>
              </a:rPr>
              <a:t>Recovery, name of Credit Recovery Program, etc.) This should be reflected within the  </a:t>
            </a:r>
          </a:p>
          <a:p>
            <a:pPr marL="0" indent="0" algn="ctr" rtl="0" fontAlgn="base">
              <a:lnSpc>
                <a:spcPts val="1569"/>
              </a:lnSpc>
              <a:spcAft>
                <a:spcPts val="800"/>
              </a:spcAft>
              <a:buNone/>
            </a:pPr>
            <a:r>
              <a:rPr lang="en-US" sz="6400" b="0" i="1" dirty="0">
                <a:solidFill>
                  <a:srgbClr val="000000"/>
                </a:solidFill>
                <a:effectLst/>
                <a:latin typeface="Segoe UI" panose="020B0502040204020203" pitchFamily="34" charset="0"/>
              </a:rPr>
              <a:t>notes and/or term section of the transcript.  </a:t>
            </a:r>
          </a:p>
          <a:p>
            <a:pPr algn="ctr" fontAlgn="base">
              <a:lnSpc>
                <a:spcPts val="1569"/>
              </a:lnSpc>
              <a:spcAft>
                <a:spcPts val="800"/>
              </a:spcAft>
            </a:pPr>
            <a:r>
              <a:rPr lang="en-US" sz="6400" b="0" i="0" dirty="0">
                <a:solidFill>
                  <a:srgbClr val="000000"/>
                </a:solidFill>
                <a:effectLst/>
                <a:latin typeface="Segoe UI" panose="020B0502040204020203" pitchFamily="34" charset="0"/>
              </a:rPr>
              <a:t>Credit Recovery Course aligns with originally failed course. </a:t>
            </a:r>
          </a:p>
          <a:p>
            <a:pPr algn="ctr" rtl="0" fontAlgn="base">
              <a:lnSpc>
                <a:spcPts val="1569"/>
              </a:lnSpc>
              <a:buNone/>
            </a:pPr>
            <a:endParaRPr lang="en-US" sz="1800" b="1" dirty="0">
              <a:solidFill>
                <a:srgbClr val="000000"/>
              </a:solidFill>
              <a:latin typeface="Aptos" panose="020B0004020202020204" pitchFamily="34" charset="0"/>
            </a:endParaRPr>
          </a:p>
          <a:p>
            <a:pPr rtl="0" fontAlgn="base">
              <a:lnSpc>
                <a:spcPts val="1569"/>
              </a:lnSpc>
              <a:buNone/>
            </a:pPr>
            <a:endParaRPr lang="en-US" sz="1800" b="1" i="0" dirty="0">
              <a:solidFill>
                <a:srgbClr val="000000"/>
              </a:solidFill>
              <a:effectLst/>
              <a:latin typeface="Aptos" panose="020B0004020202020204" pitchFamily="34" charset="0"/>
            </a:endParaRPr>
          </a:p>
          <a:p>
            <a:pPr rtl="0" fontAlgn="base">
              <a:lnSpc>
                <a:spcPts val="1569"/>
              </a:lnSpc>
              <a:buNone/>
            </a:pPr>
            <a:r>
              <a:rPr lang="en-US" sz="1800" b="1" i="0" dirty="0">
                <a:solidFill>
                  <a:srgbClr val="000000"/>
                </a:solidFill>
                <a:effectLst/>
                <a:latin typeface="Aptos" panose="020B0004020202020204" pitchFamily="34" charset="0"/>
              </a:rPr>
              <a:t>Documentation to be uploaded: </a:t>
            </a:r>
            <a:r>
              <a:rPr lang="en-US" sz="1800" b="0" i="0" dirty="0">
                <a:solidFill>
                  <a:srgbClr val="000000"/>
                </a:solidFill>
                <a:effectLst/>
                <a:latin typeface="Aptos" panose="020B0004020202020204" pitchFamily="34" charset="0"/>
              </a:rPr>
              <a:t> </a:t>
            </a:r>
          </a:p>
          <a:p>
            <a:pPr rtl="0" fontAlgn="base">
              <a:lnSpc>
                <a:spcPts val="1569"/>
              </a:lnSpc>
              <a:buNone/>
            </a:pPr>
            <a:endParaRPr lang="en-US" sz="1600" b="0" i="0" dirty="0">
              <a:solidFill>
                <a:srgbClr val="000000"/>
              </a:solidFill>
              <a:effectLst/>
              <a:latin typeface="Segoe UI" panose="020B0502040204020203" pitchFamily="34" charset="0"/>
            </a:endParaRPr>
          </a:p>
          <a:p>
            <a:pPr algn="l" rtl="0" fontAlgn="base">
              <a:lnSpc>
                <a:spcPts val="1569"/>
              </a:lnSpc>
              <a:buNone/>
            </a:pPr>
            <a:r>
              <a:rPr lang="en-US" sz="1600" b="0" i="0" dirty="0">
                <a:solidFill>
                  <a:srgbClr val="000000"/>
                </a:solidFill>
                <a:effectLst/>
                <a:latin typeface="Aptos" panose="020B0004020202020204" pitchFamily="34" charset="0"/>
              </a:rPr>
              <a:t>•For each vendor, copies of alignment and/or crosswalk of all virtual courses to the Alabama Courses of Study. (Not applicable if LEA only uses ACCESS for virtual courses.) </a:t>
            </a:r>
            <a:endParaRPr lang="en-US" sz="1600" b="0" i="0" dirty="0">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6159354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25B89-3261-F703-B8F0-861A4D53C67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5FA9356-490C-962B-E079-3913915CFA02}"/>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6600DC4D-FED4-2808-AC42-4B6937CFDFDB}"/>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86EDCD11-C6D9-1F8E-3E4A-C0A1855BD11E}"/>
              </a:ext>
            </a:extLst>
          </p:cNvPr>
          <p:cNvSpPr>
            <a:spLocks noGrp="1"/>
          </p:cNvSpPr>
          <p:nvPr>
            <p:ph type="title"/>
          </p:nvPr>
        </p:nvSpPr>
        <p:spPr/>
        <p:txBody>
          <a:bodyPr>
            <a:normAutofit/>
          </a:bodyPr>
          <a:lstStyle/>
          <a:p>
            <a:r>
              <a:rPr lang="en-US" dirty="0"/>
              <a:t>Transcript Audit</a:t>
            </a:r>
          </a:p>
        </p:txBody>
      </p:sp>
      <p:sp>
        <p:nvSpPr>
          <p:cNvPr id="3" name="Content Placeholder 2">
            <a:extLst>
              <a:ext uri="{FF2B5EF4-FFF2-40B4-BE49-F238E27FC236}">
                <a16:creationId xmlns:a16="http://schemas.microsoft.com/office/drawing/2014/main" id="{D034FF93-1EE0-CB88-4C51-81BF70E269A5}"/>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lgn="ctr" rtl="0" fontAlgn="base">
              <a:lnSpc>
                <a:spcPts val="1569"/>
              </a:lnSpc>
              <a:buNone/>
            </a:pPr>
            <a:endParaRPr lang="en-US" sz="1800" b="1" dirty="0">
              <a:solidFill>
                <a:srgbClr val="000000"/>
              </a:solidFill>
              <a:latin typeface="Aptos" panose="020B0004020202020204" pitchFamily="34" charset="0"/>
            </a:endParaRPr>
          </a:p>
          <a:p>
            <a:pPr rtl="0" fontAlgn="base">
              <a:lnSpc>
                <a:spcPts val="1569"/>
              </a:lnSpc>
              <a:buNone/>
            </a:pPr>
            <a:endParaRPr lang="en-US" sz="1800" b="1" i="0" dirty="0">
              <a:solidFill>
                <a:srgbClr val="000000"/>
              </a:solidFill>
              <a:effectLst/>
              <a:latin typeface="Aptos" panose="020B0004020202020204" pitchFamily="34" charset="0"/>
            </a:endParaRPr>
          </a:p>
        </p:txBody>
      </p:sp>
      <p:pic>
        <p:nvPicPr>
          <p:cNvPr id="6" name="Picture 5">
            <a:extLst>
              <a:ext uri="{FF2B5EF4-FFF2-40B4-BE49-F238E27FC236}">
                <a16:creationId xmlns:a16="http://schemas.microsoft.com/office/drawing/2014/main" id="{E9BA4910-2CFE-BEC4-0A0F-3E6F7BAB2A1A}"/>
              </a:ext>
            </a:extLst>
          </p:cNvPr>
          <p:cNvPicPr>
            <a:picLocks noChangeAspect="1"/>
          </p:cNvPicPr>
          <p:nvPr/>
        </p:nvPicPr>
        <p:blipFill>
          <a:blip r:embed="rId2"/>
          <a:stretch>
            <a:fillRect/>
          </a:stretch>
        </p:blipFill>
        <p:spPr>
          <a:xfrm>
            <a:off x="1975104" y="274638"/>
            <a:ext cx="5568696" cy="5851525"/>
          </a:xfrm>
          <a:prstGeom prst="rect">
            <a:avLst/>
          </a:prstGeom>
        </p:spPr>
      </p:pic>
    </p:spTree>
    <p:extLst>
      <p:ext uri="{BB962C8B-B14F-4D97-AF65-F5344CB8AC3E}">
        <p14:creationId xmlns:p14="http://schemas.microsoft.com/office/powerpoint/2010/main" val="24827488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816C-3C95-26F5-D5B8-6408345916D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BB15841-300C-AA9A-EBDE-7D2C80445686}"/>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22F2409-8C1D-A14B-E6F0-91AAA5A0FC22}"/>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8104EC6B-6D1A-81B8-0F52-1413B694BAAE}"/>
              </a:ext>
            </a:extLst>
          </p:cNvPr>
          <p:cNvSpPr>
            <a:spLocks noGrp="1"/>
          </p:cNvSpPr>
          <p:nvPr>
            <p:ph type="title"/>
          </p:nvPr>
        </p:nvSpPr>
        <p:spPr/>
        <p:txBody>
          <a:bodyPr>
            <a:normAutofit/>
          </a:bodyPr>
          <a:lstStyle/>
          <a:p>
            <a:r>
              <a:rPr lang="en-US" dirty="0"/>
              <a:t>Student Handbook</a:t>
            </a:r>
          </a:p>
        </p:txBody>
      </p:sp>
      <p:sp>
        <p:nvSpPr>
          <p:cNvPr id="3" name="Content Placeholder 2">
            <a:extLst>
              <a:ext uri="{FF2B5EF4-FFF2-40B4-BE49-F238E27FC236}">
                <a16:creationId xmlns:a16="http://schemas.microsoft.com/office/drawing/2014/main" id="{60F8DE87-418E-8C95-3356-7B4ECC1F5A34}"/>
              </a:ext>
            </a:extLst>
          </p:cNvPr>
          <p:cNvSpPr>
            <a:spLocks noGrp="1"/>
          </p:cNvSpPr>
          <p:nvPr>
            <p:ph idx="1"/>
          </p:nvPr>
        </p:nvSpPr>
        <p:spPr/>
        <p:txBody>
          <a:bodyPr>
            <a:normAutofit lnSpcReduction="10000"/>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a:buNone/>
            </a:pPr>
            <a:r>
              <a:rPr lang="en-US" sz="1100" dirty="0"/>
              <a:t>✅ </a:t>
            </a:r>
            <a:r>
              <a:rPr lang="en-US" sz="1800" b="1" dirty="0"/>
              <a:t>School Mission Statement</a:t>
            </a:r>
            <a:br>
              <a:rPr lang="en-US" sz="1800" dirty="0"/>
            </a:br>
            <a:r>
              <a:rPr lang="en-US" sz="1800" dirty="0"/>
              <a:t>A clear statement of the school’s purpose and priorities. </a:t>
            </a:r>
          </a:p>
          <a:p>
            <a:pPr>
              <a:buNone/>
            </a:pPr>
            <a:r>
              <a:rPr lang="en-US" sz="1800" dirty="0"/>
              <a:t>✅ </a:t>
            </a:r>
            <a:r>
              <a:rPr lang="en-US" sz="1800" b="1" dirty="0"/>
              <a:t>School Contact Information</a:t>
            </a:r>
            <a:br>
              <a:rPr lang="en-US" sz="1800" dirty="0"/>
            </a:br>
            <a:r>
              <a:rPr lang="en-US" sz="1800" dirty="0"/>
              <a:t>Main phone, address, email, and key administrative contacts. </a:t>
            </a:r>
          </a:p>
          <a:p>
            <a:pPr>
              <a:buNone/>
            </a:pPr>
            <a:r>
              <a:rPr lang="en-US" sz="1800" dirty="0"/>
              <a:t>✅ </a:t>
            </a:r>
            <a:r>
              <a:rPr lang="en-US" sz="1800" b="1" dirty="0"/>
              <a:t>School Calendar</a:t>
            </a:r>
            <a:br>
              <a:rPr lang="en-US" sz="1800" dirty="0"/>
            </a:br>
            <a:r>
              <a:rPr lang="en-US" sz="1800" dirty="0"/>
              <a:t>Dates the school year begins and ends, holidays, and other scheduled breaks. </a:t>
            </a:r>
          </a:p>
          <a:p>
            <a:pPr>
              <a:buNone/>
            </a:pPr>
            <a:r>
              <a:rPr lang="en-US" sz="1800" dirty="0"/>
              <a:t>✅ </a:t>
            </a:r>
            <a:r>
              <a:rPr lang="en-US" sz="1800" b="1" dirty="0"/>
              <a:t>Attendance Policy</a:t>
            </a:r>
            <a:br>
              <a:rPr lang="en-US" sz="1800" dirty="0"/>
            </a:br>
            <a:r>
              <a:rPr lang="en-US" sz="1800" dirty="0"/>
              <a:t>How attendance is taken, requirements for excused vs. unexcused absences, tardies, and any legal attendance mandates. </a:t>
            </a:r>
          </a:p>
          <a:p>
            <a:pPr>
              <a:buNone/>
            </a:pPr>
            <a:r>
              <a:rPr lang="en-US" sz="1800" dirty="0"/>
              <a:t>✅ </a:t>
            </a:r>
            <a:r>
              <a:rPr lang="en-US" sz="1800" b="1" dirty="0"/>
              <a:t>Student Discipline Policy</a:t>
            </a:r>
            <a:br>
              <a:rPr lang="en-US" sz="1800" dirty="0"/>
            </a:br>
            <a:r>
              <a:rPr lang="en-US" sz="1800" dirty="0"/>
              <a:t>Rules of conduct, consequences for misbehavior, suspension/expulsion procedures, and due-process information. </a:t>
            </a:r>
          </a:p>
          <a:p>
            <a:pPr>
              <a:buNone/>
            </a:pPr>
            <a:r>
              <a:rPr lang="en-US" sz="1800" dirty="0"/>
              <a:t>✅ </a:t>
            </a:r>
            <a:r>
              <a:rPr lang="en-US" sz="1800" b="1" dirty="0"/>
              <a:t>Student Rights &amp; Responsibilities</a:t>
            </a:r>
            <a:br>
              <a:rPr lang="en-US" sz="1800" dirty="0"/>
            </a:br>
            <a:r>
              <a:rPr lang="en-US" sz="1800" dirty="0"/>
              <a:t>Expectations for student behavior and protections (e.g., academic, behavioral, safety rights). </a:t>
            </a:r>
          </a:p>
          <a:p>
            <a:pPr algn="ctr" rtl="0" fontAlgn="base">
              <a:lnSpc>
                <a:spcPts val="1569"/>
              </a:lnSpc>
              <a:buNone/>
            </a:pPr>
            <a:endParaRPr lang="en-US" sz="1800" b="1" dirty="0">
              <a:solidFill>
                <a:srgbClr val="000000"/>
              </a:solidFill>
              <a:latin typeface="Aptos" panose="020B0004020202020204" pitchFamily="34" charset="0"/>
            </a:endParaRPr>
          </a:p>
        </p:txBody>
      </p:sp>
    </p:spTree>
    <p:extLst>
      <p:ext uri="{BB962C8B-B14F-4D97-AF65-F5344CB8AC3E}">
        <p14:creationId xmlns:p14="http://schemas.microsoft.com/office/powerpoint/2010/main" val="37755458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66BB1-A633-D649-CE49-874EEA24333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FF3853C-376A-B5F4-8010-FF9D1F1868BE}"/>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45D3BDB9-6F72-0A1D-1ECB-6847E6C70323}"/>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39844BB8-30C3-D264-C94D-4CDC741BEEB2}"/>
              </a:ext>
            </a:extLst>
          </p:cNvPr>
          <p:cNvSpPr>
            <a:spLocks noGrp="1"/>
          </p:cNvSpPr>
          <p:nvPr>
            <p:ph type="title"/>
          </p:nvPr>
        </p:nvSpPr>
        <p:spPr/>
        <p:txBody>
          <a:bodyPr>
            <a:normAutofit/>
          </a:bodyPr>
          <a:lstStyle/>
          <a:p>
            <a:r>
              <a:rPr lang="en-US" dirty="0"/>
              <a:t>Student Handbook</a:t>
            </a:r>
          </a:p>
        </p:txBody>
      </p:sp>
      <p:sp>
        <p:nvSpPr>
          <p:cNvPr id="3" name="Content Placeholder 2">
            <a:extLst>
              <a:ext uri="{FF2B5EF4-FFF2-40B4-BE49-F238E27FC236}">
                <a16:creationId xmlns:a16="http://schemas.microsoft.com/office/drawing/2014/main" id="{C928E075-6A29-8325-A726-A0A613F19EBE}"/>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buNone/>
            </a:pPr>
            <a:r>
              <a:rPr lang="en-US" sz="1800" b="1" dirty="0"/>
              <a:t>📎 Additional Considerations (Best Practice)</a:t>
            </a:r>
          </a:p>
          <a:p>
            <a:pPr marL="0" indent="0">
              <a:buNone/>
            </a:pPr>
            <a:r>
              <a:rPr lang="en-US" sz="1800" dirty="0"/>
              <a:t>🟡 </a:t>
            </a:r>
            <a:r>
              <a:rPr lang="en-US" sz="1800" b="1" dirty="0"/>
              <a:t>Non-discrimination policies (aligned with Code § 16-6F-5)</a:t>
            </a:r>
            <a:r>
              <a:rPr lang="en-US" sz="1800" dirty="0"/>
              <a:t> — schools must not   	discriminate in enrollment or treatment of students. </a:t>
            </a:r>
            <a:br>
              <a:rPr lang="en-US" sz="1800" dirty="0"/>
            </a:br>
            <a:r>
              <a:rPr lang="en-US" sz="1800" dirty="0"/>
              <a:t>🟡 </a:t>
            </a:r>
            <a:r>
              <a:rPr lang="en-US" sz="1800" b="1" dirty="0"/>
              <a:t>FERPA/Privacy rights and information</a:t>
            </a:r>
            <a:r>
              <a:rPr lang="en-US" sz="1800" dirty="0"/>
              <a:t> on how student records are managed.</a:t>
            </a:r>
            <a:br>
              <a:rPr lang="en-US" sz="1800" dirty="0"/>
            </a:br>
            <a:r>
              <a:rPr lang="en-US" sz="1800" dirty="0"/>
              <a:t>🟡 </a:t>
            </a:r>
            <a:r>
              <a:rPr lang="en-US" sz="1800" b="1" dirty="0"/>
              <a:t>Bullying prevention and reporting procedures</a:t>
            </a:r>
            <a:r>
              <a:rPr lang="en-US" sz="1800" dirty="0"/>
              <a:t>.</a:t>
            </a:r>
            <a:br>
              <a:rPr lang="en-US" sz="1800" dirty="0"/>
            </a:br>
            <a:r>
              <a:rPr lang="en-US" sz="1800" dirty="0"/>
              <a:t>🟡 </a:t>
            </a:r>
            <a:r>
              <a:rPr lang="en-US" sz="1800" b="1" dirty="0"/>
              <a:t>Dress code expectations</a:t>
            </a:r>
            <a:r>
              <a:rPr lang="en-US" sz="1800" dirty="0"/>
              <a:t>.</a:t>
            </a:r>
            <a:br>
              <a:rPr lang="en-US" sz="1800" dirty="0"/>
            </a:br>
            <a:r>
              <a:rPr lang="en-US" sz="1800" dirty="0"/>
              <a:t>🟡 </a:t>
            </a:r>
            <a:r>
              <a:rPr lang="en-US" sz="1800" b="1" dirty="0"/>
              <a:t>Technology/Internet use guidelines</a:t>
            </a:r>
            <a:r>
              <a:rPr lang="en-US" sz="1800" dirty="0"/>
              <a:t>.</a:t>
            </a:r>
            <a:br>
              <a:rPr lang="en-US" sz="1800" dirty="0"/>
            </a:br>
            <a:r>
              <a:rPr lang="en-US" sz="1800" dirty="0"/>
              <a:t>🟡 </a:t>
            </a:r>
            <a:r>
              <a:rPr lang="en-US" sz="1800" b="1" dirty="0"/>
              <a:t>Health and safety procedures (emergencies, medication, illness reporting)</a:t>
            </a:r>
            <a:r>
              <a:rPr lang="en-US" sz="1800" dirty="0"/>
              <a:t>.</a:t>
            </a:r>
          </a:p>
          <a:p>
            <a:pPr>
              <a:buNone/>
            </a:pPr>
            <a:endParaRPr lang="en-US" sz="1800" b="1" dirty="0">
              <a:solidFill>
                <a:srgbClr val="000000"/>
              </a:solidFill>
              <a:latin typeface="Aptos" panose="020B0004020202020204" pitchFamily="34" charset="0"/>
            </a:endParaRPr>
          </a:p>
        </p:txBody>
      </p:sp>
    </p:spTree>
    <p:extLst>
      <p:ext uri="{BB962C8B-B14F-4D97-AF65-F5344CB8AC3E}">
        <p14:creationId xmlns:p14="http://schemas.microsoft.com/office/powerpoint/2010/main" val="237864831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6C71E5-D546-2C70-C565-83EB9CD421F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D06CD4-F8B9-19F0-3A13-922F8137C5A4}"/>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7BCE1D2A-1F79-CE7A-D39E-AFED7E5B1544}"/>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280AF61C-C78E-77EC-C2E9-03CEE14138CF}"/>
              </a:ext>
            </a:extLst>
          </p:cNvPr>
          <p:cNvSpPr>
            <a:spLocks noGrp="1"/>
          </p:cNvSpPr>
          <p:nvPr>
            <p:ph type="title"/>
          </p:nvPr>
        </p:nvSpPr>
        <p:spPr/>
        <p:txBody>
          <a:bodyPr>
            <a:normAutofit/>
          </a:bodyPr>
          <a:lstStyle/>
          <a:p>
            <a:r>
              <a:rPr lang="en-US" dirty="0"/>
              <a:t>ACT 2024-34</a:t>
            </a:r>
          </a:p>
        </p:txBody>
      </p:sp>
      <p:sp>
        <p:nvSpPr>
          <p:cNvPr id="3" name="Content Placeholder 2">
            <a:extLst>
              <a:ext uri="{FF2B5EF4-FFF2-40B4-BE49-F238E27FC236}">
                <a16:creationId xmlns:a16="http://schemas.microsoft.com/office/drawing/2014/main" id="{2F48A78E-93A5-97B7-56C9-DE9E0AC4F132}"/>
              </a:ext>
            </a:extLst>
          </p:cNvPr>
          <p:cNvSpPr>
            <a:spLocks noGrp="1"/>
          </p:cNvSpPr>
          <p:nvPr>
            <p:ph idx="1"/>
          </p:nvPr>
        </p:nvSpPr>
        <p:spPr/>
        <p:txBody>
          <a:bodyPr>
            <a:normAutofit/>
          </a:bodyPr>
          <a:lstStyle/>
          <a:p>
            <a:pPr algn="ctr" rtl="0" fontAlgn="base">
              <a:lnSpc>
                <a:spcPts val="1482"/>
              </a:lnSpc>
              <a:buNone/>
            </a:pPr>
            <a:endParaRPr lang="en-US" sz="1800" b="1" i="0" dirty="0">
              <a:solidFill>
                <a:srgbClr val="000000"/>
              </a:solidFill>
              <a:effectLst/>
              <a:latin typeface="Aptos" panose="020B0004020202020204" pitchFamily="34" charset="0"/>
            </a:endParaRPr>
          </a:p>
          <a:p>
            <a:pPr marL="0" indent="0">
              <a:buNone/>
            </a:pPr>
            <a:r>
              <a:rPr lang="en-US" sz="1800" b="1" dirty="0"/>
              <a:t>📜 Summary of Alabama Act 2024-34</a:t>
            </a:r>
          </a:p>
          <a:p>
            <a:pPr marL="0" indent="0">
              <a:buNone/>
            </a:pPr>
            <a:endParaRPr lang="en-US" sz="1800" b="1" dirty="0"/>
          </a:p>
          <a:p>
            <a:pPr marL="0" indent="0" algn="ctr">
              <a:buNone/>
            </a:pPr>
            <a:r>
              <a:rPr lang="en-US" sz="1800" dirty="0"/>
              <a:t>Act 2024-34 was signed into law in 2024 and </a:t>
            </a:r>
            <a:r>
              <a:rPr lang="en-US" sz="1800" b="1" dirty="0"/>
              <a:t>took effect on October 1, 2024</a:t>
            </a:r>
          </a:p>
          <a:p>
            <a:pPr marL="0" indent="0">
              <a:buNone/>
            </a:pPr>
            <a:endParaRPr lang="en-US" sz="1800" b="1" dirty="0"/>
          </a:p>
          <a:p>
            <a:pPr marL="0" indent="0" algn="ctr">
              <a:buNone/>
            </a:pPr>
            <a:r>
              <a:rPr lang="en-US" sz="1800" b="1" dirty="0"/>
              <a:t>What the Law Does</a:t>
            </a:r>
            <a:endParaRPr lang="en-US" sz="1800" dirty="0"/>
          </a:p>
          <a:p>
            <a:pPr marL="0" indent="0">
              <a:buNone/>
            </a:pPr>
            <a:r>
              <a:rPr lang="en-US" sz="1800" dirty="0"/>
              <a:t>Act 2024-34 prohibits </a:t>
            </a:r>
            <a:r>
              <a:rPr lang="en-US" sz="1800" b="1" dirty="0"/>
              <a:t>state agencies, public colleges and universities, and local boards of education</a:t>
            </a:r>
            <a:r>
              <a:rPr lang="en-US" sz="1800" dirty="0"/>
              <a:t> from operating, sponsoring, or funding </a:t>
            </a:r>
            <a:r>
              <a:rPr lang="en-US" sz="1800" b="1" dirty="0"/>
              <a:t>Diversity, Equity &amp; Inclusion (DEI) offices or programs</a:t>
            </a:r>
            <a:r>
              <a:rPr lang="en-US" sz="1800" dirty="0"/>
              <a:t> that advocate certain prohibited concepts. </a:t>
            </a:r>
          </a:p>
          <a:p>
            <a:pPr marL="0" indent="0">
              <a:buNone/>
            </a:pPr>
            <a:endParaRPr lang="en-US" sz="1800" dirty="0"/>
          </a:p>
          <a:p>
            <a:pPr marL="0" indent="0">
              <a:buNone/>
            </a:pPr>
            <a:r>
              <a:rPr lang="en-US" sz="1800" dirty="0"/>
              <a:t>It also bars requiring </a:t>
            </a:r>
            <a:r>
              <a:rPr lang="en-US" sz="1800" b="1" dirty="0"/>
              <a:t>students, employees, or contractors</a:t>
            </a:r>
            <a:r>
              <a:rPr lang="en-US" sz="1800" dirty="0"/>
              <a:t> to attend or participate in programs that promote or require agreement with specific ideas defined as “divisive concepts.” </a:t>
            </a:r>
          </a:p>
          <a:p>
            <a:pPr marL="0" indent="0">
              <a:buNone/>
            </a:pPr>
            <a:endParaRPr lang="en-US" sz="1800" dirty="0"/>
          </a:p>
          <a:p>
            <a:pPr marL="0" indent="0">
              <a:buNone/>
            </a:pPr>
            <a:endParaRPr lang="en-US" sz="1800" dirty="0"/>
          </a:p>
          <a:p>
            <a:pPr marL="0" indent="0">
              <a:buNone/>
            </a:pPr>
            <a:endParaRPr lang="en-US" sz="1800" dirty="0"/>
          </a:p>
          <a:p>
            <a:pPr>
              <a:buNone/>
            </a:pPr>
            <a:endParaRPr lang="en-US" sz="1800" b="1" dirty="0">
              <a:solidFill>
                <a:srgbClr val="000000"/>
              </a:solidFill>
              <a:latin typeface="Aptos" panose="020B0004020202020204" pitchFamily="34" charset="0"/>
            </a:endParaRPr>
          </a:p>
        </p:txBody>
      </p:sp>
    </p:spTree>
    <p:extLst>
      <p:ext uri="{BB962C8B-B14F-4D97-AF65-F5344CB8AC3E}">
        <p14:creationId xmlns:p14="http://schemas.microsoft.com/office/powerpoint/2010/main" val="247741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CD378-504E-A01D-5BA4-A02AB40E683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594268-04ED-5A66-7255-9946EC5CAE6C}"/>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25850CC6-DFE6-24C6-390B-B47434EF527A}"/>
              </a:ext>
            </a:extLst>
          </p:cNvPr>
          <p:cNvSpPr txBox="1"/>
          <p:nvPr/>
        </p:nvSpPr>
        <p:spPr>
          <a:xfrm>
            <a:off x="657842" y="289450"/>
            <a:ext cx="8414483" cy="461665"/>
          </a:xfrm>
          <a:prstGeom prst="rect">
            <a:avLst/>
          </a:prstGeom>
          <a:noFill/>
        </p:spPr>
        <p:txBody>
          <a:bodyPr wrap="none">
            <a:spAutoFit/>
          </a:bodyPr>
          <a:lstStyle/>
          <a:p>
            <a:pPr>
              <a:defRPr sz="3600">
                <a:solidFill>
                  <a:srgbClr val="030D48"/>
                </a:solidFill>
                <a:latin typeface="Playfair Display"/>
              </a:defRPr>
            </a:pPr>
            <a:r>
              <a:rPr lang="en-US" sz="2400" dirty="0"/>
              <a:t>Academic Performance Framework: Additional Layer Part 2</a:t>
            </a:r>
            <a:endParaRPr sz="2400" dirty="0"/>
          </a:p>
        </p:txBody>
      </p:sp>
      <p:sp>
        <p:nvSpPr>
          <p:cNvPr id="5" name="Rectangle 4">
            <a:extLst>
              <a:ext uri="{FF2B5EF4-FFF2-40B4-BE49-F238E27FC236}">
                <a16:creationId xmlns:a16="http://schemas.microsoft.com/office/drawing/2014/main" id="{C252DB75-A03F-429C-159A-CFDC1E55D9E7}"/>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7" name="TextBox 6">
            <a:extLst>
              <a:ext uri="{FF2B5EF4-FFF2-40B4-BE49-F238E27FC236}">
                <a16:creationId xmlns:a16="http://schemas.microsoft.com/office/drawing/2014/main" id="{76AE05A0-FC7E-B120-54CD-81415CA8E89E}"/>
              </a:ext>
            </a:extLst>
          </p:cNvPr>
          <p:cNvSpPr txBox="1"/>
          <p:nvPr/>
        </p:nvSpPr>
        <p:spPr>
          <a:xfrm>
            <a:off x="804672" y="1207008"/>
            <a:ext cx="7854696" cy="3139321"/>
          </a:xfrm>
          <a:prstGeom prst="rect">
            <a:avLst/>
          </a:prstGeom>
          <a:noFill/>
        </p:spPr>
        <p:txBody>
          <a:bodyPr wrap="square">
            <a:spAutoFit/>
          </a:bodyPr>
          <a:lstStyle/>
          <a:p>
            <a:pPr marL="342900" indent="-342900">
              <a:buFont typeface="+mj-lt"/>
              <a:buAutoNum type="arabicPeriod"/>
            </a:pPr>
            <a:r>
              <a:rPr lang="en-US" dirty="0"/>
              <a:t>Proficiency comparison to the local district</a:t>
            </a:r>
          </a:p>
          <a:p>
            <a:pPr marL="342900" indent="-342900">
              <a:buFont typeface="+mj-lt"/>
              <a:buAutoNum type="arabicPeriod"/>
            </a:pPr>
            <a:endParaRPr lang="en-US" dirty="0"/>
          </a:p>
          <a:p>
            <a:pPr marL="342900" indent="-342900">
              <a:buFont typeface="+mj-lt"/>
              <a:buAutoNum type="arabicPeriod"/>
            </a:pPr>
            <a:r>
              <a:rPr lang="en-US" dirty="0"/>
              <a:t>Subgroup proficiency comparison to local district</a:t>
            </a:r>
          </a:p>
          <a:p>
            <a:pPr marL="342900" indent="-342900">
              <a:buFont typeface="+mj-lt"/>
              <a:buAutoNum type="arabicPeriod"/>
            </a:pPr>
            <a:endParaRPr lang="en-US" dirty="0"/>
          </a:p>
          <a:p>
            <a:pPr marL="342900" indent="-342900">
              <a:buFont typeface="+mj-lt"/>
              <a:buAutoNum type="arabicPeriod"/>
            </a:pPr>
            <a:r>
              <a:rPr lang="en-US" dirty="0"/>
              <a:t>All students' growth comparison to local district </a:t>
            </a:r>
          </a:p>
          <a:p>
            <a:pPr marL="342900" indent="-342900">
              <a:buFont typeface="+mj-lt"/>
              <a:buAutoNum type="arabicPeriod"/>
            </a:pPr>
            <a:endParaRPr lang="en-US" dirty="0"/>
          </a:p>
          <a:p>
            <a:pPr marL="342900" indent="-342900">
              <a:buFont typeface="+mj-lt"/>
              <a:buAutoNum type="arabicPeriod"/>
            </a:pPr>
            <a:r>
              <a:rPr lang="en-US" dirty="0"/>
              <a:t>Subgroup growth comparison to local district</a:t>
            </a:r>
          </a:p>
          <a:p>
            <a:pPr marL="342900" indent="-342900">
              <a:buFont typeface="+mj-lt"/>
              <a:buAutoNum type="arabicPeriod"/>
            </a:pPr>
            <a:endParaRPr lang="en-US" dirty="0"/>
          </a:p>
          <a:p>
            <a:pPr marL="342900" indent="-342900">
              <a:buFont typeface="+mj-lt"/>
              <a:buAutoNum type="arabicPeriod"/>
            </a:pPr>
            <a:r>
              <a:rPr lang="en-US" dirty="0"/>
              <a:t>Graduation rate comparison to local district</a:t>
            </a:r>
          </a:p>
          <a:p>
            <a:pPr marL="342900" indent="-342900">
              <a:buFont typeface="+mj-lt"/>
              <a:buAutoNum type="arabicPeriod"/>
            </a:pPr>
            <a:endParaRPr lang="en-US" dirty="0"/>
          </a:p>
          <a:p>
            <a:pPr marL="342900" indent="-342900">
              <a:buFont typeface="+mj-lt"/>
              <a:buAutoNum type="arabicPeriod"/>
            </a:pPr>
            <a:r>
              <a:rPr lang="en-US" dirty="0"/>
              <a:t>Graduation rate subgroup comparison to local district</a:t>
            </a:r>
          </a:p>
        </p:txBody>
      </p:sp>
      <p:pic>
        <p:nvPicPr>
          <p:cNvPr id="6" name="Picture 5">
            <a:extLst>
              <a:ext uri="{FF2B5EF4-FFF2-40B4-BE49-F238E27FC236}">
                <a16:creationId xmlns:a16="http://schemas.microsoft.com/office/drawing/2014/main" id="{757BB4D6-AB7B-C7B3-BA05-B73DC5D9E1F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24528" y="4242816"/>
            <a:ext cx="4325112" cy="1747157"/>
          </a:xfrm>
          <a:prstGeom prst="rect">
            <a:avLst/>
          </a:prstGeom>
        </p:spPr>
      </p:pic>
      <p:sp>
        <p:nvSpPr>
          <p:cNvPr id="8" name="TextBox 7">
            <a:extLst>
              <a:ext uri="{FF2B5EF4-FFF2-40B4-BE49-F238E27FC236}">
                <a16:creationId xmlns:a16="http://schemas.microsoft.com/office/drawing/2014/main" id="{DC0EFFB0-8297-8888-1BF4-A929C1060736}"/>
              </a:ext>
            </a:extLst>
          </p:cNvPr>
          <p:cNvSpPr txBox="1"/>
          <p:nvPr/>
        </p:nvSpPr>
        <p:spPr>
          <a:xfrm>
            <a:off x="4224528" y="5989973"/>
            <a:ext cx="4325112" cy="230832"/>
          </a:xfrm>
          <a:prstGeom prst="rect">
            <a:avLst/>
          </a:prstGeom>
          <a:noFill/>
        </p:spPr>
        <p:txBody>
          <a:bodyPr wrap="square" rtlCol="0">
            <a:spAutoFit/>
          </a:bodyPr>
          <a:lstStyle/>
          <a:p>
            <a:r>
              <a:rPr lang="en-US" sz="900">
                <a:hlinkClick r:id="rId3" tooltip="https://www.frontiersin.org/articles/10.3389/fmars.2020.00317/full"/>
              </a:rPr>
              <a:t>This Photo</a:t>
            </a:r>
            <a:r>
              <a:rPr lang="en-US" sz="900"/>
              <a:t> by Unknown Author is licensed under </a:t>
            </a:r>
            <a:r>
              <a:rPr lang="en-US" sz="900">
                <a:hlinkClick r:id="rId4" tooltip="https://creativecommons.org/licenses/by/3.0/"/>
              </a:rPr>
              <a:t>CC BY</a:t>
            </a:r>
            <a:endParaRPr lang="en-US" sz="900"/>
          </a:p>
        </p:txBody>
      </p:sp>
    </p:spTree>
    <p:extLst>
      <p:ext uri="{BB962C8B-B14F-4D97-AF65-F5344CB8AC3E}">
        <p14:creationId xmlns:p14="http://schemas.microsoft.com/office/powerpoint/2010/main" val="19322753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89B2E-3BB6-E433-16EF-01566934C3A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9C7EE1-D1C7-8CFB-B52D-709274410B0E}"/>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1561CC4A-0354-CF1C-5546-94C39A4C8EB5}"/>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8131C979-4ABD-570D-FB01-351815B15659}"/>
              </a:ext>
            </a:extLst>
          </p:cNvPr>
          <p:cNvSpPr>
            <a:spLocks noGrp="1"/>
          </p:cNvSpPr>
          <p:nvPr>
            <p:ph type="title"/>
          </p:nvPr>
        </p:nvSpPr>
        <p:spPr/>
        <p:txBody>
          <a:bodyPr>
            <a:normAutofit/>
          </a:bodyPr>
          <a:lstStyle/>
          <a:p>
            <a:r>
              <a:rPr lang="en-US" dirty="0"/>
              <a:t>School Calendar</a:t>
            </a:r>
          </a:p>
        </p:txBody>
      </p:sp>
      <p:sp>
        <p:nvSpPr>
          <p:cNvPr id="4" name="Text Placeholder 3">
            <a:extLst>
              <a:ext uri="{FF2B5EF4-FFF2-40B4-BE49-F238E27FC236}">
                <a16:creationId xmlns:a16="http://schemas.microsoft.com/office/drawing/2014/main" id="{2631C583-DF9C-A48F-FE10-4E7DC758A377}"/>
              </a:ext>
            </a:extLst>
          </p:cNvPr>
          <p:cNvSpPr>
            <a:spLocks noGrp="1"/>
          </p:cNvSpPr>
          <p:nvPr>
            <p:ph type="body" idx="1"/>
          </p:nvPr>
        </p:nvSpPr>
        <p:spPr/>
        <p:txBody>
          <a:bodyPr>
            <a:normAutofit fontScale="25000" lnSpcReduction="20000"/>
          </a:bodyPr>
          <a:lstStyle/>
          <a:p>
            <a:r>
              <a:rPr lang="en-US" sz="11200" dirty="0"/>
              <a:t>Be sure to align with your charter contract!!!</a:t>
            </a:r>
          </a:p>
          <a:p>
            <a:endParaRPr lang="en-US" dirty="0"/>
          </a:p>
        </p:txBody>
      </p:sp>
      <p:sp>
        <p:nvSpPr>
          <p:cNvPr id="3" name="Content Placeholder 2">
            <a:extLst>
              <a:ext uri="{FF2B5EF4-FFF2-40B4-BE49-F238E27FC236}">
                <a16:creationId xmlns:a16="http://schemas.microsoft.com/office/drawing/2014/main" id="{495F38A3-2538-53C2-2729-CCBA2DBC7E25}"/>
              </a:ext>
            </a:extLst>
          </p:cNvPr>
          <p:cNvSpPr>
            <a:spLocks noGrp="1"/>
          </p:cNvSpPr>
          <p:nvPr>
            <p:ph sz="half" idx="2"/>
          </p:nvPr>
        </p:nvSpPr>
        <p:spPr>
          <a:xfrm>
            <a:off x="457200" y="2174875"/>
            <a:ext cx="4040188" cy="3833813"/>
          </a:xfrm>
        </p:spPr>
        <p:txBody>
          <a:bodyPr>
            <a:normAutofit fontScale="25000" lnSpcReduction="20000"/>
          </a:bodyPr>
          <a:lstStyle/>
          <a:p>
            <a:pPr marL="0" indent="0">
              <a:buNone/>
            </a:pPr>
            <a:r>
              <a:rPr lang="en-US" sz="7200" b="1" dirty="0"/>
              <a:t>1. Required Instructional Time</a:t>
            </a:r>
          </a:p>
          <a:p>
            <a:pPr marL="0" indent="0">
              <a:buNone/>
            </a:pPr>
            <a:r>
              <a:rPr lang="en-US" sz="7200" b="1" dirty="0"/>
              <a:t>✅ Minimum Instructional Days</a:t>
            </a:r>
          </a:p>
          <a:p>
            <a:pPr marL="0" indent="0">
              <a:buNone/>
            </a:pPr>
            <a:r>
              <a:rPr lang="en-US" sz="7200" b="1" dirty="0"/>
              <a:t>✅ Instructional Hours</a:t>
            </a:r>
          </a:p>
          <a:p>
            <a:pPr marL="0" indent="0">
              <a:buNone/>
            </a:pPr>
            <a:br>
              <a:rPr lang="en-US" sz="7200" dirty="0"/>
            </a:br>
            <a:endParaRPr lang="en-US" sz="7200" dirty="0"/>
          </a:p>
          <a:p>
            <a:pPr marL="0" indent="0">
              <a:buNone/>
            </a:pPr>
            <a:r>
              <a:rPr lang="en-US" sz="7200" b="1" dirty="0"/>
              <a:t>2. Start and End Dates</a:t>
            </a:r>
          </a:p>
          <a:p>
            <a:pPr marL="0" indent="0">
              <a:buNone/>
            </a:pPr>
            <a:r>
              <a:rPr lang="en-US" sz="7200" dirty="0"/>
              <a:t>First day of school (students)</a:t>
            </a:r>
          </a:p>
          <a:p>
            <a:pPr marL="0" indent="0">
              <a:buNone/>
            </a:pPr>
            <a:r>
              <a:rPr lang="en-US" sz="7200" dirty="0"/>
              <a:t>Last day of school (students)</a:t>
            </a:r>
          </a:p>
          <a:p>
            <a:pPr marL="0" indent="0">
              <a:buNone/>
            </a:pPr>
            <a:r>
              <a:rPr lang="en-US" sz="7200" dirty="0"/>
              <a:t>Teacher pre-planning days</a:t>
            </a:r>
          </a:p>
          <a:p>
            <a:pPr marL="0" indent="0">
              <a:buNone/>
            </a:pPr>
            <a:r>
              <a:rPr lang="en-US" sz="7200" dirty="0"/>
              <a:t>Teacher post-planning days</a:t>
            </a:r>
          </a:p>
          <a:p>
            <a:pPr marL="0" indent="0">
              <a:buNone/>
            </a:pPr>
            <a:r>
              <a:rPr lang="en-US" sz="7200" dirty="0"/>
              <a:t>Charter schools often choose:</a:t>
            </a:r>
          </a:p>
          <a:p>
            <a:pPr marL="0" indent="0">
              <a:buNone/>
            </a:pPr>
            <a:r>
              <a:rPr lang="en-US" sz="7200" dirty="0"/>
              <a:t>Earlier start dates (early August)</a:t>
            </a:r>
          </a:p>
          <a:p>
            <a:pPr marL="0" indent="0">
              <a:buNone/>
            </a:pPr>
            <a:r>
              <a:rPr lang="en-US" sz="7200" dirty="0"/>
              <a:t>Flexible breaks</a:t>
            </a:r>
          </a:p>
          <a:p>
            <a:pPr marL="0" indent="0">
              <a:buNone/>
            </a:pPr>
            <a:r>
              <a:rPr lang="en-US" sz="7200" dirty="0"/>
              <a:t>Extended year models</a:t>
            </a:r>
          </a:p>
          <a:p>
            <a:pPr marL="0" indent="0">
              <a:buNone/>
            </a:pPr>
            <a:br>
              <a:rPr lang="en-US" sz="7200" dirty="0"/>
            </a:br>
            <a:endParaRPr lang="en-US" sz="7200" dirty="0"/>
          </a:p>
          <a:p>
            <a:pPr marL="0" indent="0">
              <a:buNone/>
            </a:pPr>
            <a:br>
              <a:rPr lang="en-US" sz="3600" dirty="0"/>
            </a:br>
            <a:endParaRPr lang="en-US" sz="3600" dirty="0"/>
          </a:p>
          <a:p>
            <a:pPr marL="0" indent="0">
              <a:buNone/>
            </a:pPr>
            <a:endParaRPr lang="en-US" sz="1800" dirty="0"/>
          </a:p>
          <a:p>
            <a:pPr marL="0" indent="0">
              <a:buNone/>
            </a:pPr>
            <a:endParaRPr lang="en-US" sz="1800" dirty="0"/>
          </a:p>
          <a:p>
            <a:pPr>
              <a:buNone/>
            </a:pPr>
            <a:endParaRPr lang="en-US" sz="1800" b="1" dirty="0">
              <a:solidFill>
                <a:srgbClr val="000000"/>
              </a:solidFill>
              <a:latin typeface="Aptos" panose="020B0004020202020204" pitchFamily="34" charset="0"/>
            </a:endParaRPr>
          </a:p>
        </p:txBody>
      </p:sp>
      <p:sp>
        <p:nvSpPr>
          <p:cNvPr id="6" name="Text Placeholder 5">
            <a:extLst>
              <a:ext uri="{FF2B5EF4-FFF2-40B4-BE49-F238E27FC236}">
                <a16:creationId xmlns:a16="http://schemas.microsoft.com/office/drawing/2014/main" id="{11FE1245-C68B-EB44-6063-B5926AF4DB4A}"/>
              </a:ext>
            </a:extLst>
          </p:cNvPr>
          <p:cNvSpPr>
            <a:spLocks noGrp="1"/>
          </p:cNvSpPr>
          <p:nvPr>
            <p:ph type="body" sz="quarter" idx="3"/>
          </p:nvPr>
        </p:nvSpPr>
        <p:spPr>
          <a:xfrm>
            <a:off x="4645025" y="1535113"/>
            <a:ext cx="4041775" cy="138239"/>
          </a:xfrm>
        </p:spPr>
        <p:txBody>
          <a:bodyPr>
            <a:normAutofit fontScale="25000" lnSpcReduction="20000"/>
          </a:bodyPr>
          <a:lstStyle/>
          <a:p>
            <a:endParaRPr lang="en-US" dirty="0"/>
          </a:p>
        </p:txBody>
      </p:sp>
      <p:sp>
        <p:nvSpPr>
          <p:cNvPr id="7" name="Content Placeholder 6">
            <a:extLst>
              <a:ext uri="{FF2B5EF4-FFF2-40B4-BE49-F238E27FC236}">
                <a16:creationId xmlns:a16="http://schemas.microsoft.com/office/drawing/2014/main" id="{E3425C32-5C91-8F73-20C2-30C3419A3043}"/>
              </a:ext>
            </a:extLst>
          </p:cNvPr>
          <p:cNvSpPr>
            <a:spLocks noGrp="1"/>
          </p:cNvSpPr>
          <p:nvPr>
            <p:ph sz="quarter" idx="4"/>
          </p:nvPr>
        </p:nvSpPr>
        <p:spPr>
          <a:xfrm>
            <a:off x="4645025" y="1417638"/>
            <a:ext cx="4041775" cy="4708525"/>
          </a:xfrm>
        </p:spPr>
        <p:txBody>
          <a:bodyPr>
            <a:normAutofit fontScale="25000" lnSpcReduction="20000"/>
          </a:bodyPr>
          <a:lstStyle/>
          <a:p>
            <a:pPr marL="0" indent="0">
              <a:buNone/>
            </a:pPr>
            <a:endParaRPr lang="en-US" sz="3600" dirty="0"/>
          </a:p>
          <a:p>
            <a:endParaRPr lang="en-US" sz="3600" dirty="0"/>
          </a:p>
          <a:p>
            <a:endParaRPr lang="en-US" dirty="0"/>
          </a:p>
          <a:p>
            <a:pPr marL="0" indent="0">
              <a:buNone/>
            </a:pPr>
            <a:r>
              <a:rPr lang="en-US" sz="7200" b="1" dirty="0"/>
              <a:t>3. Holidays &amp; Breaks</a:t>
            </a:r>
          </a:p>
          <a:p>
            <a:pPr marL="0" indent="0">
              <a:buNone/>
            </a:pPr>
            <a:r>
              <a:rPr lang="en-US" sz="7200" dirty="0"/>
              <a:t>Include all major closures:</a:t>
            </a:r>
          </a:p>
          <a:p>
            <a:pPr marL="0" indent="0">
              <a:buNone/>
            </a:pPr>
            <a:r>
              <a:rPr lang="en-US" sz="7200" dirty="0"/>
              <a:t>Labor Day</a:t>
            </a:r>
          </a:p>
          <a:p>
            <a:pPr marL="0" indent="0">
              <a:buNone/>
            </a:pPr>
            <a:r>
              <a:rPr lang="en-US" sz="7200" dirty="0"/>
              <a:t>Thanksgiving Break</a:t>
            </a:r>
          </a:p>
          <a:p>
            <a:pPr marL="0" indent="0">
              <a:buNone/>
            </a:pPr>
            <a:r>
              <a:rPr lang="en-US" sz="7200" dirty="0"/>
              <a:t>Winter/Christmas Break</a:t>
            </a:r>
          </a:p>
          <a:p>
            <a:pPr marL="0" indent="0">
              <a:buNone/>
            </a:pPr>
            <a:r>
              <a:rPr lang="en-US" sz="7200" dirty="0"/>
              <a:t>Martin Luther King Jr. Day</a:t>
            </a:r>
          </a:p>
          <a:p>
            <a:pPr marL="0" indent="0">
              <a:buNone/>
            </a:pPr>
            <a:r>
              <a:rPr lang="en-US" sz="7200" dirty="0"/>
              <a:t>Spring Break</a:t>
            </a:r>
          </a:p>
          <a:p>
            <a:pPr marL="0" indent="0">
              <a:buNone/>
            </a:pPr>
            <a:r>
              <a:rPr lang="en-US" sz="7200" dirty="0"/>
              <a:t>Memorial Day (if school is in session)</a:t>
            </a:r>
          </a:p>
          <a:p>
            <a:pPr marL="0" indent="0">
              <a:buNone/>
            </a:pPr>
            <a:r>
              <a:rPr lang="en-US" sz="4800" i="1" dirty="0"/>
              <a:t>You may align loosely with local districts for family convenience, but charters can set independent calendars</a:t>
            </a:r>
            <a:r>
              <a:rPr lang="en-US" sz="7200" dirty="0"/>
              <a:t>.</a:t>
            </a:r>
          </a:p>
          <a:p>
            <a:pPr marL="0" indent="0">
              <a:buNone/>
            </a:pPr>
            <a:endParaRPr lang="en-US" sz="7200" dirty="0"/>
          </a:p>
          <a:p>
            <a:pPr marL="0" indent="0">
              <a:buNone/>
            </a:pPr>
            <a:r>
              <a:rPr lang="en-US" sz="7200" b="1" dirty="0"/>
              <a:t>4. Professional Development (PD) Days:</a:t>
            </a:r>
          </a:p>
          <a:p>
            <a:pPr marL="0" indent="0">
              <a:buNone/>
            </a:pPr>
            <a:r>
              <a:rPr lang="en-US" sz="6400" dirty="0"/>
              <a:t>Teacher Workdays</a:t>
            </a:r>
          </a:p>
          <a:p>
            <a:pPr marL="0" indent="0">
              <a:buNone/>
            </a:pPr>
            <a:r>
              <a:rPr lang="en-US" sz="6400" dirty="0"/>
              <a:t>In-service Days</a:t>
            </a:r>
          </a:p>
          <a:p>
            <a:pPr marL="0" indent="0">
              <a:buNone/>
            </a:pPr>
            <a:r>
              <a:rPr lang="en-US" sz="6400" dirty="0"/>
              <a:t>Staff Training Days</a:t>
            </a:r>
            <a:endParaRPr lang="en-US" sz="4800" dirty="0"/>
          </a:p>
        </p:txBody>
      </p:sp>
    </p:spTree>
    <p:extLst>
      <p:ext uri="{BB962C8B-B14F-4D97-AF65-F5344CB8AC3E}">
        <p14:creationId xmlns:p14="http://schemas.microsoft.com/office/powerpoint/2010/main" val="22460407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6417F-DBB1-5F7D-B915-9EBB3182B8C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E9EF5F9-2DBB-F325-588F-CEDDCCF8CEF2}"/>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EC5CF31A-C37D-DD3F-FC7E-534FF09551B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FB1E1889-FD3B-EAFF-9FBA-54BD47914AA1}"/>
              </a:ext>
            </a:extLst>
          </p:cNvPr>
          <p:cNvSpPr>
            <a:spLocks noGrp="1"/>
          </p:cNvSpPr>
          <p:nvPr>
            <p:ph type="title"/>
          </p:nvPr>
        </p:nvSpPr>
        <p:spPr/>
        <p:txBody>
          <a:bodyPr>
            <a:normAutofit/>
          </a:bodyPr>
          <a:lstStyle/>
          <a:p>
            <a:r>
              <a:rPr lang="en-US" dirty="0"/>
              <a:t>School Calendar</a:t>
            </a:r>
          </a:p>
        </p:txBody>
      </p:sp>
      <p:sp>
        <p:nvSpPr>
          <p:cNvPr id="3" name="Content Placeholder 2">
            <a:extLst>
              <a:ext uri="{FF2B5EF4-FFF2-40B4-BE49-F238E27FC236}">
                <a16:creationId xmlns:a16="http://schemas.microsoft.com/office/drawing/2014/main" id="{9B434732-418F-6778-F2B9-A29BC6615393}"/>
              </a:ext>
            </a:extLst>
          </p:cNvPr>
          <p:cNvSpPr>
            <a:spLocks noGrp="1"/>
          </p:cNvSpPr>
          <p:nvPr>
            <p:ph sz="half" idx="1"/>
          </p:nvPr>
        </p:nvSpPr>
        <p:spPr/>
        <p:txBody>
          <a:bodyPr>
            <a:normAutofit fontScale="25000" lnSpcReduction="20000"/>
          </a:bodyPr>
          <a:lstStyle/>
          <a:p>
            <a:pPr marL="0" indent="0">
              <a:buNone/>
            </a:pPr>
            <a:endParaRPr lang="en-US" sz="7200" b="1" dirty="0"/>
          </a:p>
          <a:p>
            <a:pPr marL="0" indent="0">
              <a:buNone/>
            </a:pPr>
            <a:endParaRPr lang="en-US" sz="7200" b="1" dirty="0"/>
          </a:p>
          <a:p>
            <a:pPr marL="0" indent="0">
              <a:buNone/>
            </a:pPr>
            <a:r>
              <a:rPr lang="en-US" sz="7200" b="1" dirty="0"/>
              <a:t>5. Assessment Windows</a:t>
            </a:r>
          </a:p>
          <a:p>
            <a:r>
              <a:rPr lang="en-US" sz="7200" dirty="0"/>
              <a:t>State assessment windows (e.g., ACAP)</a:t>
            </a:r>
          </a:p>
          <a:p>
            <a:r>
              <a:rPr lang="en-US" sz="7200" dirty="0"/>
              <a:t>Benchmark testing periods</a:t>
            </a:r>
          </a:p>
          <a:p>
            <a:r>
              <a:rPr lang="en-US" sz="7200" dirty="0"/>
              <a:t>ACT testing dates (if applicable)</a:t>
            </a:r>
          </a:p>
          <a:p>
            <a:r>
              <a:rPr lang="en-US" sz="7200" dirty="0"/>
              <a:t>Progress report/report card dates</a:t>
            </a:r>
          </a:p>
          <a:p>
            <a:pPr marL="0" indent="0">
              <a:buNone/>
            </a:pPr>
            <a:r>
              <a:rPr lang="en-US" sz="5600" i="1" dirty="0"/>
              <a:t>Even if windows shift slightly, include approximate weeks.</a:t>
            </a:r>
          </a:p>
          <a:p>
            <a:pPr marL="0" indent="0">
              <a:buNone/>
            </a:pPr>
            <a:br>
              <a:rPr lang="en-US" sz="7200" dirty="0"/>
            </a:br>
            <a:endParaRPr lang="en-US" sz="7200" dirty="0"/>
          </a:p>
          <a:p>
            <a:pPr marL="0" indent="0">
              <a:buNone/>
            </a:pPr>
            <a:r>
              <a:rPr lang="en-US" sz="7200" b="1" dirty="0"/>
              <a:t>6. Early Release / Late Start Days</a:t>
            </a:r>
          </a:p>
          <a:p>
            <a:pPr marL="0" indent="0">
              <a:buNone/>
            </a:pPr>
            <a:r>
              <a:rPr lang="en-US" sz="7200" dirty="0"/>
              <a:t>If used, clearly identify: </a:t>
            </a:r>
          </a:p>
          <a:p>
            <a:r>
              <a:rPr lang="en-US" sz="7200" dirty="0"/>
              <a:t>Monthly early dismissal days</a:t>
            </a:r>
          </a:p>
          <a:p>
            <a:r>
              <a:rPr lang="en-US" sz="7200" dirty="0"/>
              <a:t>Late start </a:t>
            </a:r>
          </a:p>
          <a:p>
            <a:r>
              <a:rPr lang="en-US" sz="7200" dirty="0"/>
              <a:t>Days for staff collaboration.</a:t>
            </a:r>
          </a:p>
          <a:p>
            <a:pPr marL="0" indent="0">
              <a:buNone/>
            </a:pPr>
            <a:endParaRPr lang="en-US" sz="1800" dirty="0"/>
          </a:p>
        </p:txBody>
      </p:sp>
      <p:sp>
        <p:nvSpPr>
          <p:cNvPr id="7" name="Content Placeholder 6">
            <a:extLst>
              <a:ext uri="{FF2B5EF4-FFF2-40B4-BE49-F238E27FC236}">
                <a16:creationId xmlns:a16="http://schemas.microsoft.com/office/drawing/2014/main" id="{5210ECA9-44BA-933A-DA6D-EAFE60B15A12}"/>
              </a:ext>
            </a:extLst>
          </p:cNvPr>
          <p:cNvSpPr>
            <a:spLocks noGrp="1"/>
          </p:cNvSpPr>
          <p:nvPr>
            <p:ph sz="half" idx="2"/>
          </p:nvPr>
        </p:nvSpPr>
        <p:spPr/>
        <p:txBody>
          <a:bodyPr>
            <a:normAutofit fontScale="25000" lnSpcReduction="20000"/>
          </a:bodyPr>
          <a:lstStyle/>
          <a:p>
            <a:pPr marL="0" indent="0">
              <a:buNone/>
            </a:pPr>
            <a:br>
              <a:rPr lang="en-US" sz="3600" dirty="0"/>
            </a:br>
            <a:endParaRPr lang="en-US" sz="3600" dirty="0"/>
          </a:p>
          <a:p>
            <a:pPr marL="0" indent="0">
              <a:buNone/>
            </a:pPr>
            <a:endParaRPr lang="en-US" sz="7200" b="1" dirty="0"/>
          </a:p>
          <a:p>
            <a:pPr marL="0" indent="0">
              <a:buNone/>
            </a:pPr>
            <a:endParaRPr lang="en-US" sz="7200" b="1" dirty="0"/>
          </a:p>
          <a:p>
            <a:pPr marL="0" indent="0">
              <a:buNone/>
            </a:pPr>
            <a:r>
              <a:rPr lang="en-US" sz="7200" b="1" dirty="0"/>
              <a:t>7. Grading Periods</a:t>
            </a:r>
          </a:p>
          <a:p>
            <a:r>
              <a:rPr lang="en-US" sz="7200" dirty="0"/>
              <a:t>Quarters or trimesters</a:t>
            </a:r>
          </a:p>
          <a:p>
            <a:r>
              <a:rPr lang="en-US" sz="7200" dirty="0"/>
              <a:t>Semester end dates</a:t>
            </a:r>
          </a:p>
          <a:p>
            <a:r>
              <a:rPr lang="en-US" sz="7200" dirty="0"/>
              <a:t>Report card distribution dates</a:t>
            </a:r>
          </a:p>
          <a:p>
            <a:r>
              <a:rPr lang="en-US" sz="7200" dirty="0"/>
              <a:t>Progress report checkpoints</a:t>
            </a:r>
          </a:p>
          <a:p>
            <a:pPr marL="0" indent="0">
              <a:buNone/>
            </a:pPr>
            <a:br>
              <a:rPr lang="en-US" sz="7200" dirty="0"/>
            </a:br>
            <a:endParaRPr lang="en-US" sz="7200" dirty="0"/>
          </a:p>
          <a:p>
            <a:pPr marL="0" indent="0">
              <a:buNone/>
            </a:pPr>
            <a:r>
              <a:rPr lang="en-US" sz="7200" b="1" dirty="0"/>
              <a:t>8. Special Events</a:t>
            </a:r>
          </a:p>
          <a:p>
            <a:r>
              <a:rPr lang="en-US" sz="7200" dirty="0"/>
              <a:t>Open House</a:t>
            </a:r>
          </a:p>
          <a:p>
            <a:r>
              <a:rPr lang="en-US" sz="7200" dirty="0"/>
              <a:t>Parent-Teacher Conferences</a:t>
            </a:r>
          </a:p>
          <a:p>
            <a:r>
              <a:rPr lang="en-US" sz="7200" dirty="0"/>
              <a:t>Charter renewal site visits (if known year)</a:t>
            </a:r>
          </a:p>
          <a:p>
            <a:r>
              <a:rPr lang="en-US" sz="7200" dirty="0"/>
              <a:t>STEM Night / Arts Showcase</a:t>
            </a:r>
            <a:br>
              <a:rPr lang="en-US" sz="7200" dirty="0"/>
            </a:br>
            <a:endParaRPr lang="en-US" sz="7200" dirty="0"/>
          </a:p>
          <a:p>
            <a:pPr marL="0" indent="0">
              <a:buNone/>
            </a:pPr>
            <a:endParaRPr lang="en-US" sz="3600" dirty="0"/>
          </a:p>
          <a:p>
            <a:endParaRPr lang="en-US" sz="3600" dirty="0"/>
          </a:p>
          <a:p>
            <a:endParaRPr lang="en-US" dirty="0"/>
          </a:p>
          <a:p>
            <a:endParaRPr lang="en-US" dirty="0"/>
          </a:p>
        </p:txBody>
      </p:sp>
      <p:sp>
        <p:nvSpPr>
          <p:cNvPr id="4" name="Text Placeholder 3">
            <a:extLst>
              <a:ext uri="{FF2B5EF4-FFF2-40B4-BE49-F238E27FC236}">
                <a16:creationId xmlns:a16="http://schemas.microsoft.com/office/drawing/2014/main" id="{4D2723D4-9C1D-3685-A8B5-962923FABF20}"/>
              </a:ext>
            </a:extLst>
          </p:cNvPr>
          <p:cNvSpPr>
            <a:spLocks noGrp="1"/>
          </p:cNvSpPr>
          <p:nvPr>
            <p:ph type="body" idx="4294967295"/>
          </p:nvPr>
        </p:nvSpPr>
        <p:spPr>
          <a:xfrm>
            <a:off x="0" y="1535113"/>
            <a:ext cx="7772400" cy="458279"/>
          </a:xfrm>
        </p:spPr>
        <p:txBody>
          <a:bodyPr>
            <a:normAutofit fontScale="85000" lnSpcReduction="20000"/>
          </a:bodyPr>
          <a:lstStyle/>
          <a:p>
            <a:pPr marL="0" indent="0" algn="ctr">
              <a:buNone/>
            </a:pPr>
            <a:r>
              <a:rPr lang="en-US" dirty="0"/>
              <a:t>	Be sure to align with your 	charter contract!!!</a:t>
            </a:r>
          </a:p>
          <a:p>
            <a:endParaRPr lang="en-US" dirty="0"/>
          </a:p>
        </p:txBody>
      </p:sp>
    </p:spTree>
    <p:extLst>
      <p:ext uri="{BB962C8B-B14F-4D97-AF65-F5344CB8AC3E}">
        <p14:creationId xmlns:p14="http://schemas.microsoft.com/office/powerpoint/2010/main" val="20278967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22225-3588-9A30-70F2-90303E9B61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9C4832A-AC4A-4E44-253A-CAEFDFCAF403}"/>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ectangle 4">
            <a:extLst>
              <a:ext uri="{FF2B5EF4-FFF2-40B4-BE49-F238E27FC236}">
                <a16:creationId xmlns:a16="http://schemas.microsoft.com/office/drawing/2014/main" id="{42D510FC-0F0A-A44F-83E7-7BD0531E6E7E}"/>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13" name="Title 12">
            <a:extLst>
              <a:ext uri="{FF2B5EF4-FFF2-40B4-BE49-F238E27FC236}">
                <a16:creationId xmlns:a16="http://schemas.microsoft.com/office/drawing/2014/main" id="{9BCE1109-D7BF-3A25-469C-CD85DF19DCC8}"/>
              </a:ext>
            </a:extLst>
          </p:cNvPr>
          <p:cNvSpPr>
            <a:spLocks noGrp="1"/>
          </p:cNvSpPr>
          <p:nvPr>
            <p:ph type="title"/>
          </p:nvPr>
        </p:nvSpPr>
        <p:spPr/>
        <p:txBody>
          <a:bodyPr>
            <a:normAutofit/>
          </a:bodyPr>
          <a:lstStyle/>
          <a:p>
            <a:r>
              <a:rPr lang="en-US" dirty="0"/>
              <a:t>School Calendar</a:t>
            </a:r>
          </a:p>
        </p:txBody>
      </p:sp>
      <p:sp>
        <p:nvSpPr>
          <p:cNvPr id="3" name="Content Placeholder 2">
            <a:extLst>
              <a:ext uri="{FF2B5EF4-FFF2-40B4-BE49-F238E27FC236}">
                <a16:creationId xmlns:a16="http://schemas.microsoft.com/office/drawing/2014/main" id="{2E2604BF-4529-52D3-AFB6-9CF48216577A}"/>
              </a:ext>
            </a:extLst>
          </p:cNvPr>
          <p:cNvSpPr>
            <a:spLocks noGrp="1"/>
          </p:cNvSpPr>
          <p:nvPr>
            <p:ph sz="half" idx="1"/>
          </p:nvPr>
        </p:nvSpPr>
        <p:spPr/>
        <p:txBody>
          <a:bodyPr>
            <a:normAutofit/>
          </a:bodyPr>
          <a:lstStyle/>
          <a:p>
            <a:pPr marL="0" indent="0">
              <a:buNone/>
            </a:pPr>
            <a:endParaRPr lang="en-US" sz="3600" b="1" dirty="0"/>
          </a:p>
          <a:p>
            <a:pPr marL="0" indent="0">
              <a:buNone/>
            </a:pPr>
            <a:endParaRPr lang="en-US" sz="7200" b="1" dirty="0"/>
          </a:p>
          <a:p>
            <a:pPr marL="0" indent="0">
              <a:buNone/>
            </a:pPr>
            <a:endParaRPr lang="en-US" sz="1800" dirty="0"/>
          </a:p>
        </p:txBody>
      </p:sp>
      <p:sp>
        <p:nvSpPr>
          <p:cNvPr id="7" name="Content Placeholder 6">
            <a:extLst>
              <a:ext uri="{FF2B5EF4-FFF2-40B4-BE49-F238E27FC236}">
                <a16:creationId xmlns:a16="http://schemas.microsoft.com/office/drawing/2014/main" id="{070C1DCB-2E53-C4D4-F338-192A2FE8D492}"/>
              </a:ext>
            </a:extLst>
          </p:cNvPr>
          <p:cNvSpPr>
            <a:spLocks noGrp="1"/>
          </p:cNvSpPr>
          <p:nvPr>
            <p:ph sz="half" idx="2"/>
          </p:nvPr>
        </p:nvSpPr>
        <p:spPr/>
        <p:txBody>
          <a:bodyPr>
            <a:normAutofit/>
          </a:bodyPr>
          <a:lstStyle/>
          <a:p>
            <a:pPr marL="0" indent="0">
              <a:buNone/>
            </a:pPr>
            <a:br>
              <a:rPr lang="en-US" sz="3600" dirty="0"/>
            </a:br>
            <a:endParaRPr lang="en-US" sz="3600" dirty="0"/>
          </a:p>
          <a:p>
            <a:pPr marL="0" indent="0">
              <a:buNone/>
            </a:pPr>
            <a:endParaRPr lang="en-US" sz="7200" b="1" dirty="0"/>
          </a:p>
          <a:p>
            <a:pPr marL="0" indent="0">
              <a:buNone/>
            </a:pPr>
            <a:endParaRPr lang="en-US" sz="7200" b="1" dirty="0"/>
          </a:p>
          <a:p>
            <a:pPr marL="0" indent="0">
              <a:buNone/>
            </a:pPr>
            <a:endParaRPr lang="en-US" sz="3600" dirty="0"/>
          </a:p>
          <a:p>
            <a:endParaRPr lang="en-US" sz="3600" dirty="0"/>
          </a:p>
          <a:p>
            <a:endParaRPr lang="en-US" dirty="0"/>
          </a:p>
          <a:p>
            <a:endParaRPr lang="en-US" dirty="0"/>
          </a:p>
        </p:txBody>
      </p:sp>
      <p:sp>
        <p:nvSpPr>
          <p:cNvPr id="4" name="Text Placeholder 3">
            <a:extLst>
              <a:ext uri="{FF2B5EF4-FFF2-40B4-BE49-F238E27FC236}">
                <a16:creationId xmlns:a16="http://schemas.microsoft.com/office/drawing/2014/main" id="{A8BFE441-850C-9BD8-3404-0C20E9100C8A}"/>
              </a:ext>
            </a:extLst>
          </p:cNvPr>
          <p:cNvSpPr>
            <a:spLocks noGrp="1"/>
          </p:cNvSpPr>
          <p:nvPr>
            <p:ph type="body" idx="4294967295"/>
          </p:nvPr>
        </p:nvSpPr>
        <p:spPr>
          <a:xfrm>
            <a:off x="0" y="1535113"/>
            <a:ext cx="7772400" cy="458279"/>
          </a:xfrm>
        </p:spPr>
        <p:txBody>
          <a:bodyPr>
            <a:normAutofit fontScale="85000" lnSpcReduction="20000"/>
          </a:bodyPr>
          <a:lstStyle/>
          <a:p>
            <a:pPr marL="0" indent="0" algn="ctr">
              <a:buNone/>
            </a:pPr>
            <a:r>
              <a:rPr lang="en-US" dirty="0"/>
              <a:t>	Be sure to align with your 	charter contract!!!</a:t>
            </a:r>
          </a:p>
          <a:p>
            <a:endParaRPr lang="en-US" dirty="0"/>
          </a:p>
        </p:txBody>
      </p:sp>
      <p:sp>
        <p:nvSpPr>
          <p:cNvPr id="8" name="TextBox 7">
            <a:extLst>
              <a:ext uri="{FF2B5EF4-FFF2-40B4-BE49-F238E27FC236}">
                <a16:creationId xmlns:a16="http://schemas.microsoft.com/office/drawing/2014/main" id="{B45B4259-4BAC-C17A-6C6D-7BB93082342C}"/>
              </a:ext>
            </a:extLst>
          </p:cNvPr>
          <p:cNvSpPr txBox="1"/>
          <p:nvPr/>
        </p:nvSpPr>
        <p:spPr>
          <a:xfrm>
            <a:off x="2263140" y="2020699"/>
            <a:ext cx="4617720" cy="2862322"/>
          </a:xfrm>
          <a:prstGeom prst="rect">
            <a:avLst/>
          </a:prstGeom>
          <a:noFill/>
        </p:spPr>
        <p:txBody>
          <a:bodyPr wrap="square">
            <a:spAutoFit/>
          </a:bodyPr>
          <a:lstStyle/>
          <a:p>
            <a:pPr>
              <a:buNone/>
            </a:pPr>
            <a:r>
              <a:rPr lang="en-US" b="1" dirty="0"/>
              <a:t>9. Weather Make-Up Plan</a:t>
            </a:r>
          </a:p>
          <a:p>
            <a:pPr>
              <a:buNone/>
            </a:pPr>
            <a:r>
              <a:rPr lang="en-US" dirty="0"/>
              <a:t>Charter schools should clearly state:</a:t>
            </a:r>
          </a:p>
          <a:p>
            <a:pPr>
              <a:buFont typeface="Arial" panose="020B0604020202020204" pitchFamily="34" charset="0"/>
              <a:buChar char="•"/>
            </a:pPr>
            <a:r>
              <a:rPr lang="en-US" dirty="0"/>
              <a:t>Designated weather make-up days</a:t>
            </a:r>
          </a:p>
          <a:p>
            <a:pPr>
              <a:buFont typeface="Arial" panose="020B0604020202020204" pitchFamily="34" charset="0"/>
              <a:buChar char="•"/>
            </a:pPr>
            <a:r>
              <a:rPr lang="en-US" dirty="0"/>
              <a:t>Use of remote learning (if approved)</a:t>
            </a:r>
          </a:p>
          <a:p>
            <a:pPr>
              <a:buFont typeface="Arial" panose="020B0604020202020204" pitchFamily="34" charset="0"/>
              <a:buChar char="•"/>
            </a:pPr>
            <a:r>
              <a:rPr lang="en-US" dirty="0"/>
              <a:t>How days will be recovered</a:t>
            </a:r>
          </a:p>
          <a:p>
            <a:pPr>
              <a:buNone/>
            </a:pPr>
            <a:r>
              <a:rPr lang="en-US" dirty="0"/>
              <a:t>Alabama schools typically build in:</a:t>
            </a:r>
          </a:p>
          <a:p>
            <a:pPr>
              <a:buFont typeface="Arial" panose="020B0604020202020204" pitchFamily="34" charset="0"/>
              <a:buChar char="•"/>
            </a:pPr>
            <a:r>
              <a:rPr lang="en-US" dirty="0"/>
              <a:t>3–5 make-up days</a:t>
            </a:r>
            <a:br>
              <a:rPr lang="en-US" dirty="0"/>
            </a:br>
            <a:r>
              <a:rPr lang="en-US" dirty="0"/>
              <a:t>OR</a:t>
            </a:r>
          </a:p>
          <a:p>
            <a:pPr>
              <a:buFont typeface="Arial" panose="020B0604020202020204" pitchFamily="34" charset="0"/>
              <a:buChar char="•"/>
            </a:pPr>
            <a:r>
              <a:rPr lang="en-US" dirty="0"/>
              <a:t>Extra instructional minutes built into daily schedule</a:t>
            </a:r>
          </a:p>
        </p:txBody>
      </p:sp>
    </p:spTree>
    <p:extLst>
      <p:ext uri="{BB962C8B-B14F-4D97-AF65-F5344CB8AC3E}">
        <p14:creationId xmlns:p14="http://schemas.microsoft.com/office/powerpoint/2010/main" val="41365107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7911" y="1693943"/>
            <a:ext cx="2488182" cy="769441"/>
          </a:xfrm>
          <a:prstGeom prst="rect">
            <a:avLst/>
          </a:prstGeom>
          <a:noFill/>
        </p:spPr>
        <p:txBody>
          <a:bodyPr wrap="none">
            <a:spAutoFit/>
          </a:bodyPr>
          <a:lstStyle/>
          <a:p>
            <a:pPr algn="ctr"/>
            <a:r>
              <a:rPr lang="en-US" sz="4400" b="1" dirty="0">
                <a:solidFill>
                  <a:srgbClr val="030D48"/>
                </a:solidFill>
              </a:rPr>
              <a:t>Applause </a:t>
            </a:r>
            <a:endParaRPr sz="4400" b="1" dirty="0">
              <a:solidFill>
                <a:srgbClr val="030D48"/>
              </a:solidFill>
            </a:endParaRPr>
          </a:p>
        </p:txBody>
      </p:sp>
      <p:sp>
        <p:nvSpPr>
          <p:cNvPr id="4" name="Rectangle 3"/>
          <p:cNvSpPr/>
          <p:nvPr/>
        </p:nvSpPr>
        <p:spPr>
          <a:xfrm>
            <a:off x="0" y="6006095"/>
            <a:ext cx="9144000" cy="486145"/>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pic>
        <p:nvPicPr>
          <p:cNvPr id="5" name="Picture 2" descr="Alabama Public Charter School Commission | Montgomery AL">
            <a:extLst>
              <a:ext uri="{FF2B5EF4-FFF2-40B4-BE49-F238E27FC236}">
                <a16:creationId xmlns:a16="http://schemas.microsoft.com/office/drawing/2014/main" id="{27511CA1-014D-3C42-E317-910D4163E9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6710" y="426502"/>
            <a:ext cx="1152868" cy="11528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395437D-8F5F-B6A1-E186-B08154A660C9}"/>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38528" y="2770632"/>
            <a:ext cx="5202936" cy="278892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10D5B-A149-CEF5-F525-8605F81EF3E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70CFF4C-F198-D887-239F-A7BF738402F9}"/>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9E6ADE01-23AD-E90E-F023-6189A7DF14A6}"/>
              </a:ext>
            </a:extLst>
          </p:cNvPr>
          <p:cNvSpPr txBox="1"/>
          <p:nvPr/>
        </p:nvSpPr>
        <p:spPr>
          <a:xfrm>
            <a:off x="657842" y="289450"/>
            <a:ext cx="7992894" cy="954107"/>
          </a:xfrm>
          <a:prstGeom prst="rect">
            <a:avLst/>
          </a:prstGeom>
          <a:noFill/>
        </p:spPr>
        <p:txBody>
          <a:bodyPr wrap="none">
            <a:spAutoFit/>
          </a:bodyPr>
          <a:lstStyle/>
          <a:p>
            <a:pPr>
              <a:defRPr sz="3600">
                <a:solidFill>
                  <a:srgbClr val="030D48"/>
                </a:solidFill>
                <a:latin typeface="Playfair Display"/>
              </a:defRPr>
            </a:pPr>
            <a:r>
              <a:rPr lang="en-US" sz="2800" dirty="0"/>
              <a:t>Academic Performance Framework Part 3</a:t>
            </a:r>
          </a:p>
          <a:p>
            <a:pPr>
              <a:defRPr sz="3600">
                <a:solidFill>
                  <a:srgbClr val="030D48"/>
                </a:solidFill>
                <a:latin typeface="Playfair Display"/>
              </a:defRPr>
            </a:pPr>
            <a:r>
              <a:rPr lang="en-US" sz="2800" dirty="0"/>
              <a:t>Comparison to Schools Serving Similar Students</a:t>
            </a:r>
            <a:endParaRPr sz="2800" dirty="0"/>
          </a:p>
        </p:txBody>
      </p:sp>
      <p:sp>
        <p:nvSpPr>
          <p:cNvPr id="5" name="Rectangle 4">
            <a:extLst>
              <a:ext uri="{FF2B5EF4-FFF2-40B4-BE49-F238E27FC236}">
                <a16:creationId xmlns:a16="http://schemas.microsoft.com/office/drawing/2014/main" id="{FDB72D0C-CB86-07F1-2648-2710C26F1CE9}"/>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4" name="Title 3">
            <a:extLst>
              <a:ext uri="{FF2B5EF4-FFF2-40B4-BE49-F238E27FC236}">
                <a16:creationId xmlns:a16="http://schemas.microsoft.com/office/drawing/2014/main" id="{8B642D84-F99B-34EA-BE90-5D739FD288C1}"/>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0D220E41-BBDF-F413-6F26-5B5357ED95FD}"/>
              </a:ext>
            </a:extLst>
          </p:cNvPr>
          <p:cNvSpPr>
            <a:spLocks noGrp="1"/>
          </p:cNvSpPr>
          <p:nvPr>
            <p:ph idx="1"/>
          </p:nvPr>
        </p:nvSpPr>
        <p:spPr/>
        <p:txBody>
          <a:bodyPr/>
          <a:lstStyle/>
          <a:p>
            <a:r>
              <a:rPr lang="en-US" dirty="0"/>
              <a:t>Proficiency comparison schools serving similar students</a:t>
            </a:r>
          </a:p>
          <a:p>
            <a:r>
              <a:rPr lang="en-US" dirty="0"/>
              <a:t>Graduation rate comparison to schools serving similar students</a:t>
            </a:r>
          </a:p>
        </p:txBody>
      </p:sp>
      <p:pic>
        <p:nvPicPr>
          <p:cNvPr id="11" name="Picture 10">
            <a:extLst>
              <a:ext uri="{FF2B5EF4-FFF2-40B4-BE49-F238E27FC236}">
                <a16:creationId xmlns:a16="http://schemas.microsoft.com/office/drawing/2014/main" id="{6A971407-2172-6A47-62CE-A63E3967BEE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318489" y="3863181"/>
            <a:ext cx="4781341" cy="1892173"/>
          </a:xfrm>
          <a:prstGeom prst="rect">
            <a:avLst/>
          </a:prstGeom>
        </p:spPr>
      </p:pic>
    </p:spTree>
    <p:extLst>
      <p:ext uri="{BB962C8B-B14F-4D97-AF65-F5344CB8AC3E}">
        <p14:creationId xmlns:p14="http://schemas.microsoft.com/office/powerpoint/2010/main" val="41444727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27738-5C61-4FD1-D222-6322A0E1EA6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F5A090-C6CE-1FD6-89A2-E9679A546BB1}"/>
              </a:ext>
            </a:extLst>
          </p:cNvPr>
          <p:cNvSpPr/>
          <p:nvPr/>
        </p:nvSpPr>
        <p:spPr>
          <a:xfrm>
            <a:off x="0" y="0"/>
            <a:ext cx="274320" cy="6858000"/>
          </a:xfrm>
          <a:prstGeom prst="rect">
            <a:avLst/>
          </a:prstGeom>
          <a:solidFill>
            <a:srgbClr val="38B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3" name="TextBox 2">
            <a:extLst>
              <a:ext uri="{FF2B5EF4-FFF2-40B4-BE49-F238E27FC236}">
                <a16:creationId xmlns:a16="http://schemas.microsoft.com/office/drawing/2014/main" id="{149D36EA-96C1-3346-01D4-19698AFFCCE1}"/>
              </a:ext>
            </a:extLst>
          </p:cNvPr>
          <p:cNvSpPr txBox="1"/>
          <p:nvPr/>
        </p:nvSpPr>
        <p:spPr>
          <a:xfrm>
            <a:off x="657842" y="289450"/>
            <a:ext cx="8001526" cy="461665"/>
          </a:xfrm>
          <a:prstGeom prst="rect">
            <a:avLst/>
          </a:prstGeom>
          <a:noFill/>
        </p:spPr>
        <p:txBody>
          <a:bodyPr wrap="square">
            <a:spAutoFit/>
          </a:bodyPr>
          <a:lstStyle/>
          <a:p>
            <a:pPr>
              <a:defRPr sz="3600">
                <a:solidFill>
                  <a:srgbClr val="030D48"/>
                </a:solidFill>
                <a:latin typeface="Playfair Display"/>
              </a:defRPr>
            </a:pPr>
            <a:r>
              <a:rPr lang="en-US" sz="2400" dirty="0"/>
              <a:t>Academic Performance Framework (Examples)</a:t>
            </a:r>
            <a:endParaRPr sz="2400" dirty="0"/>
          </a:p>
        </p:txBody>
      </p:sp>
      <p:sp>
        <p:nvSpPr>
          <p:cNvPr id="5" name="Rectangle 4">
            <a:extLst>
              <a:ext uri="{FF2B5EF4-FFF2-40B4-BE49-F238E27FC236}">
                <a16:creationId xmlns:a16="http://schemas.microsoft.com/office/drawing/2014/main" id="{67BA6FCA-DBA8-F8DD-0D6C-7B0B23330316}"/>
              </a:ext>
            </a:extLst>
          </p:cNvPr>
          <p:cNvSpPr/>
          <p:nvPr/>
        </p:nvSpPr>
        <p:spPr>
          <a:xfrm>
            <a:off x="0" y="6309360"/>
            <a:ext cx="9144000" cy="548640"/>
          </a:xfrm>
          <a:prstGeom prst="rect">
            <a:avLst/>
          </a:prstGeom>
          <a:solidFill>
            <a:srgbClr val="030D4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defRPr sz="1200" b="0">
                <a:solidFill>
                  <a:srgbClr val="FFFFFF"/>
                </a:solidFill>
                <a:latin typeface="Montserrat"/>
              </a:defRPr>
            </a:pPr>
            <a:r>
              <a:t>Alabama Public Charter School Commission | Professional Development Training</a:t>
            </a:r>
          </a:p>
        </p:txBody>
      </p:sp>
      <p:sp>
        <p:nvSpPr>
          <p:cNvPr id="7" name="TextBox 6">
            <a:extLst>
              <a:ext uri="{FF2B5EF4-FFF2-40B4-BE49-F238E27FC236}">
                <a16:creationId xmlns:a16="http://schemas.microsoft.com/office/drawing/2014/main" id="{98553BC2-A074-8185-4E51-809E91DA2FCF}"/>
              </a:ext>
            </a:extLst>
          </p:cNvPr>
          <p:cNvSpPr txBox="1"/>
          <p:nvPr/>
        </p:nvSpPr>
        <p:spPr>
          <a:xfrm>
            <a:off x="804672" y="1207008"/>
            <a:ext cx="7854696" cy="3139321"/>
          </a:xfrm>
          <a:prstGeom prst="rect">
            <a:avLst/>
          </a:prstGeom>
          <a:noFill/>
        </p:spPr>
        <p:txBody>
          <a:bodyPr wrap="square">
            <a:spAutoFit/>
          </a:bodyPr>
          <a:lstStyle/>
          <a:p>
            <a:endParaRPr lang="en-US" b="1" dirty="0"/>
          </a:p>
          <a:p>
            <a:r>
              <a:rPr lang="en-US" b="1" dirty="0"/>
              <a:t>🎯 Goal 1: Reading</a:t>
            </a:r>
            <a:endParaRPr lang="en-US" dirty="0"/>
          </a:p>
          <a:p>
            <a:r>
              <a:rPr lang="en-US" dirty="0"/>
              <a:t>By May 2027, reading proficiency will increase from 42% to 55% as measured by ACAP.</a:t>
            </a:r>
          </a:p>
          <a:p>
            <a:r>
              <a:rPr lang="en-US" b="1" dirty="0"/>
              <a:t>🎯 Goal 2: Math</a:t>
            </a:r>
            <a:endParaRPr lang="en-US" dirty="0"/>
          </a:p>
          <a:p>
            <a:r>
              <a:rPr lang="en-US" dirty="0"/>
              <a:t>By May 2027, math proficiency will increase from 38% to 50%.</a:t>
            </a:r>
          </a:p>
          <a:p>
            <a:r>
              <a:rPr lang="en-US" b="1" dirty="0"/>
              <a:t>🎯 Goal 3: Attendance</a:t>
            </a:r>
            <a:endParaRPr lang="en-US" dirty="0"/>
          </a:p>
          <a:p>
            <a:r>
              <a:rPr lang="en-US" dirty="0"/>
              <a:t>Reduce chronic absenteeism from 21% to 12% by the end of the 2026–2027 school year.</a:t>
            </a:r>
          </a:p>
          <a:p>
            <a:r>
              <a:rPr lang="en-US" b="1" dirty="0"/>
              <a:t>🎯 Goal 4: Graduation Rate</a:t>
            </a:r>
            <a:endParaRPr lang="en-US" dirty="0"/>
          </a:p>
          <a:p>
            <a:r>
              <a:rPr lang="en-US" dirty="0"/>
              <a:t>Increase graduation rate from 87% to 92%.</a:t>
            </a:r>
          </a:p>
        </p:txBody>
      </p:sp>
    </p:spTree>
    <p:extLst>
      <p:ext uri="{BB962C8B-B14F-4D97-AF65-F5344CB8AC3E}">
        <p14:creationId xmlns:p14="http://schemas.microsoft.com/office/powerpoint/2010/main" val="13189048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8B28874619414488066D45539C610C" ma:contentTypeVersion="17" ma:contentTypeDescription="Create a new document." ma:contentTypeScope="" ma:versionID="fbe30d8377a79c6789b6ef099948ac97">
  <xsd:schema xmlns:xsd="http://www.w3.org/2001/XMLSchema" xmlns:xs="http://www.w3.org/2001/XMLSchema" xmlns:p="http://schemas.microsoft.com/office/2006/metadata/properties" xmlns:ns3="c0b97cfb-cc58-4c1f-9934-1ee38e08ef0a" xmlns:ns4="e2934e2d-ec0c-47ff-934e-310269ef6932" targetNamespace="http://schemas.microsoft.com/office/2006/metadata/properties" ma:root="true" ma:fieldsID="9097660ac23f30ed59504fc85c577fb6" ns3:_="" ns4:_="">
    <xsd:import namespace="c0b97cfb-cc58-4c1f-9934-1ee38e08ef0a"/>
    <xsd:import namespace="e2934e2d-ec0c-47ff-934e-310269ef6932"/>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OCR" minOccurs="0"/>
                <xsd:element ref="ns3:MediaServiceGenerationTime" minOccurs="0"/>
                <xsd:element ref="ns3:MediaServiceEventHashCode" minOccurs="0"/>
                <xsd:element ref="ns3:_activity" minOccurs="0"/>
                <xsd:element ref="ns3:MediaServiceObjectDetectorVersions" minOccurs="0"/>
                <xsd:element ref="ns3:MediaServiceSearchPropertie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b97cfb-cc58-4c1f-9934-1ee38e08e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description="" ma:hidden="true" ma:indexed="true" ma:internalName="MediaServiceDateTaken" ma:readOnly="true">
      <xsd:simpleType>
        <xsd:restriction base="dms:Text"/>
      </xsd:simpleType>
    </xsd:element>
    <xsd:element name="MediaLengthInSeconds" ma:index="16" nillable="true" ma:displayName="Length (seconds)" ma:internalName="MediaLengthInSeconds" ma:readOnly="true">
      <xsd:simpleType>
        <xsd:restriction base="dms:Unknown"/>
      </xsd:simpleType>
    </xsd:element>
    <xsd:element name="MediaServiceAutoTags" ma:index="17" nillable="true" ma:displayName="Tags" ma:internalName="MediaServiceAutoTags"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934e2d-ec0c-47ff-934e-310269ef693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c0b97cfb-cc58-4c1f-9934-1ee38e08ef0a" xsi:nil="true"/>
  </documentManagement>
</p:properties>
</file>

<file path=customXml/itemProps1.xml><?xml version="1.0" encoding="utf-8"?>
<ds:datastoreItem xmlns:ds="http://schemas.openxmlformats.org/officeDocument/2006/customXml" ds:itemID="{386C00BA-A25E-4DED-9373-85A67D5DE0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0b97cfb-cc58-4c1f-9934-1ee38e08ef0a"/>
    <ds:schemaRef ds:uri="e2934e2d-ec0c-47ff-934e-310269ef693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8C775BF-BDB4-4B22-B93E-032B4FB245F5}">
  <ds:schemaRefs>
    <ds:schemaRef ds:uri="http://schemas.microsoft.com/sharepoint/v3/contenttype/forms"/>
  </ds:schemaRefs>
</ds:datastoreItem>
</file>

<file path=customXml/itemProps3.xml><?xml version="1.0" encoding="utf-8"?>
<ds:datastoreItem xmlns:ds="http://schemas.openxmlformats.org/officeDocument/2006/customXml" ds:itemID="{B0BBAF87-7A18-4B20-BEAD-A290EF857DDD}">
  <ds:schemaRefs>
    <ds:schemaRef ds:uri="http://www.w3.org/XML/1998/namespace"/>
    <ds:schemaRef ds:uri="http://schemas.microsoft.com/office/2006/documentManagement/types"/>
    <ds:schemaRef ds:uri="http://schemas.microsoft.com/office/2006/metadata/properties"/>
    <ds:schemaRef ds:uri="http://purl.org/dc/dcmitype/"/>
    <ds:schemaRef ds:uri="http://purl.org/dc/terms/"/>
    <ds:schemaRef ds:uri="e2934e2d-ec0c-47ff-934e-310269ef6932"/>
    <ds:schemaRef ds:uri="c0b97cfb-cc58-4c1f-9934-1ee38e08ef0a"/>
    <ds:schemaRef ds:uri="http://schemas.microsoft.com/office/infopath/2007/PartnerControls"/>
    <ds:schemaRef ds:uri="http://schemas.openxmlformats.org/package/2006/metadata/core-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1329</TotalTime>
  <Words>6618</Words>
  <Application>Microsoft Office PowerPoint</Application>
  <PresentationFormat>On-screen Show (4:3)</PresentationFormat>
  <Paragraphs>991</Paragraphs>
  <Slides>73</Slides>
  <Notes>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73</vt:i4>
      </vt:variant>
    </vt:vector>
  </HeadingPairs>
  <TitlesOfParts>
    <vt:vector size="86" baseType="lpstr">
      <vt:lpstr>Aptos</vt:lpstr>
      <vt:lpstr>Aptos Display</vt:lpstr>
      <vt:lpstr>Arial</vt:lpstr>
      <vt:lpstr>Arial Narrow</vt:lpstr>
      <vt:lpstr>Calibri</vt:lpstr>
      <vt:lpstr>Montserrat</vt:lpstr>
      <vt:lpstr>Open Sans</vt:lpstr>
      <vt:lpstr>Playfair Display</vt:lpstr>
      <vt:lpstr>Roboto</vt:lpstr>
      <vt:lpstr>Segoe UI</vt:lpstr>
      <vt:lpstr>WordVisi_MSFontService</vt:lpstr>
      <vt:lpstr>Office Theme</vt:lpstr>
      <vt:lpstr>Document</vt:lpstr>
      <vt:lpstr>PowerPoint Presentation</vt:lpstr>
      <vt:lpstr>PowerPoint Presentation</vt:lpstr>
      <vt:lpstr>PowerPoint Presentation</vt:lpstr>
      <vt:lpstr>PowerPoint Presentation</vt:lpstr>
      <vt:lpstr>Academic Performance Framework: State Accountability System</vt:lpstr>
      <vt:lpstr>PowerPoint Presentation</vt:lpstr>
      <vt:lpstr>PowerPoint Presentation</vt:lpstr>
      <vt:lpstr>PowerPoint Presentation</vt:lpstr>
      <vt:lpstr>PowerPoint Presentation</vt:lpstr>
      <vt:lpstr>PowerPoint Presentation</vt:lpstr>
      <vt:lpstr>Simple Summary</vt:lpstr>
      <vt:lpstr>PowerPoint Presentation</vt:lpstr>
      <vt:lpstr>PowerPoint Presentation</vt:lpstr>
      <vt:lpstr>PowerPoint Presentation</vt:lpstr>
      <vt:lpstr>PowerPoint Presentation</vt:lpstr>
      <vt:lpstr>PowerPoint Presentation</vt:lpstr>
      <vt:lpstr>PowerPoint Presentation</vt:lpstr>
      <vt:lpstr>Counseling and Guidance</vt:lpstr>
      <vt:lpstr>Counseling and Guidance</vt:lpstr>
      <vt:lpstr>Counseling and Guidance</vt:lpstr>
      <vt:lpstr>Counseling and Guidance</vt:lpstr>
      <vt:lpstr>Counseling and Guidance</vt:lpstr>
      <vt:lpstr>Counseling and Guidance</vt:lpstr>
      <vt:lpstr>Counseling and Guidance (Advisory Council) </vt:lpstr>
      <vt:lpstr>Counseling and Guidance (Agenda)</vt:lpstr>
      <vt:lpstr>Counseling and Guidance (Outcomes Summary)</vt:lpstr>
      <vt:lpstr>Counseling and Guidance</vt:lpstr>
      <vt:lpstr>Counseling and Guidance</vt:lpstr>
      <vt:lpstr>Counseling and Guidance: Example Resource List </vt:lpstr>
      <vt:lpstr>Counseling and Guidance</vt:lpstr>
      <vt:lpstr>Counseling and Guidance</vt:lpstr>
      <vt:lpstr>Counseling and Guidance</vt:lpstr>
      <vt:lpstr>Counseling and Guidance</vt:lpstr>
      <vt:lpstr>Counseling and Guidance</vt:lpstr>
      <vt:lpstr>MTSS</vt:lpstr>
      <vt:lpstr>MTSS</vt:lpstr>
      <vt:lpstr>MTSS</vt:lpstr>
      <vt:lpstr>MTSS</vt:lpstr>
      <vt:lpstr>MTSS</vt:lpstr>
      <vt:lpstr>MTSS</vt:lpstr>
      <vt:lpstr>MTSS (Example)</vt:lpstr>
      <vt:lpstr>MTSS</vt:lpstr>
      <vt:lpstr>MTSS</vt:lpstr>
      <vt:lpstr>MTSS</vt:lpstr>
      <vt:lpstr>MTSS</vt:lpstr>
      <vt:lpstr>MTSS</vt:lpstr>
      <vt:lpstr>MTSS</vt:lpstr>
      <vt:lpstr>MTSS</vt:lpstr>
      <vt:lpstr>School Libraries Media</vt:lpstr>
      <vt:lpstr>School Libraries Media</vt:lpstr>
      <vt:lpstr>School Libraries Media</vt:lpstr>
      <vt:lpstr>School Libraries Media</vt:lpstr>
      <vt:lpstr>School Libraries Media</vt:lpstr>
      <vt:lpstr>School Libraries Media</vt:lpstr>
      <vt:lpstr>School Libraries Media</vt:lpstr>
      <vt:lpstr>School Libraries Media</vt:lpstr>
      <vt:lpstr>School Libraries Media</vt:lpstr>
      <vt:lpstr>School Libraries Media</vt:lpstr>
      <vt:lpstr>Transcript Audit</vt:lpstr>
      <vt:lpstr>Transcript Audit</vt:lpstr>
      <vt:lpstr>Transcript Audit</vt:lpstr>
      <vt:lpstr>Transcript Audit</vt:lpstr>
      <vt:lpstr>Transcript Audit</vt:lpstr>
      <vt:lpstr>Transcript Audit</vt:lpstr>
      <vt:lpstr>Transcript Audit</vt:lpstr>
      <vt:lpstr>Transcript Audit</vt:lpstr>
      <vt:lpstr>Student Handbook</vt:lpstr>
      <vt:lpstr>Student Handbook</vt:lpstr>
      <vt:lpstr>ACT 2024-34</vt:lpstr>
      <vt:lpstr>School Calendar</vt:lpstr>
      <vt:lpstr>School Calendar</vt:lpstr>
      <vt:lpstr>School Calendar</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Amanda Inabinett</dc:creator>
  <cp:keywords/>
  <dc:description>generated using python-pptx</dc:description>
  <cp:lastModifiedBy>Amanda Inabinett</cp:lastModifiedBy>
  <cp:revision>4</cp:revision>
  <dcterms:created xsi:type="dcterms:W3CDTF">2013-01-27T09:14:16Z</dcterms:created>
  <dcterms:modified xsi:type="dcterms:W3CDTF">2026-03-06T20:44:30Z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0x010100DC8B28874619414488066D45539C610C</vt:lpwstr>
  </property>
</Properties>
</file>