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8"/>
  </p:notesMasterIdLst>
  <p:sldIdLst>
    <p:sldId id="256" r:id="rId5"/>
    <p:sldId id="277" r:id="rId6"/>
    <p:sldId id="261" r:id="rId7"/>
    <p:sldId id="274" r:id="rId8"/>
    <p:sldId id="275" r:id="rId9"/>
    <p:sldId id="276" r:id="rId10"/>
    <p:sldId id="265" r:id="rId11"/>
    <p:sldId id="266" r:id="rId12"/>
    <p:sldId id="268" r:id="rId13"/>
    <p:sldId id="267" r:id="rId14"/>
    <p:sldId id="269" r:id="rId15"/>
    <p:sldId id="270" r:id="rId16"/>
    <p:sldId id="271" r:id="rId17"/>
    <p:sldId id="272" r:id="rId18"/>
    <p:sldId id="273" r:id="rId19"/>
    <p:sldId id="258" r:id="rId20"/>
    <p:sldId id="278" r:id="rId21"/>
    <p:sldId id="279" r:id="rId22"/>
    <p:sldId id="280" r:id="rId23"/>
    <p:sldId id="281" r:id="rId24"/>
    <p:sldId id="290" r:id="rId25"/>
    <p:sldId id="291" r:id="rId26"/>
    <p:sldId id="282" r:id="rId27"/>
    <p:sldId id="283" r:id="rId28"/>
    <p:sldId id="285" r:id="rId29"/>
    <p:sldId id="286" r:id="rId30"/>
    <p:sldId id="287" r:id="rId31"/>
    <p:sldId id="288" r:id="rId32"/>
    <p:sldId id="292" r:id="rId33"/>
    <p:sldId id="293" r:id="rId34"/>
    <p:sldId id="294" r:id="rId35"/>
    <p:sldId id="289" r:id="rId36"/>
    <p:sldId id="264" r:id="rId37"/>
    <p:sldId id="295" r:id="rId38"/>
    <p:sldId id="257" r:id="rId39"/>
    <p:sldId id="296" r:id="rId40"/>
    <p:sldId id="259" r:id="rId41"/>
    <p:sldId id="260" r:id="rId42"/>
    <p:sldId id="297" r:id="rId43"/>
    <p:sldId id="262" r:id="rId44"/>
    <p:sldId id="263"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03895-DCD8-5D34-A5C4-BC9A149D0006}" v="17" dt="2026-03-05T03:24:58.662"/>
    <p1510:client id="{E397A904-936B-32B6-E4B2-E0CD78065549}" v="312" dt="2026-03-05T16:41:15.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B503895-DCD8-5D34-A5C4-BC9A149D0006}"/>
    <pc:docChg chg="modSld">
      <pc:chgData name="" userId="" providerId="" clId="Web-{1B503895-DCD8-5D34-A5C4-BC9A149D0006}" dt="2026-03-05T03:22:31.131" v="0"/>
      <pc:docMkLst>
        <pc:docMk/>
      </pc:docMkLst>
      <pc:sldChg chg="delSp">
        <pc:chgData name="" userId="" providerId="" clId="Web-{1B503895-DCD8-5D34-A5C4-BC9A149D0006}" dt="2026-03-05T03:22:31.131" v="0"/>
        <pc:sldMkLst>
          <pc:docMk/>
          <pc:sldMk cId="0" sldId="256"/>
        </pc:sldMkLst>
        <pc:picChg chg="del">
          <ac:chgData name="" userId="" providerId="" clId="Web-{1B503895-DCD8-5D34-A5C4-BC9A149D0006}" dt="2026-03-05T03:22:31.131" v="0"/>
          <ac:picMkLst>
            <pc:docMk/>
            <pc:sldMk cId="0" sldId="256"/>
            <ac:picMk id="1026" creationId="{F0BAD1F7-A72A-2EDC-AB79-B5937A8A3647}"/>
          </ac:picMkLst>
        </pc:picChg>
      </pc:sldChg>
    </pc:docChg>
  </pc:docChgLst>
  <pc:docChgLst>
    <pc:chgData name="Adoria Hughes" userId="S::adoria.hughes@alchartercommission.com::bba61529-a439-4148-988f-c41c10e155ba" providerId="AD" clId="Web-{1B503895-DCD8-5D34-A5C4-BC9A149D0006}"/>
    <pc:docChg chg="modSld">
      <pc:chgData name="Adoria Hughes" userId="S::adoria.hughes@alchartercommission.com::bba61529-a439-4148-988f-c41c10e155ba" providerId="AD" clId="Web-{1B503895-DCD8-5D34-A5C4-BC9A149D0006}" dt="2026-03-05T03:24:58.662" v="13" actId="1076"/>
      <pc:docMkLst>
        <pc:docMk/>
      </pc:docMkLst>
      <pc:sldChg chg="addSp delSp modSp">
        <pc:chgData name="Adoria Hughes" userId="S::adoria.hughes@alchartercommission.com::bba61529-a439-4148-988f-c41c10e155ba" providerId="AD" clId="Web-{1B503895-DCD8-5D34-A5C4-BC9A149D0006}" dt="2026-03-05T03:24:58.662" v="13" actId="1076"/>
        <pc:sldMkLst>
          <pc:docMk/>
          <pc:sldMk cId="0" sldId="256"/>
        </pc:sldMkLst>
        <pc:spChg chg="mod">
          <ac:chgData name="Adoria Hughes" userId="S::adoria.hughes@alchartercommission.com::bba61529-a439-4148-988f-c41c10e155ba" providerId="AD" clId="Web-{1B503895-DCD8-5D34-A5C4-BC9A149D0006}" dt="2026-03-05T03:24:56.584" v="12" actId="1076"/>
          <ac:spMkLst>
            <pc:docMk/>
            <pc:sldMk cId="0" sldId="256"/>
            <ac:spMk id="3" creationId="{00000000-0000-0000-0000-000000000000}"/>
          </ac:spMkLst>
        </pc:spChg>
        <pc:spChg chg="mod">
          <ac:chgData name="Adoria Hughes" userId="S::adoria.hughes@alchartercommission.com::bba61529-a439-4148-988f-c41c10e155ba" providerId="AD" clId="Web-{1B503895-DCD8-5D34-A5C4-BC9A149D0006}" dt="2026-03-05T03:24:50.802" v="11" actId="1076"/>
          <ac:spMkLst>
            <pc:docMk/>
            <pc:sldMk cId="0" sldId="256"/>
            <ac:spMk id="4" creationId="{00000000-0000-0000-0000-000000000000}"/>
          </ac:spMkLst>
        </pc:spChg>
        <pc:picChg chg="add del mod">
          <ac:chgData name="Adoria Hughes" userId="S::adoria.hughes@alchartercommission.com::bba61529-a439-4148-988f-c41c10e155ba" providerId="AD" clId="Web-{1B503895-DCD8-5D34-A5C4-BC9A149D0006}" dt="2026-03-05T03:23:19.678" v="5"/>
          <ac:picMkLst>
            <pc:docMk/>
            <pc:sldMk cId="0" sldId="256"/>
            <ac:picMk id="6" creationId="{E1602C9C-BC02-0A7B-38D1-5D861A0B3459}"/>
          </ac:picMkLst>
        </pc:picChg>
        <pc:picChg chg="add mod">
          <ac:chgData name="Adoria Hughes" userId="S::adoria.hughes@alchartercommission.com::bba61529-a439-4148-988f-c41c10e155ba" providerId="AD" clId="Web-{1B503895-DCD8-5D34-A5C4-BC9A149D0006}" dt="2026-03-05T03:24:58.662" v="13" actId="1076"/>
          <ac:picMkLst>
            <pc:docMk/>
            <pc:sldMk cId="0" sldId="256"/>
            <ac:picMk id="7" creationId="{C7659B9D-05BF-49D8-2CD3-CA5C44A665E6}"/>
          </ac:picMkLst>
        </pc:picChg>
      </pc:sldChg>
    </pc:docChg>
  </pc:docChgLst>
  <pc:docChgLst>
    <pc:chgData name="Madeline Jones" userId="S::madeline.jones@alchartercommission.com::da58c03d-c85c-4753-a04e-30b95f91d002" providerId="AD" clId="Web-{E397A904-936B-32B6-E4B2-E0CD78065549}"/>
    <pc:docChg chg="addSld delSld modSld sldOrd">
      <pc:chgData name="Madeline Jones" userId="S::madeline.jones@alchartercommission.com::da58c03d-c85c-4753-a04e-30b95f91d002" providerId="AD" clId="Web-{E397A904-936B-32B6-E4B2-E0CD78065549}" dt="2026-03-05T16:41:15.559" v="270"/>
      <pc:docMkLst>
        <pc:docMk/>
      </pc:docMkLst>
      <pc:sldChg chg="add mod setBg">
        <pc:chgData name="Madeline Jones" userId="S::madeline.jones@alchartercommission.com::da58c03d-c85c-4753-a04e-30b95f91d002" providerId="AD" clId="Web-{E397A904-936B-32B6-E4B2-E0CD78065549}" dt="2026-03-05T16:41:15.559" v="269"/>
        <pc:sldMkLst>
          <pc:docMk/>
          <pc:sldMk cId="0" sldId="257"/>
        </pc:sldMkLst>
      </pc:sldChg>
      <pc:sldChg chg="add mod setBg">
        <pc:chgData name="Madeline Jones" userId="S::madeline.jones@alchartercommission.com::da58c03d-c85c-4753-a04e-30b95f91d002" providerId="AD" clId="Web-{E397A904-936B-32B6-E4B2-E0CD78065549}" dt="2026-03-05T16:41:15.543" v="267"/>
        <pc:sldMkLst>
          <pc:docMk/>
          <pc:sldMk cId="0" sldId="259"/>
        </pc:sldMkLst>
      </pc:sldChg>
      <pc:sldChg chg="add mod setBg">
        <pc:chgData name="Madeline Jones" userId="S::madeline.jones@alchartercommission.com::da58c03d-c85c-4753-a04e-30b95f91d002" providerId="AD" clId="Web-{E397A904-936B-32B6-E4B2-E0CD78065549}" dt="2026-03-05T16:41:15.543" v="266"/>
        <pc:sldMkLst>
          <pc:docMk/>
          <pc:sldMk cId="0" sldId="260"/>
        </pc:sldMkLst>
      </pc:sldChg>
      <pc:sldChg chg="modSp">
        <pc:chgData name="Madeline Jones" userId="S::madeline.jones@alchartercommission.com::da58c03d-c85c-4753-a04e-30b95f91d002" providerId="AD" clId="Web-{E397A904-936B-32B6-E4B2-E0CD78065549}" dt="2026-03-05T16:13:16.991" v="156" actId="20577"/>
        <pc:sldMkLst>
          <pc:docMk/>
          <pc:sldMk cId="2347520619" sldId="261"/>
        </pc:sldMkLst>
        <pc:spChg chg="mod">
          <ac:chgData name="Madeline Jones" userId="S::madeline.jones@alchartercommission.com::da58c03d-c85c-4753-a04e-30b95f91d002" providerId="AD" clId="Web-{E397A904-936B-32B6-E4B2-E0CD78065549}" dt="2026-03-05T16:11:51.817" v="155" actId="20577"/>
          <ac:spMkLst>
            <pc:docMk/>
            <pc:sldMk cId="2347520619" sldId="261"/>
            <ac:spMk id="7" creationId="{723CF29E-74C2-5B05-21EB-CCF515DAC759}"/>
          </ac:spMkLst>
        </pc:spChg>
        <pc:spChg chg="mod">
          <ac:chgData name="Madeline Jones" userId="S::madeline.jones@alchartercommission.com::da58c03d-c85c-4753-a04e-30b95f91d002" providerId="AD" clId="Web-{E397A904-936B-32B6-E4B2-E0CD78065549}" dt="2026-03-05T16:13:16.991" v="156" actId="20577"/>
          <ac:spMkLst>
            <pc:docMk/>
            <pc:sldMk cId="2347520619" sldId="261"/>
            <ac:spMk id="8" creationId="{DE3BD9DB-D3C8-3225-094C-1883C2A64763}"/>
          </ac:spMkLst>
        </pc:spChg>
      </pc:sldChg>
      <pc:sldChg chg="add mod setBg">
        <pc:chgData name="Madeline Jones" userId="S::madeline.jones@alchartercommission.com::da58c03d-c85c-4753-a04e-30b95f91d002" providerId="AD" clId="Web-{E397A904-936B-32B6-E4B2-E0CD78065549}" dt="2026-03-05T16:41:15.543" v="264"/>
        <pc:sldMkLst>
          <pc:docMk/>
          <pc:sldMk cId="0" sldId="262"/>
        </pc:sldMkLst>
      </pc:sldChg>
      <pc:sldChg chg="add mod setBg">
        <pc:chgData name="Madeline Jones" userId="S::madeline.jones@alchartercommission.com::da58c03d-c85c-4753-a04e-30b95f91d002" providerId="AD" clId="Web-{E397A904-936B-32B6-E4B2-E0CD78065549}" dt="2026-03-05T16:41:15.543" v="263"/>
        <pc:sldMkLst>
          <pc:docMk/>
          <pc:sldMk cId="0" sldId="263"/>
        </pc:sldMkLst>
      </pc:sldChg>
      <pc:sldChg chg="add del ord">
        <pc:chgData name="Madeline Jones" userId="S::madeline.jones@alchartercommission.com::da58c03d-c85c-4753-a04e-30b95f91d002" providerId="AD" clId="Web-{E397A904-936B-32B6-E4B2-E0CD78065549}" dt="2026-03-05T16:40:11.680" v="230"/>
        <pc:sldMkLst>
          <pc:docMk/>
          <pc:sldMk cId="0" sldId="264"/>
        </pc:sldMkLst>
      </pc:sldChg>
      <pc:sldChg chg="modSp">
        <pc:chgData name="Madeline Jones" userId="S::madeline.jones@alchartercommission.com::da58c03d-c85c-4753-a04e-30b95f91d002" providerId="AD" clId="Web-{E397A904-936B-32B6-E4B2-E0CD78065549}" dt="2026-03-05T16:20:28.625" v="166"/>
        <pc:sldMkLst>
          <pc:docMk/>
          <pc:sldMk cId="3220624671" sldId="270"/>
        </pc:sldMkLst>
        <pc:graphicFrameChg chg="mod modGraphic">
          <ac:chgData name="Madeline Jones" userId="S::madeline.jones@alchartercommission.com::da58c03d-c85c-4753-a04e-30b95f91d002" providerId="AD" clId="Web-{E397A904-936B-32B6-E4B2-E0CD78065549}" dt="2026-03-05T16:20:28.625" v="166"/>
          <ac:graphicFrameMkLst>
            <pc:docMk/>
            <pc:sldMk cId="3220624671" sldId="270"/>
            <ac:graphicFrameMk id="6" creationId="{CAABBC6B-1C66-AC25-2CC2-A3DB8F9AA5F0}"/>
          </ac:graphicFrameMkLst>
        </pc:graphicFrameChg>
      </pc:sldChg>
      <pc:sldChg chg="modSp">
        <pc:chgData name="Madeline Jones" userId="S::madeline.jones@alchartercommission.com::da58c03d-c85c-4753-a04e-30b95f91d002" providerId="AD" clId="Web-{E397A904-936B-32B6-E4B2-E0CD78065549}" dt="2026-03-05T16:14:16.961" v="162"/>
        <pc:sldMkLst>
          <pc:docMk/>
          <pc:sldMk cId="3227148118" sldId="275"/>
        </pc:sldMkLst>
        <pc:graphicFrameChg chg="mod modGraphic">
          <ac:chgData name="Madeline Jones" userId="S::madeline.jones@alchartercommission.com::da58c03d-c85c-4753-a04e-30b95f91d002" providerId="AD" clId="Web-{E397A904-936B-32B6-E4B2-E0CD78065549}" dt="2026-03-05T16:14:16.961" v="162"/>
          <ac:graphicFrameMkLst>
            <pc:docMk/>
            <pc:sldMk cId="3227148118" sldId="275"/>
            <ac:graphicFrameMk id="7" creationId="{1522D4A2-ED7A-14DD-17E0-D91D98CEB707}"/>
          </ac:graphicFrameMkLst>
        </pc:graphicFrameChg>
      </pc:sldChg>
      <pc:sldChg chg="modSp">
        <pc:chgData name="Madeline Jones" userId="S::madeline.jones@alchartercommission.com::da58c03d-c85c-4753-a04e-30b95f91d002" providerId="AD" clId="Web-{E397A904-936B-32B6-E4B2-E0CD78065549}" dt="2026-03-05T16:22:38.809" v="171" actId="20577"/>
        <pc:sldMkLst>
          <pc:docMk/>
          <pc:sldMk cId="2898381644" sldId="279"/>
        </pc:sldMkLst>
        <pc:spChg chg="mod">
          <ac:chgData name="Madeline Jones" userId="S::madeline.jones@alchartercommission.com::da58c03d-c85c-4753-a04e-30b95f91d002" providerId="AD" clId="Web-{E397A904-936B-32B6-E4B2-E0CD78065549}" dt="2026-03-05T16:22:38.809" v="171" actId="20577"/>
          <ac:spMkLst>
            <pc:docMk/>
            <pc:sldMk cId="2898381644" sldId="279"/>
            <ac:spMk id="8" creationId="{9C52A6E0-4C6B-424A-D9E3-E85E54D11DC0}"/>
          </ac:spMkLst>
        </pc:spChg>
      </pc:sldChg>
      <pc:sldChg chg="modSp">
        <pc:chgData name="Madeline Jones" userId="S::madeline.jones@alchartercommission.com::da58c03d-c85c-4753-a04e-30b95f91d002" providerId="AD" clId="Web-{E397A904-936B-32B6-E4B2-E0CD78065549}" dt="2026-03-05T16:28:18.481" v="173" actId="20577"/>
        <pc:sldMkLst>
          <pc:docMk/>
          <pc:sldMk cId="785465589" sldId="282"/>
        </pc:sldMkLst>
        <pc:spChg chg="mod">
          <ac:chgData name="Madeline Jones" userId="S::madeline.jones@alchartercommission.com::da58c03d-c85c-4753-a04e-30b95f91d002" providerId="AD" clId="Web-{E397A904-936B-32B6-E4B2-E0CD78065549}" dt="2026-03-05T16:28:18.481" v="173" actId="20577"/>
          <ac:spMkLst>
            <pc:docMk/>
            <pc:sldMk cId="785465589" sldId="282"/>
            <ac:spMk id="8" creationId="{4A006131-0B0F-976F-0972-296CE6EFF25C}"/>
          </ac:spMkLst>
        </pc:spChg>
      </pc:sldChg>
      <pc:sldChg chg="modSp">
        <pc:chgData name="Madeline Jones" userId="S::madeline.jones@alchartercommission.com::da58c03d-c85c-4753-a04e-30b95f91d002" providerId="AD" clId="Web-{E397A904-936B-32B6-E4B2-E0CD78065549}" dt="2026-03-05T16:29:54.812" v="190" actId="20577"/>
        <pc:sldMkLst>
          <pc:docMk/>
          <pc:sldMk cId="1184600262" sldId="283"/>
        </pc:sldMkLst>
        <pc:spChg chg="mod">
          <ac:chgData name="Madeline Jones" userId="S::madeline.jones@alchartercommission.com::da58c03d-c85c-4753-a04e-30b95f91d002" providerId="AD" clId="Web-{E397A904-936B-32B6-E4B2-E0CD78065549}" dt="2026-03-05T16:29:54.812" v="190" actId="20577"/>
          <ac:spMkLst>
            <pc:docMk/>
            <pc:sldMk cId="1184600262" sldId="283"/>
            <ac:spMk id="8" creationId="{C0BB8FE9-821F-1158-5F5B-C1AA51A02E7E}"/>
          </ac:spMkLst>
        </pc:spChg>
      </pc:sldChg>
      <pc:sldChg chg="modSp">
        <pc:chgData name="Madeline Jones" userId="S::madeline.jones@alchartercommission.com::da58c03d-c85c-4753-a04e-30b95f91d002" providerId="AD" clId="Web-{E397A904-936B-32B6-E4B2-E0CD78065549}" dt="2026-03-05T16:34:51.690" v="202" actId="20577"/>
        <pc:sldMkLst>
          <pc:docMk/>
          <pc:sldMk cId="2055323801" sldId="292"/>
        </pc:sldMkLst>
        <pc:spChg chg="mod">
          <ac:chgData name="Madeline Jones" userId="S::madeline.jones@alchartercommission.com::da58c03d-c85c-4753-a04e-30b95f91d002" providerId="AD" clId="Web-{E397A904-936B-32B6-E4B2-E0CD78065549}" dt="2026-03-05T16:34:51.690" v="202" actId="20577"/>
          <ac:spMkLst>
            <pc:docMk/>
            <pc:sldMk cId="2055323801" sldId="292"/>
            <ac:spMk id="8" creationId="{3D88C2CB-06E5-C4A0-77EF-752DEFC2AE58}"/>
          </ac:spMkLst>
        </pc:spChg>
      </pc:sldChg>
      <pc:sldChg chg="new del">
        <pc:chgData name="Madeline Jones" userId="S::madeline.jones@alchartercommission.com::da58c03d-c85c-4753-a04e-30b95f91d002" providerId="AD" clId="Web-{E397A904-936B-32B6-E4B2-E0CD78065549}" dt="2026-03-05T16:39:31.239" v="206"/>
        <pc:sldMkLst>
          <pc:docMk/>
          <pc:sldMk cId="979687210" sldId="295"/>
        </pc:sldMkLst>
      </pc:sldChg>
      <pc:sldChg chg="add mod setBg">
        <pc:chgData name="Madeline Jones" userId="S::madeline.jones@alchartercommission.com::da58c03d-c85c-4753-a04e-30b95f91d002" providerId="AD" clId="Web-{E397A904-936B-32B6-E4B2-E0CD78065549}" dt="2026-03-05T16:41:15.559" v="270"/>
        <pc:sldMkLst>
          <pc:docMk/>
          <pc:sldMk cId="1211712554" sldId="295"/>
        </pc:sldMkLst>
      </pc:sldChg>
      <pc:sldChg chg="new del">
        <pc:chgData name="Madeline Jones" userId="S::madeline.jones@alchartercommission.com::da58c03d-c85c-4753-a04e-30b95f91d002" providerId="AD" clId="Web-{E397A904-936B-32B6-E4B2-E0CD78065549}" dt="2026-03-05T16:38:38.282" v="204"/>
        <pc:sldMkLst>
          <pc:docMk/>
          <pc:sldMk cId="4099901992" sldId="295"/>
        </pc:sldMkLst>
      </pc:sldChg>
      <pc:sldChg chg="add mod setBg">
        <pc:chgData name="Madeline Jones" userId="S::madeline.jones@alchartercommission.com::da58c03d-c85c-4753-a04e-30b95f91d002" providerId="AD" clId="Web-{E397A904-936B-32B6-E4B2-E0CD78065549}" dt="2026-03-05T16:41:15.543" v="268"/>
        <pc:sldMkLst>
          <pc:docMk/>
          <pc:sldMk cId="57552698" sldId="296"/>
        </pc:sldMkLst>
      </pc:sldChg>
      <pc:sldChg chg="add mod setBg">
        <pc:chgData name="Madeline Jones" userId="S::madeline.jones@alchartercommission.com::da58c03d-c85c-4753-a04e-30b95f91d002" providerId="AD" clId="Web-{E397A904-936B-32B6-E4B2-E0CD78065549}" dt="2026-03-05T16:41:15.543" v="265"/>
        <pc:sldMkLst>
          <pc:docMk/>
          <pc:sldMk cId="1515860296" sldId="297"/>
        </pc:sldMkLst>
      </pc:sldChg>
      <pc:sldChg chg="add mod setBg">
        <pc:chgData name="Madeline Jones" userId="S::madeline.jones@alchartercommission.com::da58c03d-c85c-4753-a04e-30b95f91d002" providerId="AD" clId="Web-{E397A904-936B-32B6-E4B2-E0CD78065549}" dt="2026-03-05T16:41:15.543" v="262"/>
        <pc:sldMkLst>
          <pc:docMk/>
          <pc:sldMk cId="2884741234" sldId="298"/>
        </pc:sldMkLst>
      </pc:sldChg>
      <pc:sldChg chg="add mod setBg">
        <pc:chgData name="Madeline Jones" userId="S::madeline.jones@alchartercommission.com::da58c03d-c85c-4753-a04e-30b95f91d002" providerId="AD" clId="Web-{E397A904-936B-32B6-E4B2-E0CD78065549}" dt="2026-03-05T16:41:15.543" v="261"/>
        <pc:sldMkLst>
          <pc:docMk/>
          <pc:sldMk cId="3937956778" sldId="299"/>
        </pc:sldMkLst>
      </pc:sldChg>
      <pc:sldChg chg="add mod setBg">
        <pc:chgData name="Madeline Jones" userId="S::madeline.jones@alchartercommission.com::da58c03d-c85c-4753-a04e-30b95f91d002" providerId="AD" clId="Web-{E397A904-936B-32B6-E4B2-E0CD78065549}" dt="2026-03-05T16:41:15.543" v="260"/>
        <pc:sldMkLst>
          <pc:docMk/>
          <pc:sldMk cId="3414416384" sldId="300"/>
        </pc:sldMkLst>
      </pc:sldChg>
      <pc:sldChg chg="add mod setBg">
        <pc:chgData name="Madeline Jones" userId="S::madeline.jones@alchartercommission.com::da58c03d-c85c-4753-a04e-30b95f91d002" providerId="AD" clId="Web-{E397A904-936B-32B6-E4B2-E0CD78065549}" dt="2026-03-05T16:41:15.543" v="259"/>
        <pc:sldMkLst>
          <pc:docMk/>
          <pc:sldMk cId="3973171756" sldId="301"/>
        </pc:sldMkLst>
      </pc:sldChg>
      <pc:sldChg chg="add mod setBg">
        <pc:chgData name="Madeline Jones" userId="S::madeline.jones@alchartercommission.com::da58c03d-c85c-4753-a04e-30b95f91d002" providerId="AD" clId="Web-{E397A904-936B-32B6-E4B2-E0CD78065549}" dt="2026-03-05T16:41:15.543" v="258"/>
        <pc:sldMkLst>
          <pc:docMk/>
          <pc:sldMk cId="2277316380" sldId="302"/>
        </pc:sldMkLst>
      </pc:sldChg>
      <pc:sldChg chg="add mod setBg">
        <pc:chgData name="Madeline Jones" userId="S::madeline.jones@alchartercommission.com::da58c03d-c85c-4753-a04e-30b95f91d002" providerId="AD" clId="Web-{E397A904-936B-32B6-E4B2-E0CD78065549}" dt="2026-03-05T16:41:15.543" v="257"/>
        <pc:sldMkLst>
          <pc:docMk/>
          <pc:sldMk cId="3439278441" sldId="303"/>
        </pc:sldMkLst>
      </pc:sldChg>
      <pc:sldChg chg="add mod setBg">
        <pc:chgData name="Madeline Jones" userId="S::madeline.jones@alchartercommission.com::da58c03d-c85c-4753-a04e-30b95f91d002" providerId="AD" clId="Web-{E397A904-936B-32B6-E4B2-E0CD78065549}" dt="2026-03-05T16:41:15.543" v="256"/>
        <pc:sldMkLst>
          <pc:docMk/>
          <pc:sldMk cId="2680269261" sldId="304"/>
        </pc:sldMkLst>
      </pc:sldChg>
      <pc:sldChg chg="add mod setBg">
        <pc:chgData name="Madeline Jones" userId="S::madeline.jones@alchartercommission.com::da58c03d-c85c-4753-a04e-30b95f91d002" providerId="AD" clId="Web-{E397A904-936B-32B6-E4B2-E0CD78065549}" dt="2026-03-05T16:41:15.543" v="255"/>
        <pc:sldMkLst>
          <pc:docMk/>
          <pc:sldMk cId="1632020282" sldId="305"/>
        </pc:sldMkLst>
      </pc:sldChg>
      <pc:sldChg chg="add mod setBg">
        <pc:chgData name="Madeline Jones" userId="S::madeline.jones@alchartercommission.com::da58c03d-c85c-4753-a04e-30b95f91d002" providerId="AD" clId="Web-{E397A904-936B-32B6-E4B2-E0CD78065549}" dt="2026-03-05T16:41:15.543" v="254"/>
        <pc:sldMkLst>
          <pc:docMk/>
          <pc:sldMk cId="1371711833" sldId="306"/>
        </pc:sldMkLst>
      </pc:sldChg>
      <pc:sldChg chg="add mod setBg">
        <pc:chgData name="Madeline Jones" userId="S::madeline.jones@alchartercommission.com::da58c03d-c85c-4753-a04e-30b95f91d002" providerId="AD" clId="Web-{E397A904-936B-32B6-E4B2-E0CD78065549}" dt="2026-03-05T16:41:15.543" v="253"/>
        <pc:sldMkLst>
          <pc:docMk/>
          <pc:sldMk cId="4052451082" sldId="307"/>
        </pc:sldMkLst>
      </pc:sldChg>
      <pc:sldChg chg="add mod setBg">
        <pc:chgData name="Madeline Jones" userId="S::madeline.jones@alchartercommission.com::da58c03d-c85c-4753-a04e-30b95f91d002" providerId="AD" clId="Web-{E397A904-936B-32B6-E4B2-E0CD78065549}" dt="2026-03-05T16:41:15.543" v="252"/>
        <pc:sldMkLst>
          <pc:docMk/>
          <pc:sldMk cId="2778227126" sldId="308"/>
        </pc:sldMkLst>
      </pc:sldChg>
      <pc:sldChg chg="add mod ord setBg">
        <pc:chgData name="Madeline Jones" userId="S::madeline.jones@alchartercommission.com::da58c03d-c85c-4753-a04e-30b95f91d002" providerId="AD" clId="Web-{E397A904-936B-32B6-E4B2-E0CD78065549}" dt="2026-03-05T16:41:15.543" v="251"/>
        <pc:sldMkLst>
          <pc:docMk/>
          <pc:sldMk cId="4039506001" sldId="309"/>
        </pc:sldMkLst>
      </pc:sldChg>
      <pc:sldMasterChg chg="addSldLayout">
        <pc:chgData name="Madeline Jones" userId="S::madeline.jones@alchartercommission.com::da58c03d-c85c-4753-a04e-30b95f91d002" providerId="AD" clId="Web-{E397A904-936B-32B6-E4B2-E0CD78065549}" dt="2026-03-05T16:39:36.959" v="209"/>
        <pc:sldMasterMkLst>
          <pc:docMk/>
          <pc:sldMasterMk cId="2209977519" sldId="2147483648"/>
        </pc:sldMasterMkLst>
        <pc:sldLayoutChg chg="add">
          <pc:chgData name="Madeline Jones" userId="S::madeline.jones@alchartercommission.com::da58c03d-c85c-4753-a04e-30b95f91d002" providerId="AD" clId="Web-{E397A904-936B-32B6-E4B2-E0CD78065549}" dt="2026-03-05T16:39:36.849" v="208"/>
          <pc:sldLayoutMkLst>
            <pc:docMk/>
            <pc:sldMasterMk cId="2209977519" sldId="2147483648"/>
            <pc:sldLayoutMk cId="808257903" sldId="2147483660"/>
          </pc:sldLayoutMkLst>
        </pc:sldLayoutChg>
        <pc:sldLayoutChg chg="add">
          <pc:chgData name="Madeline Jones" userId="S::madeline.jones@alchartercommission.com::da58c03d-c85c-4753-a04e-30b95f91d002" providerId="AD" clId="Web-{E397A904-936B-32B6-E4B2-E0CD78065549}" dt="2026-03-05T16:39:36.959" v="209"/>
          <pc:sldLayoutMkLst>
            <pc:docMk/>
            <pc:sldMasterMk cId="2209977519" sldId="2147483648"/>
            <pc:sldLayoutMk cId="4183483321" sldId="2147483661"/>
          </pc:sldLayoutMkLst>
        </pc:sldLayoutChg>
      </pc:sldMasterChg>
    </pc:docChg>
  </pc:docChgLst>
  <pc:docChgLst>
    <pc:chgData name="Madeline Jones" userId="da58c03d-c85c-4753-a04e-30b95f91d002" providerId="ADAL" clId="{E5E26EBC-C49E-45E2-A6C3-C72EBFB8292C}"/>
    <pc:docChg chg="undo custSel addSld delSld modSld sldOrd">
      <pc:chgData name="Madeline Jones" userId="da58c03d-c85c-4753-a04e-30b95f91d002" providerId="ADAL" clId="{E5E26EBC-C49E-45E2-A6C3-C72EBFB8292C}" dt="2026-02-27T20:03:08.851" v="7945" actId="20577"/>
      <pc:docMkLst>
        <pc:docMk/>
      </pc:docMkLst>
      <pc:sldChg chg="modSp mod">
        <pc:chgData name="Madeline Jones" userId="da58c03d-c85c-4753-a04e-30b95f91d002" providerId="ADAL" clId="{E5E26EBC-C49E-45E2-A6C3-C72EBFB8292C}" dt="2026-02-25T21:35:53.769" v="1364" actId="20577"/>
        <pc:sldMkLst>
          <pc:docMk/>
          <pc:sldMk cId="0" sldId="258"/>
        </pc:sldMkLst>
        <pc:spChg chg="mod">
          <ac:chgData name="Madeline Jones" userId="da58c03d-c85c-4753-a04e-30b95f91d002" providerId="ADAL" clId="{E5E26EBC-C49E-45E2-A6C3-C72EBFB8292C}" dt="2026-02-25T21:35:53.769" v="1364" actId="20577"/>
          <ac:spMkLst>
            <pc:docMk/>
            <pc:sldMk cId="0" sldId="258"/>
            <ac:spMk id="2" creationId="{00000000-0000-0000-0000-000000000000}"/>
          </ac:spMkLst>
        </pc:spChg>
      </pc:sldChg>
      <pc:sldChg chg="modSp add mod">
        <pc:chgData name="Madeline Jones" userId="da58c03d-c85c-4753-a04e-30b95f91d002" providerId="ADAL" clId="{E5E26EBC-C49E-45E2-A6C3-C72EBFB8292C}" dt="2026-02-27T19:53:22.246" v="7862" actId="20577"/>
        <pc:sldMkLst>
          <pc:docMk/>
          <pc:sldMk cId="2347520619" sldId="261"/>
        </pc:sldMkLst>
        <pc:spChg chg="mod">
          <ac:chgData name="Madeline Jones" userId="da58c03d-c85c-4753-a04e-30b95f91d002" providerId="ADAL" clId="{E5E26EBC-C49E-45E2-A6C3-C72EBFB8292C}" dt="2026-02-27T19:53:22.246" v="7862" actId="20577"/>
          <ac:spMkLst>
            <pc:docMk/>
            <pc:sldMk cId="2347520619" sldId="261"/>
            <ac:spMk id="8" creationId="{DE3BD9DB-D3C8-3225-094C-1883C2A64763}"/>
          </ac:spMkLst>
        </pc:spChg>
      </pc:sldChg>
      <pc:sldChg chg="add">
        <pc:chgData name="Madeline Jones" userId="da58c03d-c85c-4753-a04e-30b95f91d002" providerId="ADAL" clId="{E5E26EBC-C49E-45E2-A6C3-C72EBFB8292C}" dt="2026-02-27T19:49:29.094" v="7696"/>
        <pc:sldMkLst>
          <pc:docMk/>
          <pc:sldMk cId="3007440770" sldId="265"/>
        </pc:sldMkLst>
      </pc:sldChg>
      <pc:sldChg chg="add">
        <pc:chgData name="Madeline Jones" userId="da58c03d-c85c-4753-a04e-30b95f91d002" providerId="ADAL" clId="{E5E26EBC-C49E-45E2-A6C3-C72EBFB8292C}" dt="2026-02-27T19:49:29.094" v="7696"/>
        <pc:sldMkLst>
          <pc:docMk/>
          <pc:sldMk cId="1810387549" sldId="266"/>
        </pc:sldMkLst>
      </pc:sldChg>
      <pc:sldChg chg="add">
        <pc:chgData name="Madeline Jones" userId="da58c03d-c85c-4753-a04e-30b95f91d002" providerId="ADAL" clId="{E5E26EBC-C49E-45E2-A6C3-C72EBFB8292C}" dt="2026-02-27T19:49:29.094" v="7696"/>
        <pc:sldMkLst>
          <pc:docMk/>
          <pc:sldMk cId="165410439" sldId="267"/>
        </pc:sldMkLst>
      </pc:sldChg>
      <pc:sldChg chg="add">
        <pc:chgData name="Madeline Jones" userId="da58c03d-c85c-4753-a04e-30b95f91d002" providerId="ADAL" clId="{E5E26EBC-C49E-45E2-A6C3-C72EBFB8292C}" dt="2026-02-27T19:49:29.094" v="7696"/>
        <pc:sldMkLst>
          <pc:docMk/>
          <pc:sldMk cId="1268021483" sldId="268"/>
        </pc:sldMkLst>
      </pc:sldChg>
      <pc:sldChg chg="modSp add mod">
        <pc:chgData name="Madeline Jones" userId="da58c03d-c85c-4753-a04e-30b95f91d002" providerId="ADAL" clId="{E5E26EBC-C49E-45E2-A6C3-C72EBFB8292C}" dt="2026-02-27T20:02:38.897" v="7926"/>
        <pc:sldMkLst>
          <pc:docMk/>
          <pc:sldMk cId="3734599888" sldId="269"/>
        </pc:sldMkLst>
        <pc:graphicFrameChg chg="mod modGraphic">
          <ac:chgData name="Madeline Jones" userId="da58c03d-c85c-4753-a04e-30b95f91d002" providerId="ADAL" clId="{E5E26EBC-C49E-45E2-A6C3-C72EBFB8292C}" dt="2026-02-27T20:02:38.897" v="7926"/>
          <ac:graphicFrameMkLst>
            <pc:docMk/>
            <pc:sldMk cId="3734599888" sldId="269"/>
            <ac:graphicFrameMk id="6" creationId="{98C15573-A062-E8DC-54E1-C0EE25CC80D4}"/>
          </ac:graphicFrameMkLst>
        </pc:graphicFrameChg>
      </pc:sldChg>
      <pc:sldChg chg="modSp add mod">
        <pc:chgData name="Madeline Jones" userId="da58c03d-c85c-4753-a04e-30b95f91d002" providerId="ADAL" clId="{E5E26EBC-C49E-45E2-A6C3-C72EBFB8292C}" dt="2026-02-27T20:03:08.851" v="7945" actId="20577"/>
        <pc:sldMkLst>
          <pc:docMk/>
          <pc:sldMk cId="3220624671" sldId="270"/>
        </pc:sldMkLst>
        <pc:graphicFrameChg chg="modGraphic">
          <ac:chgData name="Madeline Jones" userId="da58c03d-c85c-4753-a04e-30b95f91d002" providerId="ADAL" clId="{E5E26EBC-C49E-45E2-A6C3-C72EBFB8292C}" dt="2026-02-27T20:03:08.851" v="7945" actId="20577"/>
          <ac:graphicFrameMkLst>
            <pc:docMk/>
            <pc:sldMk cId="3220624671" sldId="270"/>
            <ac:graphicFrameMk id="6" creationId="{CAABBC6B-1C66-AC25-2CC2-A3DB8F9AA5F0}"/>
          </ac:graphicFrameMkLst>
        </pc:graphicFrameChg>
      </pc:sldChg>
      <pc:sldChg chg="add">
        <pc:chgData name="Madeline Jones" userId="da58c03d-c85c-4753-a04e-30b95f91d002" providerId="ADAL" clId="{E5E26EBC-C49E-45E2-A6C3-C72EBFB8292C}" dt="2026-02-27T19:49:29.094" v="7696"/>
        <pc:sldMkLst>
          <pc:docMk/>
          <pc:sldMk cId="1911615028" sldId="271"/>
        </pc:sldMkLst>
      </pc:sldChg>
      <pc:sldChg chg="add">
        <pc:chgData name="Madeline Jones" userId="da58c03d-c85c-4753-a04e-30b95f91d002" providerId="ADAL" clId="{E5E26EBC-C49E-45E2-A6C3-C72EBFB8292C}" dt="2026-02-27T19:49:29.094" v="7696"/>
        <pc:sldMkLst>
          <pc:docMk/>
          <pc:sldMk cId="2017311474" sldId="272"/>
        </pc:sldMkLst>
      </pc:sldChg>
      <pc:sldChg chg="add">
        <pc:chgData name="Madeline Jones" userId="da58c03d-c85c-4753-a04e-30b95f91d002" providerId="ADAL" clId="{E5E26EBC-C49E-45E2-A6C3-C72EBFB8292C}" dt="2026-02-27T19:49:29.094" v="7696"/>
        <pc:sldMkLst>
          <pc:docMk/>
          <pc:sldMk cId="3213074520" sldId="273"/>
        </pc:sldMkLst>
      </pc:sldChg>
      <pc:sldChg chg="add">
        <pc:chgData name="Madeline Jones" userId="da58c03d-c85c-4753-a04e-30b95f91d002" providerId="ADAL" clId="{E5E26EBC-C49E-45E2-A6C3-C72EBFB8292C}" dt="2026-02-27T19:49:29.094" v="7696"/>
        <pc:sldMkLst>
          <pc:docMk/>
          <pc:sldMk cId="242628170" sldId="274"/>
        </pc:sldMkLst>
      </pc:sldChg>
      <pc:sldChg chg="modSp add mod">
        <pc:chgData name="Madeline Jones" userId="da58c03d-c85c-4753-a04e-30b95f91d002" providerId="ADAL" clId="{E5E26EBC-C49E-45E2-A6C3-C72EBFB8292C}" dt="2026-02-27T19:57:16.067" v="7903" actId="20577"/>
        <pc:sldMkLst>
          <pc:docMk/>
          <pc:sldMk cId="3227148118" sldId="275"/>
        </pc:sldMkLst>
        <pc:graphicFrameChg chg="modGraphic">
          <ac:chgData name="Madeline Jones" userId="da58c03d-c85c-4753-a04e-30b95f91d002" providerId="ADAL" clId="{E5E26EBC-C49E-45E2-A6C3-C72EBFB8292C}" dt="2026-02-27T19:57:16.067" v="7903" actId="20577"/>
          <ac:graphicFrameMkLst>
            <pc:docMk/>
            <pc:sldMk cId="3227148118" sldId="275"/>
            <ac:graphicFrameMk id="7" creationId="{1522D4A2-ED7A-14DD-17E0-D91D98CEB707}"/>
          </ac:graphicFrameMkLst>
        </pc:graphicFrameChg>
      </pc:sldChg>
      <pc:sldChg chg="modSp add mod">
        <pc:chgData name="Madeline Jones" userId="da58c03d-c85c-4753-a04e-30b95f91d002" providerId="ADAL" clId="{E5E26EBC-C49E-45E2-A6C3-C72EBFB8292C}" dt="2026-02-27T19:59:29.402" v="7912" actId="20577"/>
        <pc:sldMkLst>
          <pc:docMk/>
          <pc:sldMk cId="3895217677" sldId="276"/>
        </pc:sldMkLst>
        <pc:graphicFrameChg chg="modGraphic">
          <ac:chgData name="Madeline Jones" userId="da58c03d-c85c-4753-a04e-30b95f91d002" providerId="ADAL" clId="{E5E26EBC-C49E-45E2-A6C3-C72EBFB8292C}" dt="2026-02-27T19:59:29.402" v="7912" actId="20577"/>
          <ac:graphicFrameMkLst>
            <pc:docMk/>
            <pc:sldMk cId="3895217677" sldId="276"/>
            <ac:graphicFrameMk id="6" creationId="{D4328768-C5EE-28C5-1A86-4FA1EB38BD50}"/>
          </ac:graphicFrameMkLst>
        </pc:graphicFrameChg>
      </pc:sldChg>
      <pc:sldChg chg="add">
        <pc:chgData name="Madeline Jones" userId="da58c03d-c85c-4753-a04e-30b95f91d002" providerId="ADAL" clId="{E5E26EBC-C49E-45E2-A6C3-C72EBFB8292C}" dt="2026-02-27T19:49:29.094" v="7696"/>
        <pc:sldMkLst>
          <pc:docMk/>
          <pc:sldMk cId="538631830" sldId="277"/>
        </pc:sldMkLst>
      </pc:sldChg>
      <pc:sldChg chg="addSp delSp modSp add mod ord">
        <pc:chgData name="Madeline Jones" userId="da58c03d-c85c-4753-a04e-30b95f91d002" providerId="ADAL" clId="{E5E26EBC-C49E-45E2-A6C3-C72EBFB8292C}" dt="2026-02-26T18:29:00.200" v="7382" actId="20577"/>
        <pc:sldMkLst>
          <pc:docMk/>
          <pc:sldMk cId="3804997723" sldId="278"/>
        </pc:sldMkLst>
        <pc:spChg chg="mod">
          <ac:chgData name="Madeline Jones" userId="da58c03d-c85c-4753-a04e-30b95f91d002" providerId="ADAL" clId="{E5E26EBC-C49E-45E2-A6C3-C72EBFB8292C}" dt="2026-02-25T21:36:25.423" v="1412" actId="20577"/>
          <ac:spMkLst>
            <pc:docMk/>
            <pc:sldMk cId="3804997723" sldId="278"/>
            <ac:spMk id="3" creationId="{C9A21CE0-1147-4DCF-73A8-B86BFBA8424D}"/>
          </ac:spMkLst>
        </pc:spChg>
        <pc:spChg chg="add mod">
          <ac:chgData name="Madeline Jones" userId="da58c03d-c85c-4753-a04e-30b95f91d002" providerId="ADAL" clId="{E5E26EBC-C49E-45E2-A6C3-C72EBFB8292C}" dt="2026-02-26T18:29:00.200" v="7382" actId="20577"/>
          <ac:spMkLst>
            <pc:docMk/>
            <pc:sldMk cId="3804997723" sldId="278"/>
            <ac:spMk id="8" creationId="{A8E0916A-383E-6921-CFD7-C45C8AEA5AB3}"/>
          </ac:spMkLst>
        </pc:spChg>
      </pc:sldChg>
      <pc:sldChg chg="modSp add mod">
        <pc:chgData name="Madeline Jones" userId="da58c03d-c85c-4753-a04e-30b95f91d002" providerId="ADAL" clId="{E5E26EBC-C49E-45E2-A6C3-C72EBFB8292C}" dt="2026-02-26T16:01:48.746" v="7113" actId="20577"/>
        <pc:sldMkLst>
          <pc:docMk/>
          <pc:sldMk cId="2898381644" sldId="279"/>
        </pc:sldMkLst>
        <pc:spChg chg="mod">
          <ac:chgData name="Madeline Jones" userId="da58c03d-c85c-4753-a04e-30b95f91d002" providerId="ADAL" clId="{E5E26EBC-C49E-45E2-A6C3-C72EBFB8292C}" dt="2026-02-25T21:41:19.587" v="1786" actId="20577"/>
          <ac:spMkLst>
            <pc:docMk/>
            <pc:sldMk cId="2898381644" sldId="279"/>
            <ac:spMk id="3" creationId="{D4AF460C-6E81-968A-C189-64221EB533F3}"/>
          </ac:spMkLst>
        </pc:spChg>
        <pc:spChg chg="mod">
          <ac:chgData name="Madeline Jones" userId="da58c03d-c85c-4753-a04e-30b95f91d002" providerId="ADAL" clId="{E5E26EBC-C49E-45E2-A6C3-C72EBFB8292C}" dt="2026-02-26T16:01:48.746" v="7113" actId="20577"/>
          <ac:spMkLst>
            <pc:docMk/>
            <pc:sldMk cId="2898381644" sldId="279"/>
            <ac:spMk id="8" creationId="{9C52A6E0-4C6B-424A-D9E3-E85E54D11DC0}"/>
          </ac:spMkLst>
        </pc:spChg>
      </pc:sldChg>
      <pc:sldChg chg="modSp add mod">
        <pc:chgData name="Madeline Jones" userId="da58c03d-c85c-4753-a04e-30b95f91d002" providerId="ADAL" clId="{E5E26EBC-C49E-45E2-A6C3-C72EBFB8292C}" dt="2026-02-26T18:29:37.648" v="7397" actId="20577"/>
        <pc:sldMkLst>
          <pc:docMk/>
          <pc:sldMk cId="3898806992" sldId="280"/>
        </pc:sldMkLst>
        <pc:spChg chg="mod">
          <ac:chgData name="Madeline Jones" userId="da58c03d-c85c-4753-a04e-30b95f91d002" providerId="ADAL" clId="{E5E26EBC-C49E-45E2-A6C3-C72EBFB8292C}" dt="2026-02-25T21:45:04.508" v="2202" actId="313"/>
          <ac:spMkLst>
            <pc:docMk/>
            <pc:sldMk cId="3898806992" sldId="280"/>
            <ac:spMk id="3" creationId="{A5DAE7DF-B035-D22B-F175-91301B268E73}"/>
          </ac:spMkLst>
        </pc:spChg>
        <pc:spChg chg="mod">
          <ac:chgData name="Madeline Jones" userId="da58c03d-c85c-4753-a04e-30b95f91d002" providerId="ADAL" clId="{E5E26EBC-C49E-45E2-A6C3-C72EBFB8292C}" dt="2026-02-26T18:29:37.648" v="7397" actId="20577"/>
          <ac:spMkLst>
            <pc:docMk/>
            <pc:sldMk cId="3898806992" sldId="280"/>
            <ac:spMk id="8" creationId="{8F77147B-6A00-6526-0C91-0FAF5DDCE7DD}"/>
          </ac:spMkLst>
        </pc:spChg>
      </pc:sldChg>
      <pc:sldChg chg="modSp add mod">
        <pc:chgData name="Madeline Jones" userId="da58c03d-c85c-4753-a04e-30b95f91d002" providerId="ADAL" clId="{E5E26EBC-C49E-45E2-A6C3-C72EBFB8292C}" dt="2026-02-26T15:33:14.920" v="6082" actId="20577"/>
        <pc:sldMkLst>
          <pc:docMk/>
          <pc:sldMk cId="1247284397" sldId="281"/>
        </pc:sldMkLst>
        <pc:spChg chg="mod">
          <ac:chgData name="Madeline Jones" userId="da58c03d-c85c-4753-a04e-30b95f91d002" providerId="ADAL" clId="{E5E26EBC-C49E-45E2-A6C3-C72EBFB8292C}" dt="2026-02-25T21:46:23.667" v="2413" actId="20577"/>
          <ac:spMkLst>
            <pc:docMk/>
            <pc:sldMk cId="1247284397" sldId="281"/>
            <ac:spMk id="3" creationId="{85E0149F-C589-F770-B15D-13E473E4EC35}"/>
          </ac:spMkLst>
        </pc:spChg>
        <pc:spChg chg="mod">
          <ac:chgData name="Madeline Jones" userId="da58c03d-c85c-4753-a04e-30b95f91d002" providerId="ADAL" clId="{E5E26EBC-C49E-45E2-A6C3-C72EBFB8292C}" dt="2026-02-26T15:33:14.920" v="6082" actId="20577"/>
          <ac:spMkLst>
            <pc:docMk/>
            <pc:sldMk cId="1247284397" sldId="281"/>
            <ac:spMk id="8" creationId="{6CA35F9A-08D0-8437-2F7A-F1D35C76DD45}"/>
          </ac:spMkLst>
        </pc:spChg>
      </pc:sldChg>
      <pc:sldChg chg="modSp add mod">
        <pc:chgData name="Madeline Jones" userId="da58c03d-c85c-4753-a04e-30b95f91d002" providerId="ADAL" clId="{E5E26EBC-C49E-45E2-A6C3-C72EBFB8292C}" dt="2026-02-26T18:30:43.817" v="7402" actId="20577"/>
        <pc:sldMkLst>
          <pc:docMk/>
          <pc:sldMk cId="785465589" sldId="282"/>
        </pc:sldMkLst>
        <pc:spChg chg="mod">
          <ac:chgData name="Madeline Jones" userId="da58c03d-c85c-4753-a04e-30b95f91d002" providerId="ADAL" clId="{E5E26EBC-C49E-45E2-A6C3-C72EBFB8292C}" dt="2026-02-26T14:45:26.548" v="4821" actId="20577"/>
          <ac:spMkLst>
            <pc:docMk/>
            <pc:sldMk cId="785465589" sldId="282"/>
            <ac:spMk id="3" creationId="{33408681-F773-94C1-0AC2-138E455F12D9}"/>
          </ac:spMkLst>
        </pc:spChg>
        <pc:spChg chg="mod">
          <ac:chgData name="Madeline Jones" userId="da58c03d-c85c-4753-a04e-30b95f91d002" providerId="ADAL" clId="{E5E26EBC-C49E-45E2-A6C3-C72EBFB8292C}" dt="2026-02-26T18:30:43.817" v="7402" actId="20577"/>
          <ac:spMkLst>
            <pc:docMk/>
            <pc:sldMk cId="785465589" sldId="282"/>
            <ac:spMk id="8" creationId="{4A006131-0B0F-976F-0972-296CE6EFF25C}"/>
          </ac:spMkLst>
        </pc:spChg>
      </pc:sldChg>
      <pc:sldChg chg="modSp add mod">
        <pc:chgData name="Madeline Jones" userId="da58c03d-c85c-4753-a04e-30b95f91d002" providerId="ADAL" clId="{E5E26EBC-C49E-45E2-A6C3-C72EBFB8292C}" dt="2026-02-26T18:31:47.295" v="7495" actId="15"/>
        <pc:sldMkLst>
          <pc:docMk/>
          <pc:sldMk cId="1184600262" sldId="283"/>
        </pc:sldMkLst>
        <pc:spChg chg="mod">
          <ac:chgData name="Madeline Jones" userId="da58c03d-c85c-4753-a04e-30b95f91d002" providerId="ADAL" clId="{E5E26EBC-C49E-45E2-A6C3-C72EBFB8292C}" dt="2026-02-25T21:48:48.162" v="2842" actId="20577"/>
          <ac:spMkLst>
            <pc:docMk/>
            <pc:sldMk cId="1184600262" sldId="283"/>
            <ac:spMk id="3" creationId="{95FE3425-82FA-1329-3B71-2F69A5516B45}"/>
          </ac:spMkLst>
        </pc:spChg>
        <pc:spChg chg="mod">
          <ac:chgData name="Madeline Jones" userId="da58c03d-c85c-4753-a04e-30b95f91d002" providerId="ADAL" clId="{E5E26EBC-C49E-45E2-A6C3-C72EBFB8292C}" dt="2026-02-26T18:31:47.295" v="7495" actId="15"/>
          <ac:spMkLst>
            <pc:docMk/>
            <pc:sldMk cId="1184600262" sldId="283"/>
            <ac:spMk id="8" creationId="{C0BB8FE9-821F-1158-5F5B-C1AA51A02E7E}"/>
          </ac:spMkLst>
        </pc:spChg>
      </pc:sldChg>
      <pc:sldChg chg="modSp add mod">
        <pc:chgData name="Madeline Jones" userId="da58c03d-c85c-4753-a04e-30b95f91d002" providerId="ADAL" clId="{E5E26EBC-C49E-45E2-A6C3-C72EBFB8292C}" dt="2026-02-26T15:32:57.910" v="6078" actId="20577"/>
        <pc:sldMkLst>
          <pc:docMk/>
          <pc:sldMk cId="1068183843" sldId="285"/>
        </pc:sldMkLst>
        <pc:spChg chg="mod">
          <ac:chgData name="Madeline Jones" userId="da58c03d-c85c-4753-a04e-30b95f91d002" providerId="ADAL" clId="{E5E26EBC-C49E-45E2-A6C3-C72EBFB8292C}" dt="2026-02-25T21:51:51.392" v="3354" actId="20577"/>
          <ac:spMkLst>
            <pc:docMk/>
            <pc:sldMk cId="1068183843" sldId="285"/>
            <ac:spMk id="3" creationId="{EDF5BD9B-AD65-F826-AC14-E5118F252DE3}"/>
          </ac:spMkLst>
        </pc:spChg>
        <pc:spChg chg="mod">
          <ac:chgData name="Madeline Jones" userId="da58c03d-c85c-4753-a04e-30b95f91d002" providerId="ADAL" clId="{E5E26EBC-C49E-45E2-A6C3-C72EBFB8292C}" dt="2026-02-26T15:32:57.910" v="6078" actId="20577"/>
          <ac:spMkLst>
            <pc:docMk/>
            <pc:sldMk cId="1068183843" sldId="285"/>
            <ac:spMk id="8" creationId="{D0C3CA98-C21C-8CF1-FDFC-BFF6918C578D}"/>
          </ac:spMkLst>
        </pc:spChg>
      </pc:sldChg>
      <pc:sldChg chg="modSp add mod">
        <pc:chgData name="Madeline Jones" userId="da58c03d-c85c-4753-a04e-30b95f91d002" providerId="ADAL" clId="{E5E26EBC-C49E-45E2-A6C3-C72EBFB8292C}" dt="2026-02-26T15:32:53.892" v="6077" actId="20577"/>
        <pc:sldMkLst>
          <pc:docMk/>
          <pc:sldMk cId="1529685906" sldId="286"/>
        </pc:sldMkLst>
        <pc:spChg chg="mod">
          <ac:chgData name="Madeline Jones" userId="da58c03d-c85c-4753-a04e-30b95f91d002" providerId="ADAL" clId="{E5E26EBC-C49E-45E2-A6C3-C72EBFB8292C}" dt="2026-02-25T21:53:45.410" v="3589" actId="20577"/>
          <ac:spMkLst>
            <pc:docMk/>
            <pc:sldMk cId="1529685906" sldId="286"/>
            <ac:spMk id="3" creationId="{2461DA8D-4C60-98BD-E733-578F07405982}"/>
          </ac:spMkLst>
        </pc:spChg>
        <pc:spChg chg="mod">
          <ac:chgData name="Madeline Jones" userId="da58c03d-c85c-4753-a04e-30b95f91d002" providerId="ADAL" clId="{E5E26EBC-C49E-45E2-A6C3-C72EBFB8292C}" dt="2026-02-26T15:32:53.892" v="6077" actId="20577"/>
          <ac:spMkLst>
            <pc:docMk/>
            <pc:sldMk cId="1529685906" sldId="286"/>
            <ac:spMk id="8" creationId="{23DDE3B6-6C69-AA96-1997-0DAC9D08A211}"/>
          </ac:spMkLst>
        </pc:spChg>
      </pc:sldChg>
      <pc:sldChg chg="modSp add mod">
        <pc:chgData name="Madeline Jones" userId="da58c03d-c85c-4753-a04e-30b95f91d002" providerId="ADAL" clId="{E5E26EBC-C49E-45E2-A6C3-C72EBFB8292C}" dt="2026-02-26T18:32:17.872" v="7498" actId="20577"/>
        <pc:sldMkLst>
          <pc:docMk/>
          <pc:sldMk cId="543865442" sldId="287"/>
        </pc:sldMkLst>
        <pc:spChg chg="mod">
          <ac:chgData name="Madeline Jones" userId="da58c03d-c85c-4753-a04e-30b95f91d002" providerId="ADAL" clId="{E5E26EBC-C49E-45E2-A6C3-C72EBFB8292C}" dt="2026-02-25T21:55:32.375" v="3806" actId="313"/>
          <ac:spMkLst>
            <pc:docMk/>
            <pc:sldMk cId="543865442" sldId="287"/>
            <ac:spMk id="3" creationId="{D66DF81A-C25C-98B0-E2A6-7E60E750641A}"/>
          </ac:spMkLst>
        </pc:spChg>
        <pc:spChg chg="mod">
          <ac:chgData name="Madeline Jones" userId="da58c03d-c85c-4753-a04e-30b95f91d002" providerId="ADAL" clId="{E5E26EBC-C49E-45E2-A6C3-C72EBFB8292C}" dt="2026-02-26T18:32:17.872" v="7498" actId="20577"/>
          <ac:spMkLst>
            <pc:docMk/>
            <pc:sldMk cId="543865442" sldId="287"/>
            <ac:spMk id="8" creationId="{2629039A-A307-54E2-D50C-83187F1EAC35}"/>
          </ac:spMkLst>
        </pc:spChg>
      </pc:sldChg>
      <pc:sldChg chg="modSp add mod">
        <pc:chgData name="Madeline Jones" userId="da58c03d-c85c-4753-a04e-30b95f91d002" providerId="ADAL" clId="{E5E26EBC-C49E-45E2-A6C3-C72EBFB8292C}" dt="2026-02-26T18:32:29.797" v="7499" actId="20577"/>
        <pc:sldMkLst>
          <pc:docMk/>
          <pc:sldMk cId="544944408" sldId="288"/>
        </pc:sldMkLst>
        <pc:spChg chg="mod">
          <ac:chgData name="Madeline Jones" userId="da58c03d-c85c-4753-a04e-30b95f91d002" providerId="ADAL" clId="{E5E26EBC-C49E-45E2-A6C3-C72EBFB8292C}" dt="2026-02-25T21:56:57.595" v="4077" actId="20577"/>
          <ac:spMkLst>
            <pc:docMk/>
            <pc:sldMk cId="544944408" sldId="288"/>
            <ac:spMk id="3" creationId="{13E59DA9-54A7-147D-F564-88D596BA942F}"/>
          </ac:spMkLst>
        </pc:spChg>
        <pc:spChg chg="mod">
          <ac:chgData name="Madeline Jones" userId="da58c03d-c85c-4753-a04e-30b95f91d002" providerId="ADAL" clId="{E5E26EBC-C49E-45E2-A6C3-C72EBFB8292C}" dt="2026-02-26T18:32:29.797" v="7499" actId="20577"/>
          <ac:spMkLst>
            <pc:docMk/>
            <pc:sldMk cId="544944408" sldId="288"/>
            <ac:spMk id="8" creationId="{3D9B9277-33D8-6415-B45B-7483259BE9AE}"/>
          </ac:spMkLst>
        </pc:spChg>
      </pc:sldChg>
      <pc:sldChg chg="addSp delSp modSp add mod ord">
        <pc:chgData name="Madeline Jones" userId="da58c03d-c85c-4753-a04e-30b95f91d002" providerId="ADAL" clId="{E5E26EBC-C49E-45E2-A6C3-C72EBFB8292C}" dt="2026-02-26T18:36:32.739" v="7544" actId="20577"/>
        <pc:sldMkLst>
          <pc:docMk/>
          <pc:sldMk cId="983665104" sldId="289"/>
        </pc:sldMkLst>
        <pc:spChg chg="mod">
          <ac:chgData name="Madeline Jones" userId="da58c03d-c85c-4753-a04e-30b95f91d002" providerId="ADAL" clId="{E5E26EBC-C49E-45E2-A6C3-C72EBFB8292C}" dt="2026-02-25T21:59:41.819" v="4267" actId="20577"/>
          <ac:spMkLst>
            <pc:docMk/>
            <pc:sldMk cId="983665104" sldId="289"/>
            <ac:spMk id="3" creationId="{25088308-9FFA-92AC-9546-6BB946FC2012}"/>
          </ac:spMkLst>
        </pc:spChg>
        <pc:spChg chg="mod">
          <ac:chgData name="Madeline Jones" userId="da58c03d-c85c-4753-a04e-30b95f91d002" providerId="ADAL" clId="{E5E26EBC-C49E-45E2-A6C3-C72EBFB8292C}" dt="2026-02-26T18:36:32.739" v="7544" actId="20577"/>
          <ac:spMkLst>
            <pc:docMk/>
            <pc:sldMk cId="983665104" sldId="289"/>
            <ac:spMk id="8" creationId="{2F6FD85C-0970-F582-F36B-7B5C174135C4}"/>
          </ac:spMkLst>
        </pc:spChg>
      </pc:sldChg>
      <pc:sldChg chg="modSp add mod">
        <pc:chgData name="Madeline Jones" userId="da58c03d-c85c-4753-a04e-30b95f91d002" providerId="ADAL" clId="{E5E26EBC-C49E-45E2-A6C3-C72EBFB8292C}" dt="2026-02-26T16:00:46.581" v="7091" actId="313"/>
        <pc:sldMkLst>
          <pc:docMk/>
          <pc:sldMk cId="3691172651" sldId="290"/>
        </pc:sldMkLst>
        <pc:spChg chg="mod">
          <ac:chgData name="Madeline Jones" userId="da58c03d-c85c-4753-a04e-30b95f91d002" providerId="ADAL" clId="{E5E26EBC-C49E-45E2-A6C3-C72EBFB8292C}" dt="2026-02-26T16:00:46.581" v="7091" actId="313"/>
          <ac:spMkLst>
            <pc:docMk/>
            <pc:sldMk cId="3691172651" sldId="290"/>
            <ac:spMk id="8" creationId="{9F597D96-D5BF-C466-7F19-7A44D8E4E91D}"/>
          </ac:spMkLst>
        </pc:spChg>
      </pc:sldChg>
      <pc:sldChg chg="modSp add mod">
        <pc:chgData name="Madeline Jones" userId="da58c03d-c85c-4753-a04e-30b95f91d002" providerId="ADAL" clId="{E5E26EBC-C49E-45E2-A6C3-C72EBFB8292C}" dt="2026-02-26T18:30:21.081" v="7401" actId="15"/>
        <pc:sldMkLst>
          <pc:docMk/>
          <pc:sldMk cId="4009537012" sldId="291"/>
        </pc:sldMkLst>
        <pc:spChg chg="mod">
          <ac:chgData name="Madeline Jones" userId="da58c03d-c85c-4753-a04e-30b95f91d002" providerId="ADAL" clId="{E5E26EBC-C49E-45E2-A6C3-C72EBFB8292C}" dt="2026-02-26T18:30:21.081" v="7401" actId="15"/>
          <ac:spMkLst>
            <pc:docMk/>
            <pc:sldMk cId="4009537012" sldId="291"/>
            <ac:spMk id="8" creationId="{30AA431C-6720-C27D-E28D-EAD77A4DC394}"/>
          </ac:spMkLst>
        </pc:spChg>
      </pc:sldChg>
      <pc:sldChg chg="modSp add mod">
        <pc:chgData name="Madeline Jones" userId="da58c03d-c85c-4753-a04e-30b95f91d002" providerId="ADAL" clId="{E5E26EBC-C49E-45E2-A6C3-C72EBFB8292C}" dt="2026-02-26T18:32:49.585" v="7500" actId="113"/>
        <pc:sldMkLst>
          <pc:docMk/>
          <pc:sldMk cId="2055323801" sldId="292"/>
        </pc:sldMkLst>
        <pc:spChg chg="mod">
          <ac:chgData name="Madeline Jones" userId="da58c03d-c85c-4753-a04e-30b95f91d002" providerId="ADAL" clId="{E5E26EBC-C49E-45E2-A6C3-C72EBFB8292C}" dt="2026-02-26T15:43:23.428" v="6801" actId="20577"/>
          <ac:spMkLst>
            <pc:docMk/>
            <pc:sldMk cId="2055323801" sldId="292"/>
            <ac:spMk id="3" creationId="{129130A7-C79A-B974-C510-28099BB5E73B}"/>
          </ac:spMkLst>
        </pc:spChg>
        <pc:spChg chg="mod">
          <ac:chgData name="Madeline Jones" userId="da58c03d-c85c-4753-a04e-30b95f91d002" providerId="ADAL" clId="{E5E26EBC-C49E-45E2-A6C3-C72EBFB8292C}" dt="2026-02-26T18:32:49.585" v="7500" actId="113"/>
          <ac:spMkLst>
            <pc:docMk/>
            <pc:sldMk cId="2055323801" sldId="292"/>
            <ac:spMk id="8" creationId="{3D88C2CB-06E5-C4A0-77EF-752DEFC2AE58}"/>
          </ac:spMkLst>
        </pc:spChg>
      </pc:sldChg>
      <pc:sldChg chg="modSp add mod">
        <pc:chgData name="Madeline Jones" userId="da58c03d-c85c-4753-a04e-30b95f91d002" providerId="ADAL" clId="{E5E26EBC-C49E-45E2-A6C3-C72EBFB8292C}" dt="2026-02-26T15:59:18.319" v="7086" actId="2711"/>
        <pc:sldMkLst>
          <pc:docMk/>
          <pc:sldMk cId="392043998" sldId="293"/>
        </pc:sldMkLst>
        <pc:spChg chg="mod">
          <ac:chgData name="Madeline Jones" userId="da58c03d-c85c-4753-a04e-30b95f91d002" providerId="ADAL" clId="{E5E26EBC-C49E-45E2-A6C3-C72EBFB8292C}" dt="2026-02-26T15:55:48.365" v="6885" actId="20577"/>
          <ac:spMkLst>
            <pc:docMk/>
            <pc:sldMk cId="392043998" sldId="293"/>
            <ac:spMk id="3" creationId="{4697E8A0-EC93-8897-4073-DABF45706885}"/>
          </ac:spMkLst>
        </pc:spChg>
        <pc:spChg chg="mod">
          <ac:chgData name="Madeline Jones" userId="da58c03d-c85c-4753-a04e-30b95f91d002" providerId="ADAL" clId="{E5E26EBC-C49E-45E2-A6C3-C72EBFB8292C}" dt="2026-02-26T15:59:18.319" v="7086" actId="2711"/>
          <ac:spMkLst>
            <pc:docMk/>
            <pc:sldMk cId="392043998" sldId="293"/>
            <ac:spMk id="8" creationId="{F3DFA687-602C-31B7-77F3-4B08001B1971}"/>
          </ac:spMkLst>
        </pc:spChg>
      </pc:sldChg>
      <pc:sldChg chg="modSp add mod ord">
        <pc:chgData name="Madeline Jones" userId="da58c03d-c85c-4753-a04e-30b95f91d002" providerId="ADAL" clId="{E5E26EBC-C49E-45E2-A6C3-C72EBFB8292C}" dt="2026-02-26T18:36:05.864" v="7530" actId="20577"/>
        <pc:sldMkLst>
          <pc:docMk/>
          <pc:sldMk cId="1776977255" sldId="294"/>
        </pc:sldMkLst>
        <pc:spChg chg="mod">
          <ac:chgData name="Madeline Jones" userId="da58c03d-c85c-4753-a04e-30b95f91d002" providerId="ADAL" clId="{E5E26EBC-C49E-45E2-A6C3-C72EBFB8292C}" dt="2026-02-26T18:24:51.696" v="7163" actId="20577"/>
          <ac:spMkLst>
            <pc:docMk/>
            <pc:sldMk cId="1776977255" sldId="294"/>
            <ac:spMk id="3" creationId="{10164596-72F3-9A7B-037B-31B29073EC9D}"/>
          </ac:spMkLst>
        </pc:spChg>
        <pc:spChg chg="mod">
          <ac:chgData name="Madeline Jones" userId="da58c03d-c85c-4753-a04e-30b95f91d002" providerId="ADAL" clId="{E5E26EBC-C49E-45E2-A6C3-C72EBFB8292C}" dt="2026-02-26T18:36:05.864" v="7530" actId="20577"/>
          <ac:spMkLst>
            <pc:docMk/>
            <pc:sldMk cId="1776977255" sldId="294"/>
            <ac:spMk id="8" creationId="{7673158C-BC40-C57B-8B7F-A69CB16CC7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266E4-FC93-4482-9973-46A35508410B}" type="datetimeFigureOut">
              <a:t>3/5/2026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857C1-77B9-41D4-A91B-85048C89B00B}" type="slidenum">
              <a:t>‹#›</a:t>
            </a:fld>
            <a:endParaRPr lang="en-US"/>
          </a:p>
        </p:txBody>
      </p:sp>
    </p:spTree>
    <p:extLst>
      <p:ext uri="{BB962C8B-B14F-4D97-AF65-F5344CB8AC3E}">
        <p14:creationId xmlns:p14="http://schemas.microsoft.com/office/powerpoint/2010/main" val="1444881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c75cd4f05b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g3c75cd4f05b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c4baf35d0b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c4baf35d0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c4baf35d0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c4baf35d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c4baf35d0b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c4baf35d0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c4baf35d0b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c4baf35d0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c4baf35d0b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c4baf35d0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c4baf35d0b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c4baf35d0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c4baf35d0b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c4baf35d0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c4baf35d0b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c4baf35d0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c4baf35d0b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c4baf35d0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c4baf35d0b_0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c4baf35d0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c75cd4f05b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g3c75cd4f05b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00"/>
          </a:p>
        </p:txBody>
      </p:sp>
      <p:sp>
        <p:nvSpPr>
          <p:cNvPr id="74" name="Google Shape;74;g3c75cd4f05b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c4baf35d0b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c4baf35d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c75cd4f05b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g3c75cd4f05b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c75cd4f05b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Speak specifically to the things that will be seen on the tour. </a:t>
            </a:r>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9:30-9:37 - Egbert (Teacher Choice / CKLA)</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9:37-9:45 - 3rd Grade Alsabrook (Teacher Choice / CKLA multi-senesory?)</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9:45-9:50 - MS Band Auditorium</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9:50-9:55 - Tatum PreK STEM</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9:55-10:05 - Lunch space / UWA COE Discussion of space constraints and shared space collaboration and accessibility</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10:05-10:10 - Cunningham K</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10:15-10:25 - Allen 10B ELA</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10:30-10:40 - Mayben IMC Program overview</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10:45-10:55 -  BrewCS (order pick up &amp; WBL Regional Best Practice Recognition) restroom break</a:t>
            </a:r>
            <a:endParaRPr>
              <a:solidFill>
                <a:srgbClr val="222222"/>
              </a:solidFill>
            </a:endParaRPr>
          </a:p>
          <a:p>
            <a:pPr marL="0" lvl="0" indent="0" algn="l" rtl="0">
              <a:lnSpc>
                <a:spcPct val="115000"/>
              </a:lnSpc>
              <a:spcBef>
                <a:spcPts val="0"/>
              </a:spcBef>
              <a:spcAft>
                <a:spcPts val="0"/>
              </a:spcAft>
              <a:buClr>
                <a:schemeClr val="dk1"/>
              </a:buClr>
              <a:buSzPts val="1100"/>
              <a:buFont typeface="Arial"/>
              <a:buNone/>
            </a:pPr>
            <a:r>
              <a:rPr lang="en">
                <a:solidFill>
                  <a:srgbClr val="222222"/>
                </a:solidFill>
              </a:rPr>
              <a:t>10:55-11:05 - Freeman Senior Environmental Science</a:t>
            </a:r>
            <a:endParaRPr>
              <a:solidFill>
                <a:srgbClr val="222222"/>
              </a:solidFill>
            </a:endParaRPr>
          </a:p>
          <a:p>
            <a:pPr marL="0" lvl="0" indent="0" algn="l" rtl="0">
              <a:lnSpc>
                <a:spcPct val="100000"/>
              </a:lnSpc>
              <a:spcBef>
                <a:spcPts val="0"/>
              </a:spcBef>
              <a:spcAft>
                <a:spcPts val="0"/>
              </a:spcAft>
              <a:buSzPts val="1400"/>
              <a:buNone/>
            </a:pPr>
            <a:endParaRPr/>
          </a:p>
        </p:txBody>
      </p:sp>
      <p:sp>
        <p:nvSpPr>
          <p:cNvPr id="95" name="Google Shape;95;g3c75cd4f05b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c75cd4f05b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g3c75cd4f05b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c75cd4f05b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g3c75cd4f05b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c75cd4f05b_0_3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c75cd4f05b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c4baf35d0b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c4baf35d0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c4baf35d0b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c4baf35d0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680379"/>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808257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 1">
  <p:cSld name="M 1">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418348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0" y="0"/>
            <a:ext cx="685800" cy="685800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6045" y="2625445"/>
            <a:ext cx="8227955" cy="2277547"/>
          </a:xfrm>
          <a:prstGeom prst="rect">
            <a:avLst/>
          </a:prstGeom>
          <a:noFill/>
        </p:spPr>
        <p:txBody>
          <a:bodyPr wrap="square">
            <a:spAutoFit/>
          </a:bodyPr>
          <a:lstStyle/>
          <a:p>
            <a:pPr algn="l"/>
            <a:r>
              <a:rPr sz="4800" b="0">
                <a:solidFill>
                  <a:srgbClr val="030D48"/>
                </a:solidFill>
                <a:latin typeface="Playfair Display"/>
              </a:rPr>
              <a:t>Professional Development Training</a:t>
            </a:r>
          </a:p>
          <a:p>
            <a:pPr algn="l"/>
            <a:r>
              <a:rPr sz="2800">
                <a:solidFill>
                  <a:srgbClr val="38B6FF"/>
                </a:solidFill>
                <a:latin typeface="Montserrat"/>
              </a:rPr>
              <a:t>March 9–10, 2026</a:t>
            </a:r>
          </a:p>
          <a:p>
            <a:pPr algn="l"/>
            <a:r>
              <a:rPr sz="1800">
                <a:solidFill>
                  <a:srgbClr val="030D48"/>
                </a:solidFill>
                <a:latin typeface="Montserrat"/>
              </a:rPr>
              <a:t>Charter School Leadership Training | Montgomery, Alabama</a:t>
            </a:r>
          </a:p>
        </p:txBody>
      </p:sp>
      <p:sp>
        <p:nvSpPr>
          <p:cNvPr id="4" name="Rectangle 3"/>
          <p:cNvSpPr/>
          <p:nvPr/>
        </p:nvSpPr>
        <p:spPr>
          <a:xfrm>
            <a:off x="1077944" y="4996667"/>
            <a:ext cx="5486400" cy="4572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TextBox 4"/>
          <p:cNvSpPr txBox="1"/>
          <p:nvPr/>
        </p:nvSpPr>
        <p:spPr>
          <a:xfrm>
            <a:off x="2312314" y="6339401"/>
            <a:ext cx="7315200" cy="457200"/>
          </a:xfrm>
          <a:prstGeom prst="rect">
            <a:avLst/>
          </a:prstGeom>
          <a:noFill/>
        </p:spPr>
        <p:txBody>
          <a:bodyPr wrap="none">
            <a:spAutoFit/>
          </a:bodyPr>
          <a:lstStyle/>
          <a:p>
            <a:pPr algn="l"/>
            <a:r>
              <a:rPr sz="1600">
                <a:solidFill>
                  <a:srgbClr val="030D48"/>
                </a:solidFill>
                <a:latin typeface="Montserrat"/>
              </a:rPr>
              <a:t>Alabama Public Charter School Commission</a:t>
            </a:r>
          </a:p>
        </p:txBody>
      </p:sp>
      <p:pic>
        <p:nvPicPr>
          <p:cNvPr id="7" name="Picture 6" descr="A blue and white logo&#10;&#10;AI-generated content may be incorrect.">
            <a:extLst>
              <a:ext uri="{FF2B5EF4-FFF2-40B4-BE49-F238E27FC236}">
                <a16:creationId xmlns:a16="http://schemas.microsoft.com/office/drawing/2014/main" id="{C7659B9D-05BF-49D8-2CD3-CA5C44A665E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3751634" y="167876"/>
            <a:ext cx="2556017" cy="25383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F5ACC-3474-EA49-27D8-D97792818BB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50655DD-666F-F802-EC36-F799ECFC5FD9}"/>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B095D9DB-FACF-01CC-54FD-3638F7F6D878}"/>
              </a:ext>
            </a:extLst>
          </p:cNvPr>
          <p:cNvSpPr txBox="1"/>
          <p:nvPr/>
        </p:nvSpPr>
        <p:spPr>
          <a:xfrm>
            <a:off x="657842" y="289450"/>
            <a:ext cx="8398453" cy="646331"/>
          </a:xfrm>
          <a:prstGeom prst="rect">
            <a:avLst/>
          </a:prstGeom>
          <a:noFill/>
        </p:spPr>
        <p:txBody>
          <a:bodyPr wrap="none">
            <a:spAutoFit/>
          </a:bodyPr>
          <a:lstStyle/>
          <a:p>
            <a:pPr>
              <a:defRPr sz="3600">
                <a:solidFill>
                  <a:srgbClr val="030D48"/>
                </a:solidFill>
                <a:latin typeface="Playfair Display"/>
              </a:defRPr>
            </a:pPr>
            <a:r>
              <a:rPr lang="en-US" sz="3600"/>
              <a:t>Compliance &amp; Reporting Requirements</a:t>
            </a:r>
            <a:endParaRPr/>
          </a:p>
        </p:txBody>
      </p:sp>
      <p:sp>
        <p:nvSpPr>
          <p:cNvPr id="4" name="TextBox 3">
            <a:extLst>
              <a:ext uri="{FF2B5EF4-FFF2-40B4-BE49-F238E27FC236}">
                <a16:creationId xmlns:a16="http://schemas.microsoft.com/office/drawing/2014/main" id="{E43B227B-830E-005F-FAB5-12BCB629127A}"/>
              </a:ext>
            </a:extLst>
          </p:cNvPr>
          <p:cNvSpPr txBox="1"/>
          <p:nvPr/>
        </p:nvSpPr>
        <p:spPr>
          <a:xfrm>
            <a:off x="657842" y="1059125"/>
            <a:ext cx="7729640" cy="1508105"/>
          </a:xfrm>
          <a:prstGeom prst="rect">
            <a:avLst/>
          </a:prstGeom>
          <a:noFill/>
        </p:spPr>
        <p:txBody>
          <a:bodyPr wrap="square">
            <a:spAutoFit/>
          </a:bodyPr>
          <a:lstStyle/>
          <a:p>
            <a:r>
              <a:rPr lang="en-US">
                <a:latin typeface="Montserrat" panose="00000500000000000000" pitchFamily="2" charset="0"/>
              </a:rPr>
              <a:t>APCSC oversees that compliance requirements are met and collects information to create an annual report. Reports are submitted to the ALSDE. </a:t>
            </a:r>
            <a:endParaRPr lang="en-US" sz="2000">
              <a:latin typeface="Montserrat" panose="00000500000000000000" pitchFamily="2" charset="0"/>
            </a:endParaRPr>
          </a:p>
          <a:p>
            <a:br>
              <a:rPr lang="en-US" sz="2000"/>
            </a:br>
            <a:endParaRPr/>
          </a:p>
        </p:txBody>
      </p:sp>
      <p:sp>
        <p:nvSpPr>
          <p:cNvPr id="5" name="Rectangle 4">
            <a:extLst>
              <a:ext uri="{FF2B5EF4-FFF2-40B4-BE49-F238E27FC236}">
                <a16:creationId xmlns:a16="http://schemas.microsoft.com/office/drawing/2014/main" id="{CB11D8E8-1431-D9D6-EC3B-4124BD6F6596}"/>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graphicFrame>
        <p:nvGraphicFramePr>
          <p:cNvPr id="6" name="Table 5">
            <a:extLst>
              <a:ext uri="{FF2B5EF4-FFF2-40B4-BE49-F238E27FC236}">
                <a16:creationId xmlns:a16="http://schemas.microsoft.com/office/drawing/2014/main" id="{29DA76C3-A11A-9FA4-E52C-34C7CF03509A}"/>
              </a:ext>
            </a:extLst>
          </p:cNvPr>
          <p:cNvGraphicFramePr>
            <a:graphicFrameLocks noGrp="1"/>
          </p:cNvGraphicFramePr>
          <p:nvPr/>
        </p:nvGraphicFramePr>
        <p:xfrm>
          <a:off x="957262" y="2289651"/>
          <a:ext cx="7229475" cy="2682240"/>
        </p:xfrm>
        <a:graphic>
          <a:graphicData uri="http://schemas.openxmlformats.org/drawingml/2006/table">
            <a:tbl>
              <a:tblPr/>
              <a:tblGrid>
                <a:gridCol w="2409825">
                  <a:extLst>
                    <a:ext uri="{9D8B030D-6E8A-4147-A177-3AD203B41FA5}">
                      <a16:colId xmlns:a16="http://schemas.microsoft.com/office/drawing/2014/main" val="2576940951"/>
                    </a:ext>
                  </a:extLst>
                </a:gridCol>
                <a:gridCol w="2409825">
                  <a:extLst>
                    <a:ext uri="{9D8B030D-6E8A-4147-A177-3AD203B41FA5}">
                      <a16:colId xmlns:a16="http://schemas.microsoft.com/office/drawing/2014/main" val="180080085"/>
                    </a:ext>
                  </a:extLst>
                </a:gridCol>
                <a:gridCol w="2409825">
                  <a:extLst>
                    <a:ext uri="{9D8B030D-6E8A-4147-A177-3AD203B41FA5}">
                      <a16:colId xmlns:a16="http://schemas.microsoft.com/office/drawing/2014/main" val="2930892995"/>
                    </a:ext>
                  </a:extLst>
                </a:gridCol>
              </a:tblGrid>
              <a:tr h="381000">
                <a:tc>
                  <a:txBody>
                    <a:bodyPr/>
                    <a:lstStyle/>
                    <a:p>
                      <a:pPr rtl="0" fontAlgn="t">
                        <a:buNone/>
                      </a:pPr>
                      <a:r>
                        <a:rPr lang="en-US" sz="1400" b="1" i="0" u="none" strike="noStrike">
                          <a:solidFill>
                            <a:srgbClr val="000000"/>
                          </a:solidFill>
                          <a:effectLst/>
                          <a:latin typeface="Arial" panose="020B0604020202020204" pitchFamily="34" charset="0"/>
                        </a:rPr>
                        <a:t>Function</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APCSC</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ALSDE</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807279167"/>
                  </a:ext>
                </a:extLst>
              </a:tr>
              <a:tr h="381000">
                <a:tc>
                  <a:txBody>
                    <a:bodyPr/>
                    <a:lstStyle/>
                    <a:p>
                      <a:pPr rtl="0" fontAlgn="t">
                        <a:buNone/>
                      </a:pPr>
                      <a:r>
                        <a:rPr lang="en-US" sz="1400" b="0" i="0" u="none" strike="noStrike">
                          <a:solidFill>
                            <a:srgbClr val="000000"/>
                          </a:solidFill>
                          <a:effectLst/>
                          <a:latin typeface="Arial" panose="020B0604020202020204" pitchFamily="34" charset="0"/>
                        </a:rPr>
                        <a:t>Ensure school meets federal health, safety, &amp; civil rights obligations </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Consulted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461440155"/>
                  </a:ext>
                </a:extLst>
              </a:tr>
              <a:tr h="381000">
                <a:tc>
                  <a:txBody>
                    <a:bodyPr/>
                    <a:lstStyle/>
                    <a:p>
                      <a:pPr rtl="0" fontAlgn="t">
                        <a:buNone/>
                      </a:pPr>
                      <a:r>
                        <a:rPr lang="en-US" sz="1400" b="0" i="0" u="none" strike="noStrike">
                          <a:solidFill>
                            <a:srgbClr val="000000"/>
                          </a:solidFill>
                          <a:effectLst/>
                          <a:latin typeface="Arial" panose="020B0604020202020204" pitchFamily="34" charset="0"/>
                        </a:rPr>
                        <a:t>Collect annual reports from charter schools</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Informed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1475872201"/>
                  </a:ext>
                </a:extLst>
              </a:tr>
              <a:tr h="381000">
                <a:tc>
                  <a:txBody>
                    <a:bodyPr/>
                    <a:lstStyle/>
                    <a:p>
                      <a:pPr rtl="0" fontAlgn="t">
                        <a:buNone/>
                      </a:pPr>
                      <a:r>
                        <a:rPr lang="en-US" sz="1400" b="0" i="0" u="none" strike="noStrike">
                          <a:solidFill>
                            <a:srgbClr val="000000"/>
                          </a:solidFill>
                          <a:effectLst/>
                          <a:latin typeface="Arial" panose="020B0604020202020204" pitchFamily="34" charset="0"/>
                        </a:rPr>
                        <a:t>Receive authorized reports summarizing charter school performance </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Consulted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1682981450"/>
                  </a:ext>
                </a:extLst>
              </a:tr>
            </a:tbl>
          </a:graphicData>
        </a:graphic>
      </p:graphicFrame>
      <p:sp>
        <p:nvSpPr>
          <p:cNvPr id="7" name="Rectangle 1">
            <a:extLst>
              <a:ext uri="{FF2B5EF4-FFF2-40B4-BE49-F238E27FC236}">
                <a16:creationId xmlns:a16="http://schemas.microsoft.com/office/drawing/2014/main" id="{E4C56B79-1035-7E9D-7429-07138A7793F2}"/>
              </a:ext>
            </a:extLst>
          </p:cNvPr>
          <p:cNvSpPr>
            <a:spLocks noChangeArrowheads="1"/>
          </p:cNvSpPr>
          <p:nvPr/>
        </p:nvSpPr>
        <p:spPr bwMode="auto">
          <a:xfrm>
            <a:off x="957263" y="2289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541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0B008-FA50-3115-9B9F-98725D78391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EDCF029-DF3D-6A03-071A-32DBD1E826D8}"/>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5F1CEC2C-1B2C-971B-50D3-DD732A5DAA65}"/>
              </a:ext>
            </a:extLst>
          </p:cNvPr>
          <p:cNvSpPr txBox="1"/>
          <p:nvPr/>
        </p:nvSpPr>
        <p:spPr>
          <a:xfrm>
            <a:off x="657842" y="289450"/>
            <a:ext cx="8129148" cy="646331"/>
          </a:xfrm>
          <a:prstGeom prst="rect">
            <a:avLst/>
          </a:prstGeom>
          <a:noFill/>
        </p:spPr>
        <p:txBody>
          <a:bodyPr wrap="none">
            <a:spAutoFit/>
          </a:bodyPr>
          <a:lstStyle/>
          <a:p>
            <a:pPr>
              <a:defRPr sz="3600">
                <a:solidFill>
                  <a:srgbClr val="030D48"/>
                </a:solidFill>
                <a:latin typeface="Playfair Display"/>
              </a:defRPr>
            </a:pPr>
            <a:r>
              <a:rPr lang="en-US" sz="3600"/>
              <a:t>Renewal, Non-Renewal, or Revocation</a:t>
            </a:r>
            <a:endParaRPr/>
          </a:p>
        </p:txBody>
      </p:sp>
      <p:sp>
        <p:nvSpPr>
          <p:cNvPr id="4" name="TextBox 3">
            <a:extLst>
              <a:ext uri="{FF2B5EF4-FFF2-40B4-BE49-F238E27FC236}">
                <a16:creationId xmlns:a16="http://schemas.microsoft.com/office/drawing/2014/main" id="{4EC6A6F7-2BC4-44F9-1086-51DDC40011A9}"/>
              </a:ext>
            </a:extLst>
          </p:cNvPr>
          <p:cNvSpPr txBox="1"/>
          <p:nvPr/>
        </p:nvSpPr>
        <p:spPr>
          <a:xfrm>
            <a:off x="657842" y="1059125"/>
            <a:ext cx="7729640" cy="1231106"/>
          </a:xfrm>
          <a:prstGeom prst="rect">
            <a:avLst/>
          </a:prstGeom>
          <a:noFill/>
        </p:spPr>
        <p:txBody>
          <a:bodyPr wrap="square">
            <a:spAutoFit/>
          </a:bodyPr>
          <a:lstStyle/>
          <a:p>
            <a:r>
              <a:rPr lang="en-US">
                <a:latin typeface="Montserrat" panose="00000500000000000000" pitchFamily="2" charset="0"/>
              </a:rPr>
              <a:t>Decision belongs to APCSC. The decision to renew, non-renew, or revoke is reported to the ALSDE.</a:t>
            </a:r>
            <a:endParaRPr lang="en-US" sz="2000">
              <a:latin typeface="Montserrat" panose="00000500000000000000" pitchFamily="2" charset="0"/>
            </a:endParaRPr>
          </a:p>
          <a:p>
            <a:br>
              <a:rPr lang="en-US" sz="2000">
                <a:latin typeface="Montserrat" panose="00000500000000000000" pitchFamily="2" charset="0"/>
              </a:rPr>
            </a:br>
            <a:endParaRPr>
              <a:latin typeface="Montserrat" panose="00000500000000000000" pitchFamily="2" charset="0"/>
            </a:endParaRPr>
          </a:p>
        </p:txBody>
      </p:sp>
      <p:sp>
        <p:nvSpPr>
          <p:cNvPr id="5" name="Rectangle 4">
            <a:extLst>
              <a:ext uri="{FF2B5EF4-FFF2-40B4-BE49-F238E27FC236}">
                <a16:creationId xmlns:a16="http://schemas.microsoft.com/office/drawing/2014/main" id="{3B7D48A1-86E1-28C9-6C02-57E2F3B3BED6}"/>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graphicFrame>
        <p:nvGraphicFramePr>
          <p:cNvPr id="6" name="Table 5">
            <a:extLst>
              <a:ext uri="{FF2B5EF4-FFF2-40B4-BE49-F238E27FC236}">
                <a16:creationId xmlns:a16="http://schemas.microsoft.com/office/drawing/2014/main" id="{98C15573-A062-E8DC-54E1-C0EE25CC80D4}"/>
              </a:ext>
            </a:extLst>
          </p:cNvPr>
          <p:cNvGraphicFramePr>
            <a:graphicFrameLocks noGrp="1"/>
          </p:cNvGraphicFramePr>
          <p:nvPr>
            <p:extLst>
              <p:ext uri="{D42A27DB-BD31-4B8C-83A1-F6EECF244321}">
                <p14:modId xmlns:p14="http://schemas.microsoft.com/office/powerpoint/2010/main" val="523987167"/>
              </p:ext>
            </p:extLst>
          </p:nvPr>
        </p:nvGraphicFramePr>
        <p:xfrm>
          <a:off x="957262" y="2396331"/>
          <a:ext cx="7229475" cy="2468880"/>
        </p:xfrm>
        <a:graphic>
          <a:graphicData uri="http://schemas.openxmlformats.org/drawingml/2006/table">
            <a:tbl>
              <a:tblPr/>
              <a:tblGrid>
                <a:gridCol w="2409825">
                  <a:extLst>
                    <a:ext uri="{9D8B030D-6E8A-4147-A177-3AD203B41FA5}">
                      <a16:colId xmlns:a16="http://schemas.microsoft.com/office/drawing/2014/main" val="2931267071"/>
                    </a:ext>
                  </a:extLst>
                </a:gridCol>
                <a:gridCol w="2409825">
                  <a:extLst>
                    <a:ext uri="{9D8B030D-6E8A-4147-A177-3AD203B41FA5}">
                      <a16:colId xmlns:a16="http://schemas.microsoft.com/office/drawing/2014/main" val="3871019441"/>
                    </a:ext>
                  </a:extLst>
                </a:gridCol>
                <a:gridCol w="2409825">
                  <a:extLst>
                    <a:ext uri="{9D8B030D-6E8A-4147-A177-3AD203B41FA5}">
                      <a16:colId xmlns:a16="http://schemas.microsoft.com/office/drawing/2014/main" val="3784818066"/>
                    </a:ext>
                  </a:extLst>
                </a:gridCol>
              </a:tblGrid>
              <a:tr h="381000">
                <a:tc>
                  <a:txBody>
                    <a:bodyPr/>
                    <a:lstStyle/>
                    <a:p>
                      <a:pPr rtl="0" fontAlgn="t">
                        <a:buNone/>
                      </a:pPr>
                      <a:r>
                        <a:rPr lang="en-US" sz="1400" b="1" i="0" u="none" strike="noStrike">
                          <a:solidFill>
                            <a:srgbClr val="000000"/>
                          </a:solidFill>
                          <a:effectLst/>
                          <a:latin typeface="Arial" panose="020B0604020202020204" pitchFamily="34" charset="0"/>
                        </a:rPr>
                        <a:t>Function</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APCSC</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ALSDE</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955407526"/>
                  </a:ext>
                </a:extLst>
              </a:tr>
              <a:tr h="381000">
                <a:tc>
                  <a:txBody>
                    <a:bodyPr/>
                    <a:lstStyle/>
                    <a:p>
                      <a:pPr rtl="0" fontAlgn="t">
                        <a:buNone/>
                      </a:pPr>
                      <a:r>
                        <a:rPr lang="en-US" sz="1400" b="0" i="0" u="none" strike="noStrike">
                          <a:solidFill>
                            <a:srgbClr val="000000"/>
                          </a:solidFill>
                          <a:effectLst/>
                          <a:latin typeface="Arial" panose="020B0604020202020204" pitchFamily="34" charset="0"/>
                        </a:rPr>
                        <a:t>Decide renewal of charter contract</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Informed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2504578252"/>
                  </a:ext>
                </a:extLst>
              </a:tr>
              <a:tr h="381000">
                <a:tc>
                  <a:txBody>
                    <a:bodyPr/>
                    <a:lstStyle/>
                    <a:p>
                      <a:pPr rtl="0" fontAlgn="t">
                        <a:buNone/>
                      </a:pPr>
                      <a:r>
                        <a:rPr lang="en-US" sz="1400" b="0" i="0" u="none" strike="noStrike">
                          <a:solidFill>
                            <a:srgbClr val="000000"/>
                          </a:solidFill>
                          <a:effectLst/>
                          <a:latin typeface="Arial" panose="020B0604020202020204" pitchFamily="34" charset="0"/>
                        </a:rPr>
                        <a:t>Decide revocation or closure </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Informed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2498576969"/>
                  </a:ext>
                </a:extLst>
              </a:tr>
              <a:tr h="381000">
                <a:tc>
                  <a:txBody>
                    <a:bodyPr/>
                    <a:lstStyle/>
                    <a:p>
                      <a:pPr rtl="0" fontAlgn="t">
                        <a:buNone/>
                      </a:pPr>
                      <a:r>
                        <a:rPr lang="en-US" sz="1400" b="0" i="0" u="none" strike="noStrike">
                          <a:solidFill>
                            <a:srgbClr val="000000"/>
                          </a:solidFill>
                          <a:effectLst/>
                          <a:latin typeface="Arial" panose="020B0604020202020204" pitchFamily="34" charset="0"/>
                        </a:rPr>
                        <a:t>Provide guidance on closure procedures and funding impact</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99866360"/>
                  </a:ext>
                </a:extLst>
              </a:tr>
            </a:tbl>
          </a:graphicData>
        </a:graphic>
      </p:graphicFrame>
      <p:sp>
        <p:nvSpPr>
          <p:cNvPr id="7" name="Rectangle 1">
            <a:extLst>
              <a:ext uri="{FF2B5EF4-FFF2-40B4-BE49-F238E27FC236}">
                <a16:creationId xmlns:a16="http://schemas.microsoft.com/office/drawing/2014/main" id="{8DADA027-2B07-29E1-8483-6346477819AE}"/>
              </a:ext>
            </a:extLst>
          </p:cNvPr>
          <p:cNvSpPr>
            <a:spLocks noChangeArrowheads="1"/>
          </p:cNvSpPr>
          <p:nvPr/>
        </p:nvSpPr>
        <p:spPr bwMode="auto">
          <a:xfrm>
            <a:off x="957263" y="2395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734599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16A20-0D02-356D-190B-BABEB4CB58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35C2356-9803-EFC3-70F3-58066ADC8ACA}"/>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C2471FB-8B48-A709-DEE2-4E9F06810356}"/>
              </a:ext>
            </a:extLst>
          </p:cNvPr>
          <p:cNvSpPr txBox="1"/>
          <p:nvPr/>
        </p:nvSpPr>
        <p:spPr>
          <a:xfrm>
            <a:off x="657842" y="289450"/>
            <a:ext cx="7893508" cy="1077218"/>
          </a:xfrm>
          <a:prstGeom prst="rect">
            <a:avLst/>
          </a:prstGeom>
          <a:noFill/>
        </p:spPr>
        <p:txBody>
          <a:bodyPr wrap="none">
            <a:spAutoFit/>
          </a:bodyPr>
          <a:lstStyle/>
          <a:p>
            <a:r>
              <a:rPr lang="en-US" sz="2800">
                <a:solidFill>
                  <a:schemeClr val="tx2"/>
                </a:solidFill>
                <a:latin typeface="Playfair Display" panose="00000500000000000000" pitchFamily="2" charset="0"/>
              </a:rPr>
              <a:t>Funding Distribution &amp; Accountability Controls</a:t>
            </a:r>
          </a:p>
          <a:p>
            <a:br>
              <a:rPr lang="en-US">
                <a:latin typeface="Playfair Display" panose="00000500000000000000" pitchFamily="2" charset="0"/>
              </a:rPr>
            </a:br>
            <a:endParaRPr>
              <a:latin typeface="Playfair Display" panose="00000500000000000000" pitchFamily="2" charset="0"/>
            </a:endParaRPr>
          </a:p>
        </p:txBody>
      </p:sp>
      <p:sp>
        <p:nvSpPr>
          <p:cNvPr id="4" name="TextBox 3">
            <a:extLst>
              <a:ext uri="{FF2B5EF4-FFF2-40B4-BE49-F238E27FC236}">
                <a16:creationId xmlns:a16="http://schemas.microsoft.com/office/drawing/2014/main" id="{FF42D7AC-18D4-A4D0-CA02-E491AC447419}"/>
              </a:ext>
            </a:extLst>
          </p:cNvPr>
          <p:cNvSpPr txBox="1"/>
          <p:nvPr/>
        </p:nvSpPr>
        <p:spPr>
          <a:xfrm>
            <a:off x="657842" y="1059125"/>
            <a:ext cx="7729640" cy="707886"/>
          </a:xfrm>
          <a:prstGeom prst="rect">
            <a:avLst/>
          </a:prstGeom>
          <a:noFill/>
        </p:spPr>
        <p:txBody>
          <a:bodyPr wrap="square">
            <a:spAutoFit/>
          </a:bodyPr>
          <a:lstStyle/>
          <a:p>
            <a:pPr>
              <a:defRPr sz="2000">
                <a:solidFill>
                  <a:srgbClr val="3C3C3C"/>
                </a:solidFill>
                <a:latin typeface="Montserrat"/>
              </a:defRPr>
            </a:pPr>
            <a:r>
              <a:rPr lang="en-US" sz="2000"/>
              <a:t>ALSDE distributes and withholds funds. APCSC monitors financial performance of charter schools. </a:t>
            </a:r>
            <a:endParaRPr/>
          </a:p>
        </p:txBody>
      </p:sp>
      <p:sp>
        <p:nvSpPr>
          <p:cNvPr id="5" name="Rectangle 4">
            <a:extLst>
              <a:ext uri="{FF2B5EF4-FFF2-40B4-BE49-F238E27FC236}">
                <a16:creationId xmlns:a16="http://schemas.microsoft.com/office/drawing/2014/main" id="{1C2A0857-4542-24A9-ACA2-56305161AD2F}"/>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graphicFrame>
        <p:nvGraphicFramePr>
          <p:cNvPr id="6" name="Table 5">
            <a:extLst>
              <a:ext uri="{FF2B5EF4-FFF2-40B4-BE49-F238E27FC236}">
                <a16:creationId xmlns:a16="http://schemas.microsoft.com/office/drawing/2014/main" id="{CAABBC6B-1C66-AC25-2CC2-A3DB8F9AA5F0}"/>
              </a:ext>
            </a:extLst>
          </p:cNvPr>
          <p:cNvGraphicFramePr>
            <a:graphicFrameLocks noGrp="1"/>
          </p:cNvGraphicFramePr>
          <p:nvPr>
            <p:extLst>
              <p:ext uri="{D42A27DB-BD31-4B8C-83A1-F6EECF244321}">
                <p14:modId xmlns:p14="http://schemas.microsoft.com/office/powerpoint/2010/main" val="3952648703"/>
              </p:ext>
            </p:extLst>
          </p:nvPr>
        </p:nvGraphicFramePr>
        <p:xfrm>
          <a:off x="957262" y="2396331"/>
          <a:ext cx="7229475" cy="2255520"/>
        </p:xfrm>
        <a:graphic>
          <a:graphicData uri="http://schemas.openxmlformats.org/drawingml/2006/table">
            <a:tbl>
              <a:tblPr/>
              <a:tblGrid>
                <a:gridCol w="2409825">
                  <a:extLst>
                    <a:ext uri="{9D8B030D-6E8A-4147-A177-3AD203B41FA5}">
                      <a16:colId xmlns:a16="http://schemas.microsoft.com/office/drawing/2014/main" val="3287792047"/>
                    </a:ext>
                  </a:extLst>
                </a:gridCol>
                <a:gridCol w="2409825">
                  <a:extLst>
                    <a:ext uri="{9D8B030D-6E8A-4147-A177-3AD203B41FA5}">
                      <a16:colId xmlns:a16="http://schemas.microsoft.com/office/drawing/2014/main" val="1452974166"/>
                    </a:ext>
                  </a:extLst>
                </a:gridCol>
                <a:gridCol w="2409825">
                  <a:extLst>
                    <a:ext uri="{9D8B030D-6E8A-4147-A177-3AD203B41FA5}">
                      <a16:colId xmlns:a16="http://schemas.microsoft.com/office/drawing/2014/main" val="238709896"/>
                    </a:ext>
                  </a:extLst>
                </a:gridCol>
              </a:tblGrid>
              <a:tr h="381000">
                <a:tc>
                  <a:txBody>
                    <a:bodyPr/>
                    <a:lstStyle/>
                    <a:p>
                      <a:pPr rtl="0" fontAlgn="t">
                        <a:buNone/>
                      </a:pPr>
                      <a:r>
                        <a:rPr lang="en-US" sz="1400" b="1" i="0" u="none" strike="noStrike">
                          <a:solidFill>
                            <a:srgbClr val="000000"/>
                          </a:solidFill>
                          <a:effectLst/>
                          <a:latin typeface="Arial" panose="020B0604020202020204" pitchFamily="34" charset="0"/>
                        </a:rPr>
                        <a:t>Function</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APCSC</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ALSDE</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804150576"/>
                  </a:ext>
                </a:extLst>
              </a:tr>
              <a:tr h="381000">
                <a:tc>
                  <a:txBody>
                    <a:bodyPr/>
                    <a:lstStyle/>
                    <a:p>
                      <a:pPr rtl="0" fontAlgn="t">
                        <a:buNone/>
                      </a:pPr>
                      <a:r>
                        <a:rPr lang="en-US" sz="1400" b="0" i="0" u="none" strike="noStrike">
                          <a:solidFill>
                            <a:srgbClr val="000000"/>
                          </a:solidFill>
                          <a:effectLst/>
                          <a:latin typeface="Arial"/>
                        </a:rPr>
                        <a:t>Monitor financial performance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Consulted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2786439583"/>
                  </a:ext>
                </a:extLst>
              </a:tr>
              <a:tr h="381000">
                <a:tc>
                  <a:txBody>
                    <a:bodyPr/>
                    <a:lstStyle/>
                    <a:p>
                      <a:pPr rtl="0" fontAlgn="t">
                        <a:buNone/>
                      </a:pPr>
                      <a:r>
                        <a:rPr lang="en-US" sz="1400" b="0" i="0" u="none" strike="noStrike">
                          <a:solidFill>
                            <a:srgbClr val="000000"/>
                          </a:solidFill>
                          <a:effectLst/>
                          <a:latin typeface="Arial" panose="020B0604020202020204" pitchFamily="34" charset="0"/>
                        </a:rPr>
                        <a:t>Withhold funds if required reports are not submitted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Consulted &amp; Informed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743855401"/>
                  </a:ext>
                </a:extLst>
              </a:tr>
              <a:tr h="381000">
                <a:tc>
                  <a:txBody>
                    <a:bodyPr/>
                    <a:lstStyle/>
                    <a:p>
                      <a:pPr rtl="0" fontAlgn="t">
                        <a:buNone/>
                      </a:pPr>
                      <a:r>
                        <a:rPr lang="en-US" sz="1400" b="0" i="0" u="none" strike="noStrike">
                          <a:solidFill>
                            <a:srgbClr val="000000"/>
                          </a:solidFill>
                          <a:effectLst/>
                          <a:latin typeface="Arial" panose="020B0604020202020204" pitchFamily="34" charset="0"/>
                        </a:rPr>
                        <a:t>Ensure state and federal funding is properly allocated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Informed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1249326539"/>
                  </a:ext>
                </a:extLst>
              </a:tr>
            </a:tbl>
          </a:graphicData>
        </a:graphic>
      </p:graphicFrame>
      <p:sp>
        <p:nvSpPr>
          <p:cNvPr id="7" name="Rectangle 1">
            <a:extLst>
              <a:ext uri="{FF2B5EF4-FFF2-40B4-BE49-F238E27FC236}">
                <a16:creationId xmlns:a16="http://schemas.microsoft.com/office/drawing/2014/main" id="{9CE20C59-AE5B-B0C6-7EB6-A5BA49E11EDE}"/>
              </a:ext>
            </a:extLst>
          </p:cNvPr>
          <p:cNvSpPr>
            <a:spLocks noChangeArrowheads="1"/>
          </p:cNvSpPr>
          <p:nvPr/>
        </p:nvSpPr>
        <p:spPr bwMode="auto">
          <a:xfrm>
            <a:off x="957263" y="2395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2062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16F3E-DF2E-A404-CA43-82EF2F19A8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876410-0214-2218-10D6-A2A818BC4BB4}"/>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C4127ECB-6CB8-4BD4-F279-128FA2F52677}"/>
              </a:ext>
            </a:extLst>
          </p:cNvPr>
          <p:cNvSpPr txBox="1"/>
          <p:nvPr/>
        </p:nvSpPr>
        <p:spPr>
          <a:xfrm>
            <a:off x="657842" y="289450"/>
            <a:ext cx="8417689" cy="584775"/>
          </a:xfrm>
          <a:prstGeom prst="rect">
            <a:avLst/>
          </a:prstGeom>
          <a:noFill/>
        </p:spPr>
        <p:txBody>
          <a:bodyPr wrap="none">
            <a:spAutoFit/>
          </a:bodyPr>
          <a:lstStyle/>
          <a:p>
            <a:pPr>
              <a:defRPr sz="3600">
                <a:solidFill>
                  <a:srgbClr val="030D48"/>
                </a:solidFill>
                <a:latin typeface="Playfair Display"/>
              </a:defRPr>
            </a:pPr>
            <a:r>
              <a:rPr lang="en-US" sz="3200"/>
              <a:t>Policy Guidance, Rules, &amp; Statewide Support</a:t>
            </a:r>
            <a:endParaRPr sz="3200"/>
          </a:p>
        </p:txBody>
      </p:sp>
      <p:sp>
        <p:nvSpPr>
          <p:cNvPr id="4" name="TextBox 3">
            <a:extLst>
              <a:ext uri="{FF2B5EF4-FFF2-40B4-BE49-F238E27FC236}">
                <a16:creationId xmlns:a16="http://schemas.microsoft.com/office/drawing/2014/main" id="{44B04A6D-6773-E892-4D76-4D8F1FD4C7DB}"/>
              </a:ext>
            </a:extLst>
          </p:cNvPr>
          <p:cNvSpPr txBox="1"/>
          <p:nvPr/>
        </p:nvSpPr>
        <p:spPr>
          <a:xfrm>
            <a:off x="657842" y="1059125"/>
            <a:ext cx="7729640" cy="1015663"/>
          </a:xfrm>
          <a:prstGeom prst="rect">
            <a:avLst/>
          </a:prstGeom>
          <a:noFill/>
        </p:spPr>
        <p:txBody>
          <a:bodyPr wrap="square">
            <a:spAutoFit/>
          </a:bodyPr>
          <a:lstStyle/>
          <a:p>
            <a:pPr>
              <a:defRPr sz="2000">
                <a:solidFill>
                  <a:srgbClr val="3C3C3C"/>
                </a:solidFill>
                <a:latin typeface="Montserrat"/>
              </a:defRPr>
            </a:pPr>
            <a:r>
              <a:rPr lang="en-US"/>
              <a:t>ALDSE informs APCSC of polices, rules, laws, and guidelines. APCSC establishes their own rules and guidelines for charter schools. </a:t>
            </a:r>
            <a:endParaRPr/>
          </a:p>
        </p:txBody>
      </p:sp>
      <p:sp>
        <p:nvSpPr>
          <p:cNvPr id="5" name="Rectangle 4">
            <a:extLst>
              <a:ext uri="{FF2B5EF4-FFF2-40B4-BE49-F238E27FC236}">
                <a16:creationId xmlns:a16="http://schemas.microsoft.com/office/drawing/2014/main" id="{C542F437-C98C-56F0-6C85-19DB9AFBA68F}"/>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graphicFrame>
        <p:nvGraphicFramePr>
          <p:cNvPr id="6" name="Table 5">
            <a:extLst>
              <a:ext uri="{FF2B5EF4-FFF2-40B4-BE49-F238E27FC236}">
                <a16:creationId xmlns:a16="http://schemas.microsoft.com/office/drawing/2014/main" id="{C0D5EB91-E714-81DE-30CD-AAC25E37212D}"/>
              </a:ext>
            </a:extLst>
          </p:cNvPr>
          <p:cNvGraphicFramePr>
            <a:graphicFrameLocks noGrp="1"/>
          </p:cNvGraphicFramePr>
          <p:nvPr/>
        </p:nvGraphicFramePr>
        <p:xfrm>
          <a:off x="957262" y="2289651"/>
          <a:ext cx="7229475" cy="2682240"/>
        </p:xfrm>
        <a:graphic>
          <a:graphicData uri="http://schemas.openxmlformats.org/drawingml/2006/table">
            <a:tbl>
              <a:tblPr/>
              <a:tblGrid>
                <a:gridCol w="2409825">
                  <a:extLst>
                    <a:ext uri="{9D8B030D-6E8A-4147-A177-3AD203B41FA5}">
                      <a16:colId xmlns:a16="http://schemas.microsoft.com/office/drawing/2014/main" val="3146580031"/>
                    </a:ext>
                  </a:extLst>
                </a:gridCol>
                <a:gridCol w="2409825">
                  <a:extLst>
                    <a:ext uri="{9D8B030D-6E8A-4147-A177-3AD203B41FA5}">
                      <a16:colId xmlns:a16="http://schemas.microsoft.com/office/drawing/2014/main" val="481734600"/>
                    </a:ext>
                  </a:extLst>
                </a:gridCol>
                <a:gridCol w="2409825">
                  <a:extLst>
                    <a:ext uri="{9D8B030D-6E8A-4147-A177-3AD203B41FA5}">
                      <a16:colId xmlns:a16="http://schemas.microsoft.com/office/drawing/2014/main" val="1791858022"/>
                    </a:ext>
                  </a:extLst>
                </a:gridCol>
              </a:tblGrid>
              <a:tr h="381000">
                <a:tc>
                  <a:txBody>
                    <a:bodyPr/>
                    <a:lstStyle/>
                    <a:p>
                      <a:pPr rtl="0" fontAlgn="t">
                        <a:buNone/>
                      </a:pPr>
                      <a:r>
                        <a:rPr lang="en-US" sz="1400" b="1" i="0" u="none" strike="noStrike">
                          <a:solidFill>
                            <a:srgbClr val="000000"/>
                          </a:solidFill>
                          <a:effectLst/>
                          <a:latin typeface="Arial" panose="020B0604020202020204" pitchFamily="34" charset="0"/>
                        </a:rPr>
                        <a:t>Function</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APCSC</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ALSDE</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1604354267"/>
                  </a:ext>
                </a:extLst>
              </a:tr>
              <a:tr h="381000">
                <a:tc>
                  <a:txBody>
                    <a:bodyPr/>
                    <a:lstStyle/>
                    <a:p>
                      <a:pPr rtl="0" fontAlgn="t">
                        <a:buNone/>
                      </a:pPr>
                      <a:r>
                        <a:rPr lang="en-US" sz="1400" b="0" i="0" u="none" strike="noStrike">
                          <a:solidFill>
                            <a:srgbClr val="000000"/>
                          </a:solidFill>
                          <a:effectLst/>
                          <a:latin typeface="Arial" panose="020B0604020202020204" pitchFamily="34" charset="0"/>
                        </a:rPr>
                        <a:t>Establish APCSC internal rules and bylaws</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Informed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1277190284"/>
                  </a:ext>
                </a:extLst>
              </a:tr>
              <a:tr h="381000">
                <a:tc>
                  <a:txBody>
                    <a:bodyPr/>
                    <a:lstStyle/>
                    <a:p>
                      <a:pPr rtl="0" fontAlgn="t">
                        <a:buNone/>
                      </a:pPr>
                      <a:r>
                        <a:rPr lang="en-US" sz="1400" b="0" i="0" u="none" strike="noStrike">
                          <a:solidFill>
                            <a:srgbClr val="000000"/>
                          </a:solidFill>
                          <a:effectLst/>
                          <a:latin typeface="Arial" panose="020B0604020202020204" pitchFamily="34" charset="0"/>
                        </a:rPr>
                        <a:t>Provide statewide charter school operational guidelines</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Consulted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733183339"/>
                  </a:ext>
                </a:extLst>
              </a:tr>
              <a:tr h="381000">
                <a:tc>
                  <a:txBody>
                    <a:bodyPr/>
                    <a:lstStyle/>
                    <a:p>
                      <a:pPr rtl="0" fontAlgn="t">
                        <a:buNone/>
                      </a:pPr>
                      <a:r>
                        <a:rPr lang="en-US" sz="1400" b="0" i="0" u="none" strike="noStrike">
                          <a:solidFill>
                            <a:srgbClr val="000000"/>
                          </a:solidFill>
                          <a:effectLst/>
                          <a:latin typeface="Arial" panose="020B0604020202020204" pitchFamily="34" charset="0"/>
                        </a:rPr>
                        <a:t>Maintain administrative code and regulatory framework</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Informed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2856479378"/>
                  </a:ext>
                </a:extLst>
              </a:tr>
            </a:tbl>
          </a:graphicData>
        </a:graphic>
      </p:graphicFrame>
      <p:sp>
        <p:nvSpPr>
          <p:cNvPr id="7" name="Rectangle 1">
            <a:extLst>
              <a:ext uri="{FF2B5EF4-FFF2-40B4-BE49-F238E27FC236}">
                <a16:creationId xmlns:a16="http://schemas.microsoft.com/office/drawing/2014/main" id="{6EDDDED6-A0FF-752B-8370-D570F5155831}"/>
              </a:ext>
            </a:extLst>
          </p:cNvPr>
          <p:cNvSpPr>
            <a:spLocks noChangeArrowheads="1"/>
          </p:cNvSpPr>
          <p:nvPr/>
        </p:nvSpPr>
        <p:spPr bwMode="auto">
          <a:xfrm>
            <a:off x="957263" y="2289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11615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9C5DA-B13A-13C9-FA03-2254FDDE94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24FCFDA-F8AC-D1B5-C7C2-85C1590562B3}"/>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8FE18800-3C7F-EBAF-D285-28884B33B993}"/>
              </a:ext>
            </a:extLst>
          </p:cNvPr>
          <p:cNvSpPr txBox="1"/>
          <p:nvPr/>
        </p:nvSpPr>
        <p:spPr>
          <a:xfrm>
            <a:off x="657842" y="289450"/>
            <a:ext cx="8239756" cy="523220"/>
          </a:xfrm>
          <a:prstGeom prst="rect">
            <a:avLst/>
          </a:prstGeom>
          <a:noFill/>
        </p:spPr>
        <p:txBody>
          <a:bodyPr wrap="none">
            <a:spAutoFit/>
          </a:bodyPr>
          <a:lstStyle/>
          <a:p>
            <a:pPr>
              <a:defRPr sz="3600">
                <a:solidFill>
                  <a:srgbClr val="030D48"/>
                </a:solidFill>
                <a:latin typeface="Playfair Display"/>
              </a:defRPr>
            </a:pPr>
            <a:r>
              <a:rPr lang="en-US" sz="2800"/>
              <a:t>Data, Accountability Systems, and State Reporting</a:t>
            </a:r>
            <a:endParaRPr sz="2800"/>
          </a:p>
        </p:txBody>
      </p:sp>
      <p:sp>
        <p:nvSpPr>
          <p:cNvPr id="4" name="TextBox 3">
            <a:extLst>
              <a:ext uri="{FF2B5EF4-FFF2-40B4-BE49-F238E27FC236}">
                <a16:creationId xmlns:a16="http://schemas.microsoft.com/office/drawing/2014/main" id="{1AECA39A-F133-A33F-F822-9EED44424D34}"/>
              </a:ext>
            </a:extLst>
          </p:cNvPr>
          <p:cNvSpPr txBox="1"/>
          <p:nvPr/>
        </p:nvSpPr>
        <p:spPr>
          <a:xfrm>
            <a:off x="657842" y="1059125"/>
            <a:ext cx="7729640" cy="1261884"/>
          </a:xfrm>
          <a:prstGeom prst="rect">
            <a:avLst/>
          </a:prstGeom>
          <a:noFill/>
        </p:spPr>
        <p:txBody>
          <a:bodyPr wrap="square">
            <a:spAutoFit/>
          </a:bodyPr>
          <a:lstStyle/>
          <a:p>
            <a:r>
              <a:rPr lang="en-US">
                <a:latin typeface="Montserrat" panose="00000500000000000000" pitchFamily="2" charset="0"/>
              </a:rPr>
              <a:t>APCSC provides data to ALSDE. ALSDE maintains the statewide data accountability infrastructure. </a:t>
            </a:r>
            <a:endParaRPr lang="en-US" sz="2000">
              <a:latin typeface="Montserrat" panose="00000500000000000000" pitchFamily="2" charset="0"/>
            </a:endParaRPr>
          </a:p>
          <a:p>
            <a:br>
              <a:rPr lang="en-US" sz="2000"/>
            </a:br>
            <a:endParaRPr/>
          </a:p>
        </p:txBody>
      </p:sp>
      <p:sp>
        <p:nvSpPr>
          <p:cNvPr id="5" name="Rectangle 4">
            <a:extLst>
              <a:ext uri="{FF2B5EF4-FFF2-40B4-BE49-F238E27FC236}">
                <a16:creationId xmlns:a16="http://schemas.microsoft.com/office/drawing/2014/main" id="{9F033A53-FA3D-D9AC-4730-91352DCA5805}"/>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graphicFrame>
        <p:nvGraphicFramePr>
          <p:cNvPr id="6" name="Table 5">
            <a:extLst>
              <a:ext uri="{FF2B5EF4-FFF2-40B4-BE49-F238E27FC236}">
                <a16:creationId xmlns:a16="http://schemas.microsoft.com/office/drawing/2014/main" id="{89480D29-C4E0-1437-A101-1ADED96F6B44}"/>
              </a:ext>
            </a:extLst>
          </p:cNvPr>
          <p:cNvGraphicFramePr>
            <a:graphicFrameLocks noGrp="1"/>
          </p:cNvGraphicFramePr>
          <p:nvPr/>
        </p:nvGraphicFramePr>
        <p:xfrm>
          <a:off x="957262" y="2210594"/>
          <a:ext cx="7229475" cy="2840355"/>
        </p:xfrm>
        <a:graphic>
          <a:graphicData uri="http://schemas.openxmlformats.org/drawingml/2006/table">
            <a:tbl>
              <a:tblPr/>
              <a:tblGrid>
                <a:gridCol w="2409825">
                  <a:extLst>
                    <a:ext uri="{9D8B030D-6E8A-4147-A177-3AD203B41FA5}">
                      <a16:colId xmlns:a16="http://schemas.microsoft.com/office/drawing/2014/main" val="1039864473"/>
                    </a:ext>
                  </a:extLst>
                </a:gridCol>
                <a:gridCol w="2409825">
                  <a:extLst>
                    <a:ext uri="{9D8B030D-6E8A-4147-A177-3AD203B41FA5}">
                      <a16:colId xmlns:a16="http://schemas.microsoft.com/office/drawing/2014/main" val="2933448020"/>
                    </a:ext>
                  </a:extLst>
                </a:gridCol>
                <a:gridCol w="2409825">
                  <a:extLst>
                    <a:ext uri="{9D8B030D-6E8A-4147-A177-3AD203B41FA5}">
                      <a16:colId xmlns:a16="http://schemas.microsoft.com/office/drawing/2014/main" val="1650447046"/>
                    </a:ext>
                  </a:extLst>
                </a:gridCol>
              </a:tblGrid>
              <a:tr h="561975">
                <a:tc>
                  <a:txBody>
                    <a:bodyPr/>
                    <a:lstStyle/>
                    <a:p>
                      <a:pPr rtl="0" fontAlgn="t">
                        <a:buNone/>
                      </a:pPr>
                      <a:r>
                        <a:rPr lang="en-US" sz="1400" b="1" i="0" u="none" strike="noStrike">
                          <a:solidFill>
                            <a:srgbClr val="000000"/>
                          </a:solidFill>
                          <a:effectLst/>
                          <a:latin typeface="Arial" panose="020B0604020202020204" pitchFamily="34" charset="0"/>
                        </a:rPr>
                        <a:t>Function</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APCSC</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ALSDE</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742198140"/>
                  </a:ext>
                </a:extLst>
              </a:tr>
              <a:tr h="381000">
                <a:tc>
                  <a:txBody>
                    <a:bodyPr/>
                    <a:lstStyle/>
                    <a:p>
                      <a:pPr rtl="0" fontAlgn="t">
                        <a:buNone/>
                      </a:pPr>
                      <a:r>
                        <a:rPr lang="en-US" sz="1400" b="0" i="0" u="none" strike="noStrike">
                          <a:solidFill>
                            <a:srgbClr val="000000"/>
                          </a:solidFill>
                          <a:effectLst/>
                          <a:latin typeface="Arial" panose="020B0604020202020204" pitchFamily="34" charset="0"/>
                        </a:rPr>
                        <a:t>Provide school performance data to ALSDE</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Responsible</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Informed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4203676892"/>
                  </a:ext>
                </a:extLst>
              </a:tr>
              <a:tr h="381000">
                <a:tc>
                  <a:txBody>
                    <a:bodyPr/>
                    <a:lstStyle/>
                    <a:p>
                      <a:pPr rtl="0" fontAlgn="t">
                        <a:buNone/>
                      </a:pPr>
                      <a:r>
                        <a:rPr lang="en-US" sz="1400" b="0" i="0" u="none" strike="noStrike">
                          <a:solidFill>
                            <a:srgbClr val="000000"/>
                          </a:solidFill>
                          <a:effectLst/>
                          <a:latin typeface="Arial" panose="020B0604020202020204" pitchFamily="34" charset="0"/>
                        </a:rPr>
                        <a:t>Maintain statewide school accountability &amp; reporting systems</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Informed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1535484799"/>
                  </a:ext>
                </a:extLst>
              </a:tr>
              <a:tr h="381000">
                <a:tc>
                  <a:txBody>
                    <a:bodyPr/>
                    <a:lstStyle/>
                    <a:p>
                      <a:pPr rtl="0" fontAlgn="t">
                        <a:buNone/>
                      </a:pPr>
                      <a:r>
                        <a:rPr lang="en-US" sz="1400" b="0" i="0" u="none" strike="noStrike">
                          <a:solidFill>
                            <a:srgbClr val="000000"/>
                          </a:solidFill>
                          <a:effectLst/>
                          <a:latin typeface="Arial" panose="020B0604020202020204" pitchFamily="34" charset="0"/>
                        </a:rPr>
                        <a:t>Include charter schools in state assessment frameworks</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Consulted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697125667"/>
                  </a:ext>
                </a:extLst>
              </a:tr>
            </a:tbl>
          </a:graphicData>
        </a:graphic>
      </p:graphicFrame>
      <p:sp>
        <p:nvSpPr>
          <p:cNvPr id="7" name="Rectangle 1">
            <a:extLst>
              <a:ext uri="{FF2B5EF4-FFF2-40B4-BE49-F238E27FC236}">
                <a16:creationId xmlns:a16="http://schemas.microsoft.com/office/drawing/2014/main" id="{154177C0-E108-8AF2-1084-6198A2C786A7}"/>
              </a:ext>
            </a:extLst>
          </p:cNvPr>
          <p:cNvSpPr>
            <a:spLocks noChangeArrowheads="1"/>
          </p:cNvSpPr>
          <p:nvPr/>
        </p:nvSpPr>
        <p:spPr bwMode="auto">
          <a:xfrm>
            <a:off x="957263" y="22113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1731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57E74-A7C0-189E-57F5-7EA2884A671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47B0FE-42CA-CFC2-8028-46FAB707EB55}"/>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672A08C0-26B1-6F58-D3B0-644CFD43E944}"/>
              </a:ext>
            </a:extLst>
          </p:cNvPr>
          <p:cNvSpPr txBox="1"/>
          <p:nvPr/>
        </p:nvSpPr>
        <p:spPr>
          <a:xfrm>
            <a:off x="657842" y="289450"/>
            <a:ext cx="5303055" cy="646331"/>
          </a:xfrm>
          <a:prstGeom prst="rect">
            <a:avLst/>
          </a:prstGeom>
          <a:noFill/>
        </p:spPr>
        <p:txBody>
          <a:bodyPr wrap="none">
            <a:spAutoFit/>
          </a:bodyPr>
          <a:lstStyle/>
          <a:p>
            <a:pPr>
              <a:defRPr sz="3600">
                <a:solidFill>
                  <a:srgbClr val="030D48"/>
                </a:solidFill>
                <a:latin typeface="Playfair Display"/>
              </a:defRPr>
            </a:pPr>
            <a:r>
              <a:rPr lang="en-US"/>
              <a:t>Reporting Requirements</a:t>
            </a:r>
            <a:endParaRPr/>
          </a:p>
        </p:txBody>
      </p:sp>
      <p:sp>
        <p:nvSpPr>
          <p:cNvPr id="4" name="TextBox 3">
            <a:extLst>
              <a:ext uri="{FF2B5EF4-FFF2-40B4-BE49-F238E27FC236}">
                <a16:creationId xmlns:a16="http://schemas.microsoft.com/office/drawing/2014/main" id="{790CE7BC-8340-AED7-DAD1-DDA62C5737C0}"/>
              </a:ext>
            </a:extLst>
          </p:cNvPr>
          <p:cNvSpPr txBox="1"/>
          <p:nvPr/>
        </p:nvSpPr>
        <p:spPr>
          <a:xfrm>
            <a:off x="657842" y="1059125"/>
            <a:ext cx="7729640" cy="707886"/>
          </a:xfrm>
          <a:prstGeom prst="rect">
            <a:avLst/>
          </a:prstGeom>
          <a:noFill/>
        </p:spPr>
        <p:txBody>
          <a:bodyPr wrap="square">
            <a:spAutoFit/>
          </a:bodyPr>
          <a:lstStyle/>
          <a:p>
            <a:pPr marL="342900" indent="-342900">
              <a:buFont typeface="Arial" panose="020B0604020202020204" pitchFamily="34" charset="0"/>
              <a:buChar char="•"/>
              <a:defRPr sz="2000">
                <a:solidFill>
                  <a:srgbClr val="3C3C3C"/>
                </a:solidFill>
                <a:latin typeface="Montserrat"/>
              </a:defRPr>
            </a:pPr>
            <a:r>
              <a:rPr lang="en-US" sz="2000"/>
              <a:t>The charter school reports primarily to its authorizer.</a:t>
            </a:r>
          </a:p>
          <a:p>
            <a:pPr marL="342900" indent="-342900">
              <a:buFont typeface="Arial" panose="020B0604020202020204" pitchFamily="34" charset="0"/>
              <a:buChar char="•"/>
              <a:defRPr sz="2000">
                <a:solidFill>
                  <a:srgbClr val="3C3C3C"/>
                </a:solidFill>
                <a:latin typeface="Montserrat"/>
              </a:defRPr>
            </a:pPr>
            <a:r>
              <a:rPr lang="en-US" sz="2000"/>
              <a:t>The authorizer reports to the ALSDE.</a:t>
            </a:r>
          </a:p>
        </p:txBody>
      </p:sp>
      <p:sp>
        <p:nvSpPr>
          <p:cNvPr id="5" name="Rectangle 4">
            <a:extLst>
              <a:ext uri="{FF2B5EF4-FFF2-40B4-BE49-F238E27FC236}">
                <a16:creationId xmlns:a16="http://schemas.microsoft.com/office/drawing/2014/main" id="{27C1E247-0474-AFBF-9320-538FDF323D75}"/>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pic>
        <p:nvPicPr>
          <p:cNvPr id="8" name="Picture 7">
            <a:extLst>
              <a:ext uri="{FF2B5EF4-FFF2-40B4-BE49-F238E27FC236}">
                <a16:creationId xmlns:a16="http://schemas.microsoft.com/office/drawing/2014/main" id="{83DF817F-EAD8-E1D4-B987-7E4F43D4BAE8}"/>
              </a:ext>
            </a:extLst>
          </p:cNvPr>
          <p:cNvPicPr>
            <a:picLocks noChangeAspect="1"/>
          </p:cNvPicPr>
          <p:nvPr/>
        </p:nvPicPr>
        <p:blipFill>
          <a:blip r:embed="rId2"/>
          <a:stretch>
            <a:fillRect/>
          </a:stretch>
        </p:blipFill>
        <p:spPr>
          <a:xfrm>
            <a:off x="1359014" y="1767011"/>
            <a:ext cx="6622071" cy="4414714"/>
          </a:xfrm>
          <a:prstGeom prst="rect">
            <a:avLst/>
          </a:prstGeom>
        </p:spPr>
      </p:pic>
    </p:spTree>
    <p:extLst>
      <p:ext uri="{BB962C8B-B14F-4D97-AF65-F5344CB8AC3E}">
        <p14:creationId xmlns:p14="http://schemas.microsoft.com/office/powerpoint/2010/main" val="3213074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68271"/>
            <a:ext cx="9144000" cy="2246529"/>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4400">
                <a:solidFill>
                  <a:srgbClr val="FFFFFF"/>
                </a:solidFill>
                <a:latin typeface="Playfair Display"/>
              </a:defRPr>
            </a:pPr>
            <a:r>
              <a:rPr lang="en-US"/>
              <a:t>Charter Contract</a:t>
            </a:r>
            <a:endParaRPr/>
          </a:p>
        </p:txBody>
      </p:sp>
      <p:sp>
        <p:nvSpPr>
          <p:cNvPr id="3" name="Rectangle 2"/>
          <p:cNvSpPr/>
          <p:nvPr/>
        </p:nvSpPr>
        <p:spPr>
          <a:xfrm>
            <a:off x="0" y="6309360"/>
            <a:ext cx="9196627"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51A5F-56FC-59AE-844F-6AD03BBB20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18681E-DCD9-8411-68A6-2F5135089E33}"/>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C9A21CE0-1147-4DCF-73A8-B86BFBA8424D}"/>
              </a:ext>
            </a:extLst>
          </p:cNvPr>
          <p:cNvSpPr txBox="1"/>
          <p:nvPr/>
        </p:nvSpPr>
        <p:spPr>
          <a:xfrm>
            <a:off x="657842" y="289450"/>
            <a:ext cx="6883616" cy="646331"/>
          </a:xfrm>
          <a:prstGeom prst="rect">
            <a:avLst/>
          </a:prstGeom>
          <a:noFill/>
        </p:spPr>
        <p:txBody>
          <a:bodyPr wrap="none">
            <a:spAutoFit/>
          </a:bodyPr>
          <a:lstStyle/>
          <a:p>
            <a:pPr>
              <a:defRPr sz="3600">
                <a:solidFill>
                  <a:srgbClr val="030D48"/>
                </a:solidFill>
                <a:latin typeface="Playfair Display"/>
              </a:defRPr>
            </a:pPr>
            <a:r>
              <a:rPr lang="en-US"/>
              <a:t>Purpose of the Charter Contract</a:t>
            </a:r>
            <a:endParaRPr/>
          </a:p>
        </p:txBody>
      </p:sp>
      <p:sp>
        <p:nvSpPr>
          <p:cNvPr id="5" name="Rectangle 4">
            <a:extLst>
              <a:ext uri="{FF2B5EF4-FFF2-40B4-BE49-F238E27FC236}">
                <a16:creationId xmlns:a16="http://schemas.microsoft.com/office/drawing/2014/main" id="{8A49B4A9-A4C1-0A34-25D8-DD9D9AC6217D}"/>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TextBox 7">
            <a:extLst>
              <a:ext uri="{FF2B5EF4-FFF2-40B4-BE49-F238E27FC236}">
                <a16:creationId xmlns:a16="http://schemas.microsoft.com/office/drawing/2014/main" id="{A8E0916A-383E-6921-CFD7-C45C8AEA5AB3}"/>
              </a:ext>
            </a:extLst>
          </p:cNvPr>
          <p:cNvSpPr txBox="1"/>
          <p:nvPr/>
        </p:nvSpPr>
        <p:spPr>
          <a:xfrm>
            <a:off x="657842" y="1059125"/>
            <a:ext cx="7729640" cy="2862322"/>
          </a:xfrm>
          <a:prstGeom prst="rect">
            <a:avLst/>
          </a:prstGeom>
          <a:noFill/>
        </p:spPr>
        <p:txBody>
          <a:bodyPr wrap="square">
            <a:spAutoFit/>
          </a:bodyPr>
          <a:lstStyle/>
          <a:p>
            <a:pPr marL="342900" indent="-342900">
              <a:buFont typeface="Arial" panose="020B0604020202020204" pitchFamily="34" charset="0"/>
              <a:buChar char="•"/>
              <a:defRPr sz="2000">
                <a:solidFill>
                  <a:srgbClr val="3C3C3C"/>
                </a:solidFill>
                <a:latin typeface="Montserrat"/>
              </a:defRPr>
            </a:pPr>
            <a:r>
              <a:rPr lang="en-US"/>
              <a:t>Required under the Alabama School Choice and Student Opportunity Act (Act 2015-3)</a:t>
            </a:r>
          </a:p>
          <a:p>
            <a:pPr marL="342900" indent="-342900">
              <a:buFont typeface="Arial" panose="020B0604020202020204" pitchFamily="34" charset="0"/>
              <a:buChar char="•"/>
              <a:defRPr sz="2000">
                <a:solidFill>
                  <a:srgbClr val="3C3C3C"/>
                </a:solidFill>
                <a:latin typeface="Montserrat"/>
              </a:defRPr>
            </a:pPr>
            <a:r>
              <a:rPr lang="en-US"/>
              <a:t>Establishes a fixed-term, renewable agreement</a:t>
            </a:r>
          </a:p>
          <a:p>
            <a:pPr marL="342900" indent="-342900">
              <a:buFont typeface="Arial" panose="020B0604020202020204" pitchFamily="34" charset="0"/>
              <a:buChar char="•"/>
              <a:defRPr sz="2000">
                <a:solidFill>
                  <a:srgbClr val="3C3C3C"/>
                </a:solidFill>
                <a:latin typeface="Montserrat"/>
              </a:defRPr>
            </a:pPr>
            <a:r>
              <a:rPr lang="en-US"/>
              <a:t>Defines:</a:t>
            </a:r>
          </a:p>
          <a:p>
            <a:pPr marL="800100" lvl="1" indent="-342900">
              <a:buFont typeface="Arial" panose="020B0604020202020204" pitchFamily="34" charset="0"/>
              <a:buChar char="•"/>
              <a:defRPr sz="2000">
                <a:solidFill>
                  <a:srgbClr val="3C3C3C"/>
                </a:solidFill>
                <a:latin typeface="Montserrat"/>
              </a:defRPr>
            </a:pPr>
            <a:r>
              <a:rPr lang="en-US"/>
              <a:t>Roles</a:t>
            </a:r>
          </a:p>
          <a:p>
            <a:pPr marL="800100" lvl="1" indent="-342900">
              <a:buFont typeface="Arial" panose="020B0604020202020204" pitchFamily="34" charset="0"/>
              <a:buChar char="•"/>
              <a:defRPr sz="2000">
                <a:solidFill>
                  <a:srgbClr val="3C3C3C"/>
                </a:solidFill>
                <a:latin typeface="Montserrat"/>
              </a:defRPr>
            </a:pPr>
            <a:r>
              <a:rPr lang="en-US"/>
              <a:t>Responsibilities</a:t>
            </a:r>
          </a:p>
          <a:p>
            <a:pPr marL="800100" lvl="1" indent="-342900">
              <a:buFont typeface="Arial" panose="020B0604020202020204" pitchFamily="34" charset="0"/>
              <a:buChar char="•"/>
              <a:defRPr sz="2000">
                <a:solidFill>
                  <a:srgbClr val="3C3C3C"/>
                </a:solidFill>
                <a:latin typeface="Montserrat"/>
              </a:defRPr>
            </a:pPr>
            <a:r>
              <a:rPr lang="en-US"/>
              <a:t>Performance Expectations</a:t>
            </a:r>
          </a:p>
          <a:p>
            <a:pPr marL="342900" indent="-342900">
              <a:buFont typeface="Arial" panose="020B0604020202020204" pitchFamily="34" charset="0"/>
              <a:buChar char="•"/>
              <a:defRPr sz="2000">
                <a:solidFill>
                  <a:srgbClr val="3C3C3C"/>
                </a:solidFill>
                <a:latin typeface="Montserrat"/>
              </a:defRPr>
            </a:pPr>
            <a:r>
              <a:rPr lang="en-US"/>
              <a:t>Agreement between authorizer and the charter school governing board</a:t>
            </a:r>
            <a:endParaRPr/>
          </a:p>
        </p:txBody>
      </p:sp>
    </p:spTree>
    <p:extLst>
      <p:ext uri="{BB962C8B-B14F-4D97-AF65-F5344CB8AC3E}">
        <p14:creationId xmlns:p14="http://schemas.microsoft.com/office/powerpoint/2010/main" val="3804997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B4C5F-F744-8557-9C98-9DDE7BD8004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98C77C5-1A59-2CBB-C2A0-A8BF24B3F31C}"/>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D4AF460C-6E81-968A-C189-64221EB533F3}"/>
              </a:ext>
            </a:extLst>
          </p:cNvPr>
          <p:cNvSpPr txBox="1"/>
          <p:nvPr/>
        </p:nvSpPr>
        <p:spPr>
          <a:xfrm>
            <a:off x="657842" y="289450"/>
            <a:ext cx="5937844" cy="646331"/>
          </a:xfrm>
          <a:prstGeom prst="rect">
            <a:avLst/>
          </a:prstGeom>
          <a:noFill/>
        </p:spPr>
        <p:txBody>
          <a:bodyPr wrap="none">
            <a:spAutoFit/>
          </a:bodyPr>
          <a:lstStyle/>
          <a:p>
            <a:pPr>
              <a:defRPr sz="3600">
                <a:solidFill>
                  <a:srgbClr val="030D48"/>
                </a:solidFill>
                <a:latin typeface="Playfair Display"/>
              </a:defRPr>
            </a:pPr>
            <a:r>
              <a:rPr lang="en-US"/>
              <a:t>Pre-Opening Requirements</a:t>
            </a:r>
            <a:endParaRPr/>
          </a:p>
        </p:txBody>
      </p:sp>
      <p:sp>
        <p:nvSpPr>
          <p:cNvPr id="5" name="Rectangle 4">
            <a:extLst>
              <a:ext uri="{FF2B5EF4-FFF2-40B4-BE49-F238E27FC236}">
                <a16:creationId xmlns:a16="http://schemas.microsoft.com/office/drawing/2014/main" id="{446E3646-23D5-4D93-5D9D-1C99E1520EE8}"/>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TextBox 7">
            <a:extLst>
              <a:ext uri="{FF2B5EF4-FFF2-40B4-BE49-F238E27FC236}">
                <a16:creationId xmlns:a16="http://schemas.microsoft.com/office/drawing/2014/main" id="{9C52A6E0-4C6B-424A-D9E3-E85E54D11DC0}"/>
              </a:ext>
            </a:extLst>
          </p:cNvPr>
          <p:cNvSpPr txBox="1"/>
          <p:nvPr/>
        </p:nvSpPr>
        <p:spPr>
          <a:xfrm>
            <a:off x="657842" y="1059125"/>
            <a:ext cx="7729640" cy="3477875"/>
          </a:xfrm>
          <a:prstGeom prst="rect">
            <a:avLst/>
          </a:prstGeom>
          <a:noFill/>
        </p:spPr>
        <p:txBody>
          <a:bodyPr wrap="square" lIns="91440" tIns="45720" rIns="91440" bIns="45720" anchor="t">
            <a:spAutoFit/>
          </a:bodyPr>
          <a:lstStyle/>
          <a:p>
            <a:pPr marL="342900" indent="-342900">
              <a:buFont typeface="Arial" panose="020B0604020202020204" pitchFamily="34" charset="0"/>
              <a:buChar char="•"/>
              <a:defRPr sz="2000">
                <a:solidFill>
                  <a:srgbClr val="3C3C3C"/>
                </a:solidFill>
                <a:latin typeface="Montserrat"/>
              </a:defRPr>
            </a:pPr>
            <a:r>
              <a:rPr lang="en-US"/>
              <a:t>Facility secured and approved</a:t>
            </a:r>
          </a:p>
          <a:p>
            <a:pPr marL="342900" indent="-342900">
              <a:buFont typeface="Arial" panose="020B0604020202020204" pitchFamily="34" charset="0"/>
              <a:buChar char="•"/>
              <a:defRPr sz="2000">
                <a:solidFill>
                  <a:srgbClr val="3C3C3C"/>
                </a:solidFill>
                <a:latin typeface="Montserrat"/>
              </a:defRPr>
            </a:pPr>
            <a:r>
              <a:rPr lang="en-US"/>
              <a:t>Health &amp; safety permits obtained</a:t>
            </a:r>
          </a:p>
          <a:p>
            <a:pPr marL="342900" indent="-342900">
              <a:buFont typeface="Arial" panose="020B0604020202020204" pitchFamily="34" charset="0"/>
              <a:buChar char="•"/>
              <a:defRPr sz="2000">
                <a:solidFill>
                  <a:srgbClr val="3C3C3C"/>
                </a:solidFill>
                <a:latin typeface="Montserrat"/>
              </a:defRPr>
            </a:pPr>
            <a:r>
              <a:rPr lang="en-US"/>
              <a:t>Certificate of Occupancy</a:t>
            </a:r>
          </a:p>
          <a:p>
            <a:pPr marL="342900" indent="-342900">
              <a:buFont typeface="Arial" panose="020B0604020202020204" pitchFamily="34" charset="0"/>
              <a:buChar char="•"/>
              <a:defRPr sz="2000">
                <a:solidFill>
                  <a:srgbClr val="3C3C3C"/>
                </a:solidFill>
                <a:latin typeface="Montserrat"/>
              </a:defRPr>
            </a:pPr>
            <a:r>
              <a:rPr lang="en-US"/>
              <a:t>Governing Board established</a:t>
            </a:r>
          </a:p>
          <a:p>
            <a:pPr marL="342900" indent="-342900">
              <a:buFont typeface="Arial" panose="020B0604020202020204" pitchFamily="34" charset="0"/>
              <a:buChar char="•"/>
              <a:defRPr sz="2000">
                <a:solidFill>
                  <a:srgbClr val="3C3C3C"/>
                </a:solidFill>
                <a:latin typeface="Montserrat"/>
              </a:defRPr>
            </a:pPr>
            <a:r>
              <a:rPr lang="en-US"/>
              <a:t>Enrollment targets</a:t>
            </a:r>
          </a:p>
          <a:p>
            <a:pPr marL="342900" indent="-342900">
              <a:buFont typeface="Arial" panose="020B0604020202020204" pitchFamily="34" charset="0"/>
              <a:buChar char="•"/>
              <a:defRPr sz="2000">
                <a:solidFill>
                  <a:srgbClr val="3C3C3C"/>
                </a:solidFill>
                <a:latin typeface="Montserrat"/>
              </a:defRPr>
            </a:pPr>
            <a:r>
              <a:rPr lang="en-US"/>
              <a:t>Staff background checks complete</a:t>
            </a:r>
          </a:p>
          <a:p>
            <a:pPr marL="342900" indent="-342900">
              <a:buFont typeface="Arial" panose="020B0604020202020204" pitchFamily="34" charset="0"/>
              <a:buChar char="•"/>
              <a:defRPr sz="2000">
                <a:solidFill>
                  <a:srgbClr val="3C3C3C"/>
                </a:solidFill>
                <a:latin typeface="Montserrat"/>
              </a:defRPr>
            </a:pPr>
            <a:r>
              <a:rPr lang="en-US"/>
              <a:t>Financial capacity &amp; systems in place</a:t>
            </a:r>
          </a:p>
          <a:p>
            <a:pPr marL="342900" indent="-342900">
              <a:buFont typeface="Arial" panose="020B0604020202020204" pitchFamily="34" charset="0"/>
              <a:buChar char="•"/>
              <a:defRPr sz="2000">
                <a:solidFill>
                  <a:srgbClr val="3C3C3C"/>
                </a:solidFill>
                <a:latin typeface="Montserrat"/>
              </a:defRPr>
            </a:pPr>
            <a:r>
              <a:rPr lang="en-US"/>
              <a:t>Pre-opening site visit by Commission</a:t>
            </a:r>
          </a:p>
          <a:p>
            <a:pPr marL="342900" indent="-342900">
              <a:buFont typeface="Arial" panose="020B0604020202020204" pitchFamily="34" charset="0"/>
              <a:buChar char="•"/>
              <a:defRPr sz="2000">
                <a:solidFill>
                  <a:srgbClr val="3C3C3C"/>
                </a:solidFill>
                <a:latin typeface="Montserrat"/>
              </a:defRPr>
            </a:pPr>
            <a:endParaRPr lang="en-US"/>
          </a:p>
          <a:p>
            <a:pPr>
              <a:defRPr sz="2000">
                <a:solidFill>
                  <a:srgbClr val="3C3C3C"/>
                </a:solidFill>
                <a:latin typeface="Montserrat"/>
              </a:defRPr>
            </a:pPr>
            <a:r>
              <a:rPr lang="en-US"/>
              <a:t>Failure to meet pre-opening requirement deadlines may result in a delay of school opening.</a:t>
            </a:r>
            <a:endParaRPr/>
          </a:p>
        </p:txBody>
      </p:sp>
    </p:spTree>
    <p:extLst>
      <p:ext uri="{BB962C8B-B14F-4D97-AF65-F5344CB8AC3E}">
        <p14:creationId xmlns:p14="http://schemas.microsoft.com/office/powerpoint/2010/main" val="2898381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67BF6-B981-09A9-9EAC-D465E142F2E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C32D3DF-0FE1-489F-FDAD-C2D12FE0AA23}"/>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A5DAE7DF-B035-D22B-F175-91301B268E73}"/>
              </a:ext>
            </a:extLst>
          </p:cNvPr>
          <p:cNvSpPr txBox="1"/>
          <p:nvPr/>
        </p:nvSpPr>
        <p:spPr>
          <a:xfrm>
            <a:off x="657842" y="289450"/>
            <a:ext cx="4762842" cy="646331"/>
          </a:xfrm>
          <a:prstGeom prst="rect">
            <a:avLst/>
          </a:prstGeom>
          <a:noFill/>
        </p:spPr>
        <p:txBody>
          <a:bodyPr wrap="none">
            <a:spAutoFit/>
          </a:bodyPr>
          <a:lstStyle/>
          <a:p>
            <a:pPr>
              <a:defRPr sz="3600">
                <a:solidFill>
                  <a:srgbClr val="030D48"/>
                </a:solidFill>
                <a:latin typeface="Playfair Display"/>
              </a:defRPr>
            </a:pPr>
            <a:r>
              <a:rPr lang="en-US"/>
              <a:t>Governance Structure</a:t>
            </a:r>
            <a:endParaRPr/>
          </a:p>
        </p:txBody>
      </p:sp>
      <p:sp>
        <p:nvSpPr>
          <p:cNvPr id="5" name="Rectangle 4">
            <a:extLst>
              <a:ext uri="{FF2B5EF4-FFF2-40B4-BE49-F238E27FC236}">
                <a16:creationId xmlns:a16="http://schemas.microsoft.com/office/drawing/2014/main" id="{7AF68597-8DA8-58DB-3189-956B140E1AFA}"/>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TextBox 7">
            <a:extLst>
              <a:ext uri="{FF2B5EF4-FFF2-40B4-BE49-F238E27FC236}">
                <a16:creationId xmlns:a16="http://schemas.microsoft.com/office/drawing/2014/main" id="{8F77147B-6A00-6526-0C91-0FAF5DDCE7DD}"/>
              </a:ext>
            </a:extLst>
          </p:cNvPr>
          <p:cNvSpPr txBox="1"/>
          <p:nvPr/>
        </p:nvSpPr>
        <p:spPr>
          <a:xfrm>
            <a:off x="657842" y="1059125"/>
            <a:ext cx="7729640" cy="3170099"/>
          </a:xfrm>
          <a:prstGeom prst="rect">
            <a:avLst/>
          </a:prstGeom>
          <a:noFill/>
        </p:spPr>
        <p:txBody>
          <a:bodyPr wrap="square">
            <a:spAutoFit/>
          </a:bodyPr>
          <a:lstStyle/>
          <a:p>
            <a:pPr marL="342900" indent="-342900">
              <a:buFont typeface="Arial" panose="020B0604020202020204" pitchFamily="34" charset="0"/>
              <a:buChar char="•"/>
              <a:defRPr sz="2000">
                <a:solidFill>
                  <a:srgbClr val="3C3C3C"/>
                </a:solidFill>
                <a:latin typeface="Montserrat"/>
              </a:defRPr>
            </a:pPr>
            <a:r>
              <a:rPr lang="en-US"/>
              <a:t>Must be a 501(c)(3) non-profit organization</a:t>
            </a:r>
          </a:p>
          <a:p>
            <a:pPr marL="342900" indent="-342900">
              <a:buFont typeface="Arial" panose="020B0604020202020204" pitchFamily="34" charset="0"/>
              <a:buChar char="•"/>
              <a:defRPr sz="2000">
                <a:solidFill>
                  <a:srgbClr val="3C3C3C"/>
                </a:solidFill>
                <a:latin typeface="Montserrat"/>
              </a:defRPr>
            </a:pPr>
            <a:r>
              <a:rPr lang="en-US"/>
              <a:t>Independent Governing Board established as described in the application</a:t>
            </a:r>
          </a:p>
          <a:p>
            <a:pPr marL="342900" indent="-342900">
              <a:buFont typeface="Arial" panose="020B0604020202020204" pitchFamily="34" charset="0"/>
              <a:buChar char="•"/>
              <a:defRPr sz="2000">
                <a:solidFill>
                  <a:srgbClr val="3C3C3C"/>
                </a:solidFill>
                <a:latin typeface="Montserrat"/>
              </a:defRPr>
            </a:pPr>
            <a:r>
              <a:rPr lang="en-US"/>
              <a:t>At least 20% board members must be parents</a:t>
            </a:r>
          </a:p>
          <a:p>
            <a:pPr marL="342900" indent="-342900">
              <a:buFont typeface="Arial" panose="020B0604020202020204" pitchFamily="34" charset="0"/>
              <a:buChar char="•"/>
              <a:defRPr sz="2000">
                <a:solidFill>
                  <a:srgbClr val="3C3C3C"/>
                </a:solidFill>
                <a:latin typeface="Montserrat"/>
              </a:defRPr>
            </a:pPr>
            <a:r>
              <a:rPr lang="en-US"/>
              <a:t>Members are subject to the State Ethics Law (Alabama Code §16-6F-9)</a:t>
            </a:r>
          </a:p>
          <a:p>
            <a:pPr marL="342900" indent="-342900">
              <a:buFont typeface="Arial" panose="020B0604020202020204" pitchFamily="34" charset="0"/>
              <a:buChar char="•"/>
              <a:defRPr sz="2000">
                <a:solidFill>
                  <a:srgbClr val="3C3C3C"/>
                </a:solidFill>
                <a:latin typeface="Montserrat"/>
              </a:defRPr>
            </a:pPr>
            <a:r>
              <a:rPr lang="en-US"/>
              <a:t>Subject to Alabama Open Meetings Act</a:t>
            </a:r>
          </a:p>
          <a:p>
            <a:pPr>
              <a:defRPr sz="2000">
                <a:solidFill>
                  <a:srgbClr val="3C3C3C"/>
                </a:solidFill>
                <a:latin typeface="Montserrat"/>
              </a:defRPr>
            </a:pPr>
            <a:endParaRPr lang="en-US"/>
          </a:p>
          <a:p>
            <a:pPr marL="342900" indent="-342900">
              <a:buFont typeface="Arial" panose="020B0604020202020204" pitchFamily="34" charset="0"/>
              <a:buChar char="•"/>
              <a:defRPr sz="2000">
                <a:solidFill>
                  <a:srgbClr val="3C3C3C"/>
                </a:solidFill>
                <a:latin typeface="Montserrat"/>
              </a:defRPr>
            </a:pPr>
            <a:endParaRPr lang="en-US"/>
          </a:p>
          <a:p>
            <a:pPr>
              <a:defRPr sz="2000">
                <a:solidFill>
                  <a:srgbClr val="3C3C3C"/>
                </a:solidFill>
                <a:latin typeface="Montserrat"/>
              </a:defRPr>
            </a:pPr>
            <a:endParaRPr/>
          </a:p>
        </p:txBody>
      </p:sp>
    </p:spTree>
    <p:extLst>
      <p:ext uri="{BB962C8B-B14F-4D97-AF65-F5344CB8AC3E}">
        <p14:creationId xmlns:p14="http://schemas.microsoft.com/office/powerpoint/2010/main" val="389880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30ABD-75E3-82B7-AE28-406C7D4E12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B638F2B-EC03-AD9A-5626-0BCEA6E6D497}"/>
              </a:ext>
            </a:extLst>
          </p:cNvPr>
          <p:cNvSpPr/>
          <p:nvPr/>
        </p:nvSpPr>
        <p:spPr>
          <a:xfrm>
            <a:off x="0" y="1868271"/>
            <a:ext cx="9144000" cy="2246529"/>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4400">
                <a:solidFill>
                  <a:srgbClr val="FFFFFF"/>
                </a:solidFill>
                <a:latin typeface="Playfair Display"/>
              </a:defRPr>
            </a:pPr>
            <a:r>
              <a:rPr lang="en-US"/>
              <a:t>APCSC &amp; ALSDE Roles</a:t>
            </a:r>
            <a:endParaRPr/>
          </a:p>
        </p:txBody>
      </p:sp>
      <p:sp>
        <p:nvSpPr>
          <p:cNvPr id="3" name="Rectangle 2">
            <a:extLst>
              <a:ext uri="{FF2B5EF4-FFF2-40B4-BE49-F238E27FC236}">
                <a16:creationId xmlns:a16="http://schemas.microsoft.com/office/drawing/2014/main" id="{FF36574E-ED61-35FA-04AF-72C0C4CEFEA1}"/>
              </a:ext>
            </a:extLst>
          </p:cNvPr>
          <p:cNvSpPr/>
          <p:nvPr/>
        </p:nvSpPr>
        <p:spPr>
          <a:xfrm>
            <a:off x="0" y="6309360"/>
            <a:ext cx="9196627"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Tree>
    <p:extLst>
      <p:ext uri="{BB962C8B-B14F-4D97-AF65-F5344CB8AC3E}">
        <p14:creationId xmlns:p14="http://schemas.microsoft.com/office/powerpoint/2010/main" val="538631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BBAF-D991-ED9C-8456-0CF7AA92B1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F97A8C6-6AB8-01CA-FDB4-887040B80F7A}"/>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85E0149F-C589-F770-B15D-13E473E4EC35}"/>
              </a:ext>
            </a:extLst>
          </p:cNvPr>
          <p:cNvSpPr txBox="1"/>
          <p:nvPr/>
        </p:nvSpPr>
        <p:spPr>
          <a:xfrm>
            <a:off x="657842" y="289450"/>
            <a:ext cx="7233070" cy="646331"/>
          </a:xfrm>
          <a:prstGeom prst="rect">
            <a:avLst/>
          </a:prstGeom>
          <a:noFill/>
        </p:spPr>
        <p:txBody>
          <a:bodyPr wrap="none">
            <a:spAutoFit/>
          </a:bodyPr>
          <a:lstStyle/>
          <a:p>
            <a:pPr>
              <a:defRPr sz="3600">
                <a:solidFill>
                  <a:srgbClr val="030D48"/>
                </a:solidFill>
                <a:latin typeface="Playfair Display"/>
              </a:defRPr>
            </a:pPr>
            <a:r>
              <a:rPr lang="en-US"/>
              <a:t>General Operational Requirement</a:t>
            </a:r>
            <a:endParaRPr/>
          </a:p>
        </p:txBody>
      </p:sp>
      <p:sp>
        <p:nvSpPr>
          <p:cNvPr id="5" name="Rectangle 4">
            <a:extLst>
              <a:ext uri="{FF2B5EF4-FFF2-40B4-BE49-F238E27FC236}">
                <a16:creationId xmlns:a16="http://schemas.microsoft.com/office/drawing/2014/main" id="{632F61D2-138B-3727-9EFE-F1B929A1E5DA}"/>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TextBox 7">
            <a:extLst>
              <a:ext uri="{FF2B5EF4-FFF2-40B4-BE49-F238E27FC236}">
                <a16:creationId xmlns:a16="http://schemas.microsoft.com/office/drawing/2014/main" id="{6CA35F9A-08D0-8437-2F7A-F1D35C76DD45}"/>
              </a:ext>
            </a:extLst>
          </p:cNvPr>
          <p:cNvSpPr txBox="1"/>
          <p:nvPr/>
        </p:nvSpPr>
        <p:spPr>
          <a:xfrm>
            <a:off x="657842" y="1059125"/>
            <a:ext cx="7729640" cy="4708981"/>
          </a:xfrm>
          <a:prstGeom prst="rect">
            <a:avLst/>
          </a:prstGeom>
          <a:noFill/>
        </p:spPr>
        <p:txBody>
          <a:bodyPr wrap="square">
            <a:spAutoFit/>
          </a:bodyPr>
          <a:lstStyle/>
          <a:p>
            <a:pPr marL="342900" indent="-342900">
              <a:buFont typeface="Arial" panose="020B0604020202020204" pitchFamily="34" charset="0"/>
              <a:buChar char="•"/>
              <a:defRPr sz="2000">
                <a:solidFill>
                  <a:srgbClr val="3C3C3C"/>
                </a:solidFill>
                <a:latin typeface="Montserrat"/>
              </a:defRPr>
            </a:pPr>
            <a:r>
              <a:rPr lang="en-US"/>
              <a:t>Schools must operate at all times in accordance with all applicable laws, their contract, and Commission policies.</a:t>
            </a:r>
          </a:p>
          <a:p>
            <a:pPr marL="342900" indent="-342900">
              <a:buFont typeface="Arial" panose="020B0604020202020204" pitchFamily="34" charset="0"/>
              <a:buChar char="•"/>
              <a:defRPr sz="2000">
                <a:solidFill>
                  <a:srgbClr val="3C3C3C"/>
                </a:solidFill>
                <a:latin typeface="Montserrat"/>
              </a:defRPr>
            </a:pPr>
            <a:r>
              <a:rPr lang="en-US"/>
              <a:t>Must operate as a public school</a:t>
            </a:r>
          </a:p>
          <a:p>
            <a:pPr marL="342900" indent="-342900">
              <a:buFont typeface="Arial" panose="020B0604020202020204" pitchFamily="34" charset="0"/>
              <a:buChar char="•"/>
              <a:defRPr sz="2000">
                <a:solidFill>
                  <a:srgbClr val="3C3C3C"/>
                </a:solidFill>
                <a:latin typeface="Montserrat"/>
              </a:defRPr>
            </a:pPr>
            <a:r>
              <a:rPr lang="en-US"/>
              <a:t>Nonsectarian</a:t>
            </a:r>
          </a:p>
          <a:p>
            <a:pPr marL="342900" indent="-342900">
              <a:buFont typeface="Arial" panose="020B0604020202020204" pitchFamily="34" charset="0"/>
              <a:buChar char="•"/>
              <a:defRPr sz="2000">
                <a:solidFill>
                  <a:srgbClr val="3C3C3C"/>
                </a:solidFill>
                <a:latin typeface="Montserrat"/>
              </a:defRPr>
            </a:pPr>
            <a:r>
              <a:rPr lang="en-US"/>
              <a:t>Non-discrimination required</a:t>
            </a:r>
          </a:p>
          <a:p>
            <a:pPr marL="342900" indent="-342900">
              <a:buFont typeface="Arial" panose="020B0604020202020204" pitchFamily="34" charset="0"/>
              <a:buChar char="•"/>
              <a:defRPr sz="2000">
                <a:solidFill>
                  <a:srgbClr val="3C3C3C"/>
                </a:solidFill>
                <a:latin typeface="Montserrat"/>
              </a:defRPr>
            </a:pPr>
            <a:r>
              <a:rPr lang="en-US"/>
              <a:t>Maintain records and transparency</a:t>
            </a:r>
          </a:p>
          <a:p>
            <a:pPr marL="342900" indent="-342900">
              <a:buFont typeface="Arial" panose="020B0604020202020204" pitchFamily="34" charset="0"/>
              <a:buChar char="•"/>
              <a:defRPr sz="2000">
                <a:solidFill>
                  <a:srgbClr val="3C3C3C"/>
                </a:solidFill>
                <a:latin typeface="Montserrat"/>
              </a:defRPr>
            </a:pPr>
            <a:r>
              <a:rPr lang="en-US"/>
              <a:t>Maintain inventories of all capital assets costing more than $5,000</a:t>
            </a:r>
          </a:p>
          <a:p>
            <a:pPr marL="342900" indent="-342900">
              <a:buFont typeface="Arial" panose="020B0604020202020204" pitchFamily="34" charset="0"/>
              <a:buChar char="•"/>
              <a:defRPr sz="2000">
                <a:solidFill>
                  <a:srgbClr val="3C3C3C"/>
                </a:solidFill>
                <a:latin typeface="Montserrat"/>
              </a:defRPr>
            </a:pPr>
            <a:r>
              <a:rPr lang="en-US"/>
              <a:t>Transportation must be consistent with proposed plan in approved application</a:t>
            </a:r>
          </a:p>
          <a:p>
            <a:pPr marL="342900" indent="-342900">
              <a:buFont typeface="Arial" panose="020B0604020202020204" pitchFamily="34" charset="0"/>
              <a:buChar char="•"/>
              <a:defRPr sz="2000">
                <a:solidFill>
                  <a:srgbClr val="3C3C3C"/>
                </a:solidFill>
                <a:latin typeface="Montserrat"/>
              </a:defRPr>
            </a:pPr>
            <a:r>
              <a:rPr lang="en-US"/>
              <a:t>Must comply with applicable federal laws, rules and regulations regarding the qualification of teachers and staff.</a:t>
            </a:r>
          </a:p>
          <a:p>
            <a:pPr marL="342900" indent="-342900">
              <a:buFont typeface="Arial" panose="020B0604020202020204" pitchFamily="34" charset="0"/>
              <a:buChar char="•"/>
              <a:defRPr sz="2000">
                <a:solidFill>
                  <a:srgbClr val="3C3C3C"/>
                </a:solidFill>
                <a:latin typeface="Montserrat"/>
              </a:defRPr>
            </a:pPr>
            <a:endParaRPr lang="en-US"/>
          </a:p>
          <a:p>
            <a:pPr>
              <a:defRPr sz="2000">
                <a:solidFill>
                  <a:srgbClr val="3C3C3C"/>
                </a:solidFill>
                <a:latin typeface="Montserrat"/>
              </a:defRPr>
            </a:pPr>
            <a:endParaRPr/>
          </a:p>
        </p:txBody>
      </p:sp>
    </p:spTree>
    <p:extLst>
      <p:ext uri="{BB962C8B-B14F-4D97-AF65-F5344CB8AC3E}">
        <p14:creationId xmlns:p14="http://schemas.microsoft.com/office/powerpoint/2010/main" val="1247284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4DC5F-F81B-BF89-AB7C-F00F245E2F5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2EA2607-E844-72B4-8D61-1EC6CBDDFBF0}"/>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0CF011C6-89D7-552C-997A-D2994BB659FB}"/>
              </a:ext>
            </a:extLst>
          </p:cNvPr>
          <p:cNvSpPr txBox="1"/>
          <p:nvPr/>
        </p:nvSpPr>
        <p:spPr>
          <a:xfrm>
            <a:off x="657842" y="289450"/>
            <a:ext cx="7233070" cy="646331"/>
          </a:xfrm>
          <a:prstGeom prst="rect">
            <a:avLst/>
          </a:prstGeom>
          <a:noFill/>
        </p:spPr>
        <p:txBody>
          <a:bodyPr wrap="none">
            <a:spAutoFit/>
          </a:bodyPr>
          <a:lstStyle/>
          <a:p>
            <a:pPr>
              <a:defRPr sz="3600">
                <a:solidFill>
                  <a:srgbClr val="030D48"/>
                </a:solidFill>
                <a:latin typeface="Playfair Display"/>
              </a:defRPr>
            </a:pPr>
            <a:r>
              <a:rPr lang="en-US"/>
              <a:t>General Operational Requirement</a:t>
            </a:r>
            <a:endParaRPr/>
          </a:p>
        </p:txBody>
      </p:sp>
      <p:sp>
        <p:nvSpPr>
          <p:cNvPr id="5" name="Rectangle 4">
            <a:extLst>
              <a:ext uri="{FF2B5EF4-FFF2-40B4-BE49-F238E27FC236}">
                <a16:creationId xmlns:a16="http://schemas.microsoft.com/office/drawing/2014/main" id="{F793E936-9D0C-DD64-EC0A-C34940C3E6D6}"/>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TextBox 7">
            <a:extLst>
              <a:ext uri="{FF2B5EF4-FFF2-40B4-BE49-F238E27FC236}">
                <a16:creationId xmlns:a16="http://schemas.microsoft.com/office/drawing/2014/main" id="{9F597D96-D5BF-C466-7F19-7A44D8E4E91D}"/>
              </a:ext>
            </a:extLst>
          </p:cNvPr>
          <p:cNvSpPr txBox="1"/>
          <p:nvPr/>
        </p:nvSpPr>
        <p:spPr>
          <a:xfrm>
            <a:off x="657842" y="1059125"/>
            <a:ext cx="7729640" cy="5878532"/>
          </a:xfrm>
          <a:prstGeom prst="rect">
            <a:avLst/>
          </a:prstGeom>
          <a:noFill/>
        </p:spPr>
        <p:txBody>
          <a:bodyPr wrap="square">
            <a:spAutoFit/>
          </a:bodyPr>
          <a:lstStyle/>
          <a:p>
            <a:pPr marL="342900" indent="-342900">
              <a:buFont typeface="Arial" panose="020B0604020202020204" pitchFamily="34" charset="0"/>
              <a:buChar char="•"/>
              <a:defRPr sz="2000">
                <a:solidFill>
                  <a:srgbClr val="3C3C3C"/>
                </a:solidFill>
                <a:latin typeface="Montserrat"/>
              </a:defRPr>
            </a:pPr>
            <a:r>
              <a:rPr lang="en-US"/>
              <a:t>Schools may enter into contracts or other agreements with as school district, educational service, or other entities. </a:t>
            </a:r>
          </a:p>
          <a:p>
            <a:r>
              <a:rPr lang="en-US" sz="1400">
                <a:latin typeface="Montserrat" panose="00000500000000000000" pitchFamily="2" charset="0"/>
              </a:rPr>
              <a:t>If the School intends to contract with an education service provider for substantial education services, management services, or both types of services, the School shall provide to the Commission all of the following at least 90 days before the effective date of the proposed contract:</a:t>
            </a:r>
          </a:p>
          <a:p>
            <a:r>
              <a:rPr lang="en-US" sz="1400">
                <a:latin typeface="Montserrat" panose="00000500000000000000" pitchFamily="2" charset="0"/>
              </a:rPr>
              <a:t>a.	Evidence of the education service provider’s success in serving student populations similar to the targeted population, including demonstrated academic achievement as well as successful management of nonacademic school functions, if applicable.</a:t>
            </a:r>
          </a:p>
          <a:p>
            <a:r>
              <a:rPr lang="en-US" sz="1400">
                <a:latin typeface="Montserrat" panose="00000500000000000000" pitchFamily="2" charset="0"/>
              </a:rPr>
              <a:t>b.	A draft agreement setting forth the proposed duration of the service contract; roles and responsibilities of the Governing Board, the School staff, and the education service provider; scope of services and resources to be provided by the education service provider; performance evaluation measures and timelines; compensation structure, including clear identification of all fees to be paid to the education service provider; methods of contract oversight and enforcement; investment disclosure; and conditions for renewal and termination of the contract.</a:t>
            </a:r>
          </a:p>
          <a:p>
            <a:r>
              <a:rPr lang="en-US" sz="1400">
                <a:latin typeface="Montserrat" panose="00000500000000000000" pitchFamily="2" charset="0"/>
              </a:rPr>
              <a:t>c.	Disclosure and explanation of any existing or potential conflicts of interest between the School or the Governing Board and the education service provider or any affiliated business entities.</a:t>
            </a:r>
          </a:p>
          <a:p>
            <a:pPr>
              <a:defRPr sz="2000">
                <a:solidFill>
                  <a:srgbClr val="3C3C3C"/>
                </a:solidFill>
                <a:latin typeface="Montserrat"/>
              </a:defRPr>
            </a:pPr>
            <a:endParaRPr lang="en-US"/>
          </a:p>
          <a:p>
            <a:pPr marL="342900" indent="-342900">
              <a:buFont typeface="Arial" panose="020B0604020202020204" pitchFamily="34" charset="0"/>
              <a:buChar char="•"/>
              <a:defRPr sz="2000">
                <a:solidFill>
                  <a:srgbClr val="3C3C3C"/>
                </a:solidFill>
                <a:latin typeface="Montserrat"/>
              </a:defRPr>
            </a:pPr>
            <a:endParaRPr lang="en-US"/>
          </a:p>
          <a:p>
            <a:pPr>
              <a:defRPr sz="2000">
                <a:solidFill>
                  <a:srgbClr val="3C3C3C"/>
                </a:solidFill>
                <a:latin typeface="Montserrat"/>
              </a:defRPr>
            </a:pPr>
            <a:endParaRPr/>
          </a:p>
        </p:txBody>
      </p:sp>
    </p:spTree>
    <p:extLst>
      <p:ext uri="{BB962C8B-B14F-4D97-AF65-F5344CB8AC3E}">
        <p14:creationId xmlns:p14="http://schemas.microsoft.com/office/powerpoint/2010/main" val="3691172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8CF53-6BD7-AE44-685F-7BDA2556A5D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0D7899-BB66-1FF2-0AF6-672DFD1FCBC0}"/>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4E561B4F-1848-1398-6168-EBC0C2311892}"/>
              </a:ext>
            </a:extLst>
          </p:cNvPr>
          <p:cNvSpPr txBox="1"/>
          <p:nvPr/>
        </p:nvSpPr>
        <p:spPr>
          <a:xfrm>
            <a:off x="657842" y="289450"/>
            <a:ext cx="7233070" cy="646331"/>
          </a:xfrm>
          <a:prstGeom prst="rect">
            <a:avLst/>
          </a:prstGeom>
          <a:noFill/>
        </p:spPr>
        <p:txBody>
          <a:bodyPr wrap="none">
            <a:spAutoFit/>
          </a:bodyPr>
          <a:lstStyle/>
          <a:p>
            <a:pPr>
              <a:defRPr sz="3600">
                <a:solidFill>
                  <a:srgbClr val="030D48"/>
                </a:solidFill>
                <a:latin typeface="Playfair Display"/>
              </a:defRPr>
            </a:pPr>
            <a:r>
              <a:rPr lang="en-US"/>
              <a:t>General Operational Requirement</a:t>
            </a:r>
            <a:endParaRPr/>
          </a:p>
        </p:txBody>
      </p:sp>
      <p:sp>
        <p:nvSpPr>
          <p:cNvPr id="5" name="Rectangle 4">
            <a:extLst>
              <a:ext uri="{FF2B5EF4-FFF2-40B4-BE49-F238E27FC236}">
                <a16:creationId xmlns:a16="http://schemas.microsoft.com/office/drawing/2014/main" id="{FDDAACEC-37BD-5C3C-174C-880DA894D374}"/>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TextBox 7">
            <a:extLst>
              <a:ext uri="{FF2B5EF4-FFF2-40B4-BE49-F238E27FC236}">
                <a16:creationId xmlns:a16="http://schemas.microsoft.com/office/drawing/2014/main" id="{30AA431C-6720-C27D-E28D-EAD77A4DC394}"/>
              </a:ext>
            </a:extLst>
          </p:cNvPr>
          <p:cNvSpPr txBox="1"/>
          <p:nvPr/>
        </p:nvSpPr>
        <p:spPr>
          <a:xfrm>
            <a:off x="657842" y="1059125"/>
            <a:ext cx="7729640" cy="5755422"/>
          </a:xfrm>
          <a:prstGeom prst="rect">
            <a:avLst/>
          </a:prstGeom>
          <a:noFill/>
        </p:spPr>
        <p:txBody>
          <a:bodyPr wrap="square">
            <a:spAutoFit/>
          </a:bodyPr>
          <a:lstStyle/>
          <a:p>
            <a:pPr marL="342900" indent="-342900">
              <a:buFont typeface="Arial" panose="020B0604020202020204" pitchFamily="34" charset="0"/>
              <a:buChar char="•"/>
              <a:defRPr sz="2000">
                <a:solidFill>
                  <a:srgbClr val="3C3C3C"/>
                </a:solidFill>
                <a:latin typeface="Montserrat"/>
              </a:defRPr>
            </a:pPr>
            <a:r>
              <a:rPr lang="en-US"/>
              <a:t>Transaction with Affiliates </a:t>
            </a:r>
          </a:p>
          <a:p>
            <a:r>
              <a:rPr lang="en-US" sz="1600">
                <a:latin typeface="Montserrat" panose="00000500000000000000" pitchFamily="2" charset="0"/>
              </a:rPr>
              <a:t>The School shall not, directly or indirectly, enter into or permit to exist any transaction (including the purchase, sale, lease, or exchange of any property or the rendering of any service) with any affiliate of the School, any member past or present of the Governing Board, or any past or present employee of the School (except in their employment capacity), or any family member of the foregoing individuals, unless:</a:t>
            </a:r>
          </a:p>
          <a:p>
            <a:pPr marL="742950" lvl="1" indent="-285750">
              <a:buFont typeface="Arial" panose="020B0604020202020204" pitchFamily="34" charset="0"/>
              <a:buChar char="•"/>
            </a:pPr>
            <a:r>
              <a:rPr lang="en-US" sz="1600">
                <a:latin typeface="Montserrat" panose="00000500000000000000" pitchFamily="2" charset="0"/>
              </a:rPr>
              <a:t>The terms of the transaction do not violate the Schools’ Code of Ethics and Conflict of Interest Policy or the terms of this Contract.</a:t>
            </a:r>
          </a:p>
          <a:p>
            <a:pPr marL="742950" lvl="1" indent="-285750">
              <a:buFont typeface="Arial" panose="020B0604020202020204" pitchFamily="34" charset="0"/>
              <a:buChar char="•"/>
            </a:pPr>
            <a:r>
              <a:rPr lang="en-US" sz="1600">
                <a:latin typeface="Montserrat" panose="00000500000000000000" pitchFamily="2" charset="0"/>
              </a:rPr>
              <a:t>The terms of such transaction (considering all the facts and circumstances) are no less favorable to the School than those that could be obtained at the time from a person that is not such an affiliate, member, employee, or an individual related thereto.</a:t>
            </a:r>
          </a:p>
          <a:p>
            <a:pPr marL="742950" lvl="1" indent="-285750">
              <a:buFont typeface="Arial" panose="020B0604020202020204" pitchFamily="34" charset="0"/>
              <a:buChar char="•"/>
            </a:pPr>
            <a:r>
              <a:rPr lang="en-US" sz="1600">
                <a:latin typeface="Montserrat" panose="00000500000000000000" pitchFamily="2" charset="0"/>
              </a:rPr>
              <a:t>The involved individual recuses him or herself from all Governing Board discussions and does not vote on or decide any matters related to such transaction.</a:t>
            </a:r>
          </a:p>
          <a:p>
            <a:pPr marL="742950" lvl="1" indent="-285750">
              <a:buFont typeface="Arial" panose="020B0604020202020204" pitchFamily="34" charset="0"/>
              <a:buChar char="•"/>
            </a:pPr>
            <a:r>
              <a:rPr lang="en-US" sz="1600">
                <a:latin typeface="Montserrat" panose="00000500000000000000" pitchFamily="2" charset="0"/>
              </a:rPr>
              <a:t>The Governing Board discloses any conflicts and operates in accordance with a conflict of interest policy that has been approved by the Commission.</a:t>
            </a:r>
          </a:p>
          <a:p>
            <a:pPr>
              <a:defRPr sz="2000">
                <a:solidFill>
                  <a:srgbClr val="3C3C3C"/>
                </a:solidFill>
                <a:latin typeface="Montserrat"/>
              </a:defRPr>
            </a:pPr>
            <a:endParaRPr lang="en-US"/>
          </a:p>
          <a:p>
            <a:pPr marL="342900" indent="-342900">
              <a:buFont typeface="Arial" panose="020B0604020202020204" pitchFamily="34" charset="0"/>
              <a:buChar char="•"/>
              <a:defRPr sz="2000">
                <a:solidFill>
                  <a:srgbClr val="3C3C3C"/>
                </a:solidFill>
                <a:latin typeface="Montserrat"/>
              </a:defRPr>
            </a:pPr>
            <a:endParaRPr lang="en-US"/>
          </a:p>
          <a:p>
            <a:pPr>
              <a:defRPr sz="2000">
                <a:solidFill>
                  <a:srgbClr val="3C3C3C"/>
                </a:solidFill>
                <a:latin typeface="Montserrat"/>
              </a:defRPr>
            </a:pPr>
            <a:endParaRPr/>
          </a:p>
        </p:txBody>
      </p:sp>
    </p:spTree>
    <p:extLst>
      <p:ext uri="{BB962C8B-B14F-4D97-AF65-F5344CB8AC3E}">
        <p14:creationId xmlns:p14="http://schemas.microsoft.com/office/powerpoint/2010/main" val="4009537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DDB20-EE9B-BDBC-6B59-DAF872576D1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12D14C8-0B47-38A6-C44D-2EF9665CB047}"/>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33408681-F773-94C1-0AC2-138E455F12D9}"/>
              </a:ext>
            </a:extLst>
          </p:cNvPr>
          <p:cNvSpPr txBox="1"/>
          <p:nvPr/>
        </p:nvSpPr>
        <p:spPr>
          <a:xfrm>
            <a:off x="657842" y="289450"/>
            <a:ext cx="2661306" cy="646331"/>
          </a:xfrm>
          <a:prstGeom prst="rect">
            <a:avLst/>
          </a:prstGeom>
          <a:noFill/>
        </p:spPr>
        <p:txBody>
          <a:bodyPr wrap="none">
            <a:spAutoFit/>
          </a:bodyPr>
          <a:lstStyle/>
          <a:p>
            <a:pPr>
              <a:defRPr sz="3600">
                <a:solidFill>
                  <a:srgbClr val="030D48"/>
                </a:solidFill>
                <a:latin typeface="Playfair Display"/>
              </a:defRPr>
            </a:pPr>
            <a:r>
              <a:rPr lang="en-US"/>
              <a:t>Enrollment </a:t>
            </a:r>
            <a:endParaRPr/>
          </a:p>
        </p:txBody>
      </p:sp>
      <p:sp>
        <p:nvSpPr>
          <p:cNvPr id="5" name="Rectangle 4">
            <a:extLst>
              <a:ext uri="{FF2B5EF4-FFF2-40B4-BE49-F238E27FC236}">
                <a16:creationId xmlns:a16="http://schemas.microsoft.com/office/drawing/2014/main" id="{C8FBA47E-7F1B-9616-E6C5-6A0B709167C5}"/>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TextBox 7">
            <a:extLst>
              <a:ext uri="{FF2B5EF4-FFF2-40B4-BE49-F238E27FC236}">
                <a16:creationId xmlns:a16="http://schemas.microsoft.com/office/drawing/2014/main" id="{4A006131-0B0F-976F-0972-296CE6EFF25C}"/>
              </a:ext>
            </a:extLst>
          </p:cNvPr>
          <p:cNvSpPr txBox="1"/>
          <p:nvPr/>
        </p:nvSpPr>
        <p:spPr>
          <a:xfrm>
            <a:off x="657842" y="1059125"/>
            <a:ext cx="7729640" cy="2862322"/>
          </a:xfrm>
          <a:prstGeom prst="rect">
            <a:avLst/>
          </a:prstGeom>
          <a:noFill/>
        </p:spPr>
        <p:txBody>
          <a:bodyPr wrap="square" lIns="91440" tIns="45720" rIns="91440" bIns="45720" anchor="t">
            <a:spAutoFit/>
          </a:bodyPr>
          <a:lstStyle/>
          <a:p>
            <a:pPr marL="342900" indent="-342900">
              <a:buFont typeface="Arial" panose="020B0604020202020204" pitchFamily="34" charset="0"/>
              <a:buChar char="•"/>
              <a:defRPr sz="2000">
                <a:solidFill>
                  <a:srgbClr val="3C3C3C"/>
                </a:solidFill>
                <a:latin typeface="Montserrat"/>
              </a:defRPr>
            </a:pPr>
            <a:r>
              <a:rPr lang="en-US"/>
              <a:t>Open enrollment</a:t>
            </a:r>
          </a:p>
          <a:p>
            <a:pPr marL="342900" indent="-342900">
              <a:buFont typeface="Arial" panose="020B0604020202020204" pitchFamily="34" charset="0"/>
              <a:buChar char="•"/>
              <a:defRPr sz="2000">
                <a:solidFill>
                  <a:srgbClr val="3C3C3C"/>
                </a:solidFill>
                <a:latin typeface="Montserrat"/>
              </a:defRPr>
            </a:pPr>
            <a:r>
              <a:rPr lang="en-US"/>
              <a:t>Capacity goals are made annually and must follow enrollment plan, which is reviewed annually</a:t>
            </a:r>
          </a:p>
          <a:p>
            <a:pPr marL="342900" indent="-342900">
              <a:buFont typeface="Arial" panose="020B0604020202020204" pitchFamily="34" charset="0"/>
              <a:buChar char="•"/>
              <a:defRPr sz="2000">
                <a:solidFill>
                  <a:srgbClr val="3C3C3C"/>
                </a:solidFill>
                <a:latin typeface="Montserrat"/>
              </a:defRPr>
            </a:pPr>
            <a:r>
              <a:rPr lang="en-US"/>
              <a:t>Cannot exceed facility limits</a:t>
            </a:r>
          </a:p>
          <a:p>
            <a:pPr marL="342900" indent="-342900">
              <a:buFont typeface="Arial" panose="020B0604020202020204" pitchFamily="34" charset="0"/>
              <a:buChar char="•"/>
              <a:defRPr sz="2000">
                <a:solidFill>
                  <a:srgbClr val="3C3C3C"/>
                </a:solidFill>
                <a:latin typeface="Montserrat"/>
              </a:defRPr>
            </a:pPr>
            <a:r>
              <a:rPr lang="en-US"/>
              <a:t>Student records maintained like traditional public schools</a:t>
            </a:r>
          </a:p>
          <a:p>
            <a:pPr marL="342900" indent="-342900">
              <a:buFont typeface="Arial" panose="020B0604020202020204" pitchFamily="34" charset="0"/>
              <a:buChar char="•"/>
              <a:defRPr sz="2000">
                <a:solidFill>
                  <a:srgbClr val="3C3C3C"/>
                </a:solidFill>
                <a:latin typeface="Montserrat"/>
              </a:defRPr>
            </a:pPr>
            <a:r>
              <a:rPr lang="en-US"/>
              <a:t>Use state student information system</a:t>
            </a:r>
          </a:p>
          <a:p>
            <a:pPr marL="342900" indent="-342900">
              <a:buFont typeface="Arial" panose="020B0604020202020204" pitchFamily="34" charset="0"/>
              <a:buChar char="•"/>
              <a:defRPr sz="2000">
                <a:solidFill>
                  <a:srgbClr val="3C3C3C"/>
                </a:solidFill>
                <a:latin typeface="Montserrat"/>
              </a:defRPr>
            </a:pPr>
            <a:endParaRPr lang="en-US"/>
          </a:p>
          <a:p>
            <a:pPr>
              <a:defRPr sz="2000">
                <a:solidFill>
                  <a:srgbClr val="3C3C3C"/>
                </a:solidFill>
                <a:latin typeface="Montserrat"/>
              </a:defRPr>
            </a:pPr>
            <a:endParaRPr/>
          </a:p>
        </p:txBody>
      </p:sp>
    </p:spTree>
    <p:extLst>
      <p:ext uri="{BB962C8B-B14F-4D97-AF65-F5344CB8AC3E}">
        <p14:creationId xmlns:p14="http://schemas.microsoft.com/office/powerpoint/2010/main" val="785465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86163-0140-1425-1C0B-BF69530CA3E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A7F642F-0311-9EB2-5F41-84601F102373}"/>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5FE3425-82FA-1329-3B71-2F69A5516B45}"/>
              </a:ext>
            </a:extLst>
          </p:cNvPr>
          <p:cNvSpPr txBox="1"/>
          <p:nvPr/>
        </p:nvSpPr>
        <p:spPr>
          <a:xfrm>
            <a:off x="657842" y="289450"/>
            <a:ext cx="8175636" cy="646331"/>
          </a:xfrm>
          <a:prstGeom prst="rect">
            <a:avLst/>
          </a:prstGeom>
          <a:noFill/>
        </p:spPr>
        <p:txBody>
          <a:bodyPr wrap="none">
            <a:spAutoFit/>
          </a:bodyPr>
          <a:lstStyle/>
          <a:p>
            <a:pPr>
              <a:defRPr sz="3600">
                <a:solidFill>
                  <a:srgbClr val="030D48"/>
                </a:solidFill>
                <a:latin typeface="Playfair Display"/>
              </a:defRPr>
            </a:pPr>
            <a:r>
              <a:rPr lang="en-US"/>
              <a:t>Educational Program &amp; Accountability</a:t>
            </a:r>
            <a:endParaRPr/>
          </a:p>
        </p:txBody>
      </p:sp>
      <p:sp>
        <p:nvSpPr>
          <p:cNvPr id="5" name="Rectangle 4">
            <a:extLst>
              <a:ext uri="{FF2B5EF4-FFF2-40B4-BE49-F238E27FC236}">
                <a16:creationId xmlns:a16="http://schemas.microsoft.com/office/drawing/2014/main" id="{8300C3B7-A70F-2E1F-6D9C-EC1B7DA48B70}"/>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TextBox 7">
            <a:extLst>
              <a:ext uri="{FF2B5EF4-FFF2-40B4-BE49-F238E27FC236}">
                <a16:creationId xmlns:a16="http://schemas.microsoft.com/office/drawing/2014/main" id="{C0BB8FE9-821F-1158-5F5B-C1AA51A02E7E}"/>
              </a:ext>
            </a:extLst>
          </p:cNvPr>
          <p:cNvSpPr txBox="1"/>
          <p:nvPr/>
        </p:nvSpPr>
        <p:spPr>
          <a:xfrm>
            <a:off x="657842" y="1059125"/>
            <a:ext cx="7729640" cy="4708981"/>
          </a:xfrm>
          <a:prstGeom prst="rect">
            <a:avLst/>
          </a:prstGeom>
          <a:noFill/>
        </p:spPr>
        <p:txBody>
          <a:bodyPr wrap="square" lIns="91440" tIns="45720" rIns="91440" bIns="45720" anchor="t">
            <a:spAutoFit/>
          </a:bodyPr>
          <a:lstStyle/>
          <a:p>
            <a:pPr marL="342900" indent="-342900">
              <a:buFont typeface="Arial" panose="020B0604020202020204" pitchFamily="34" charset="0"/>
              <a:buChar char="•"/>
              <a:defRPr sz="2000">
                <a:solidFill>
                  <a:srgbClr val="3C3C3C"/>
                </a:solidFill>
                <a:latin typeface="Montserrat"/>
              </a:defRPr>
            </a:pPr>
            <a:r>
              <a:rPr lang="en-US"/>
              <a:t>Must implement approved educational design</a:t>
            </a:r>
          </a:p>
          <a:p>
            <a:pPr marL="342900" indent="-342900">
              <a:buFont typeface="Arial" panose="020B0604020202020204" pitchFamily="34" charset="0"/>
              <a:buChar char="•"/>
              <a:defRPr sz="2000">
                <a:solidFill>
                  <a:srgbClr val="3C3C3C"/>
                </a:solidFill>
                <a:latin typeface="Montserrat"/>
              </a:defRPr>
            </a:pPr>
            <a:r>
              <a:rPr lang="en-US"/>
              <a:t>Required to participate in state testing</a:t>
            </a:r>
          </a:p>
          <a:p>
            <a:pPr marL="342900" indent="-342900">
              <a:buFont typeface="Arial" panose="020B0604020202020204" pitchFamily="34" charset="0"/>
              <a:buChar char="•"/>
              <a:defRPr sz="2000">
                <a:solidFill>
                  <a:srgbClr val="3C3C3C"/>
                </a:solidFill>
                <a:latin typeface="Montserrat"/>
              </a:defRPr>
            </a:pPr>
            <a:r>
              <a:rPr lang="en-US" sz="2000"/>
              <a:t>Schools may not charge tuition and may only charge such fees as may be imposed on other students attending regular public schools in the state.  Each fee must be approved by the Governing Board.</a:t>
            </a:r>
          </a:p>
          <a:p>
            <a:pPr marL="342900" indent="-342900">
              <a:buFont typeface="Arial" panose="020B0604020202020204" pitchFamily="34" charset="0"/>
              <a:buChar char="•"/>
              <a:defRPr sz="2000">
                <a:solidFill>
                  <a:srgbClr val="3C3C3C"/>
                </a:solidFill>
                <a:latin typeface="Montserrat"/>
              </a:defRPr>
            </a:pPr>
            <a:r>
              <a:rPr lang="en-US" sz="2000"/>
              <a:t>Must provide services for Special Populations</a:t>
            </a:r>
          </a:p>
          <a:p>
            <a:pPr marL="800100" lvl="1" indent="-342900">
              <a:buFont typeface="Arial" panose="020B0604020202020204" pitchFamily="34" charset="0"/>
              <a:buChar char="•"/>
              <a:defRPr sz="2000">
                <a:solidFill>
                  <a:srgbClr val="3C3C3C"/>
                </a:solidFill>
                <a:latin typeface="Montserrat"/>
              </a:defRPr>
            </a:pPr>
            <a:r>
              <a:rPr lang="en-US"/>
              <a:t>English Learners</a:t>
            </a:r>
          </a:p>
          <a:p>
            <a:pPr marL="800100" lvl="1" indent="-342900">
              <a:buFont typeface="Arial" panose="020B0604020202020204" pitchFamily="34" charset="0"/>
              <a:buChar char="•"/>
              <a:defRPr sz="2000">
                <a:solidFill>
                  <a:srgbClr val="3C3C3C"/>
                </a:solidFill>
                <a:latin typeface="Montserrat"/>
              </a:defRPr>
            </a:pPr>
            <a:r>
              <a:rPr lang="en-US"/>
              <a:t>Students with disabilities (IDEA, ADA, Section 504 compliance)</a:t>
            </a:r>
          </a:p>
          <a:p>
            <a:pPr marL="800100" lvl="1" indent="-342900">
              <a:buFont typeface="Arial" panose="020B0604020202020204" pitchFamily="34" charset="0"/>
              <a:buChar char="•"/>
              <a:defRPr sz="2000">
                <a:solidFill>
                  <a:srgbClr val="3C3C3C"/>
                </a:solidFill>
                <a:latin typeface="Montserrat"/>
              </a:defRPr>
            </a:pPr>
            <a:r>
              <a:rPr lang="en-US"/>
              <a:t>Must provide legally required services</a:t>
            </a:r>
          </a:p>
          <a:p>
            <a:pPr marL="800100" lvl="1" indent="-342900">
              <a:buFont typeface="Arial" panose="020B0604020202020204" pitchFamily="34" charset="0"/>
              <a:buChar char="•"/>
              <a:defRPr sz="2000">
                <a:solidFill>
                  <a:srgbClr val="3C3C3C"/>
                </a:solidFill>
                <a:latin typeface="Montserrat"/>
              </a:defRPr>
            </a:pPr>
            <a:r>
              <a:rPr lang="en-US"/>
              <a:t>IEP compliance required</a:t>
            </a:r>
          </a:p>
          <a:p>
            <a:pPr marL="342900" indent="-342900">
              <a:buFont typeface="Arial" panose="020B0604020202020204" pitchFamily="34" charset="0"/>
              <a:buChar char="•"/>
              <a:defRPr sz="2000">
                <a:solidFill>
                  <a:srgbClr val="3C3C3C"/>
                </a:solidFill>
                <a:latin typeface="Montserrat"/>
              </a:defRPr>
            </a:pPr>
            <a:endParaRPr lang="en-US"/>
          </a:p>
          <a:p>
            <a:pPr marL="342900" indent="-342900">
              <a:buFont typeface="Arial" panose="020B0604020202020204" pitchFamily="34" charset="0"/>
              <a:buChar char="•"/>
              <a:defRPr sz="2000">
                <a:solidFill>
                  <a:srgbClr val="3C3C3C"/>
                </a:solidFill>
                <a:latin typeface="Montserrat"/>
              </a:defRPr>
            </a:pPr>
            <a:endParaRPr lang="en-US"/>
          </a:p>
          <a:p>
            <a:pPr>
              <a:defRPr sz="2000">
                <a:solidFill>
                  <a:srgbClr val="3C3C3C"/>
                </a:solidFill>
                <a:latin typeface="Montserrat"/>
              </a:defRPr>
            </a:pPr>
            <a:endParaRPr/>
          </a:p>
        </p:txBody>
      </p:sp>
    </p:spTree>
    <p:extLst>
      <p:ext uri="{BB962C8B-B14F-4D97-AF65-F5344CB8AC3E}">
        <p14:creationId xmlns:p14="http://schemas.microsoft.com/office/powerpoint/2010/main" val="1184600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E0EF-5BC9-F6E9-67DD-7E3E3012DBD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FF7BF62-3C4D-9B99-3853-CB44C77E0CD3}"/>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EDF5BD9B-AD65-F826-AC14-E5118F252DE3}"/>
              </a:ext>
            </a:extLst>
          </p:cNvPr>
          <p:cNvSpPr txBox="1"/>
          <p:nvPr/>
        </p:nvSpPr>
        <p:spPr>
          <a:xfrm>
            <a:off x="657842" y="289450"/>
            <a:ext cx="5182829" cy="646331"/>
          </a:xfrm>
          <a:prstGeom prst="rect">
            <a:avLst/>
          </a:prstGeom>
          <a:noFill/>
        </p:spPr>
        <p:txBody>
          <a:bodyPr wrap="none">
            <a:spAutoFit/>
          </a:bodyPr>
          <a:lstStyle/>
          <a:p>
            <a:pPr>
              <a:defRPr sz="3600">
                <a:solidFill>
                  <a:srgbClr val="030D48"/>
                </a:solidFill>
                <a:latin typeface="Playfair Display"/>
              </a:defRPr>
            </a:pPr>
            <a:r>
              <a:rPr lang="en-US"/>
              <a:t>Financial Accountability</a:t>
            </a:r>
            <a:endParaRPr/>
          </a:p>
        </p:txBody>
      </p:sp>
      <p:sp>
        <p:nvSpPr>
          <p:cNvPr id="5" name="Rectangle 4">
            <a:extLst>
              <a:ext uri="{FF2B5EF4-FFF2-40B4-BE49-F238E27FC236}">
                <a16:creationId xmlns:a16="http://schemas.microsoft.com/office/drawing/2014/main" id="{856965F5-220C-A5E1-A74E-A87E9DCCCEC0}"/>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TextBox 7">
            <a:extLst>
              <a:ext uri="{FF2B5EF4-FFF2-40B4-BE49-F238E27FC236}">
                <a16:creationId xmlns:a16="http://schemas.microsoft.com/office/drawing/2014/main" id="{D0C3CA98-C21C-8CF1-FDFC-BFF6918C578D}"/>
              </a:ext>
            </a:extLst>
          </p:cNvPr>
          <p:cNvSpPr txBox="1"/>
          <p:nvPr/>
        </p:nvSpPr>
        <p:spPr>
          <a:xfrm>
            <a:off x="657842" y="1059125"/>
            <a:ext cx="7729640" cy="3785652"/>
          </a:xfrm>
          <a:prstGeom prst="rect">
            <a:avLst/>
          </a:prstGeom>
          <a:noFill/>
        </p:spPr>
        <p:txBody>
          <a:bodyPr wrap="square">
            <a:spAutoFit/>
          </a:bodyPr>
          <a:lstStyle/>
          <a:p>
            <a:pPr marL="342900" indent="-342900">
              <a:buFont typeface="Arial" panose="020B0604020202020204" pitchFamily="34" charset="0"/>
              <a:buChar char="•"/>
              <a:defRPr sz="2000">
                <a:solidFill>
                  <a:srgbClr val="3C3C3C"/>
                </a:solidFill>
                <a:latin typeface="Montserrat"/>
              </a:defRPr>
            </a:pPr>
            <a:r>
              <a:rPr lang="en-US"/>
              <a:t>Financial accounting information (payroll, budgeting, general fixed assets, etc.) must be reported to the State Department of Education.</a:t>
            </a:r>
          </a:p>
          <a:p>
            <a:pPr marL="342900" indent="-342900">
              <a:buFont typeface="Arial" panose="020B0604020202020204" pitchFamily="34" charset="0"/>
              <a:buChar char="•"/>
              <a:defRPr sz="2000">
                <a:solidFill>
                  <a:srgbClr val="3C3C3C"/>
                </a:solidFill>
                <a:latin typeface="Montserrat"/>
              </a:defRPr>
            </a:pPr>
            <a:r>
              <a:rPr lang="en-US"/>
              <a:t>Annual independent audit required</a:t>
            </a:r>
          </a:p>
          <a:p>
            <a:pPr marL="342900" indent="-342900">
              <a:buFont typeface="Arial" panose="020B0604020202020204" pitchFamily="34" charset="0"/>
              <a:buChar char="•"/>
              <a:defRPr sz="2000">
                <a:solidFill>
                  <a:srgbClr val="3C3C3C"/>
                </a:solidFill>
                <a:latin typeface="Montserrat"/>
              </a:defRPr>
            </a:pPr>
            <a:r>
              <a:rPr lang="en-US"/>
              <a:t>Monthly financial reports posted publicly</a:t>
            </a:r>
          </a:p>
          <a:p>
            <a:pPr marL="342900" indent="-342900">
              <a:buFont typeface="Arial" panose="020B0604020202020204" pitchFamily="34" charset="0"/>
              <a:buChar char="•"/>
              <a:defRPr sz="2000">
                <a:solidFill>
                  <a:srgbClr val="3C3C3C"/>
                </a:solidFill>
                <a:latin typeface="Montserrat"/>
              </a:defRPr>
            </a:pPr>
            <a:r>
              <a:rPr lang="en-US"/>
              <a:t>Budgets must be submitted annually. The Commission can require revision of budgets.</a:t>
            </a:r>
          </a:p>
          <a:p>
            <a:pPr marL="342900" indent="-342900">
              <a:buFont typeface="Arial" panose="020B0604020202020204" pitchFamily="34" charset="0"/>
              <a:buChar char="•"/>
              <a:defRPr sz="2000">
                <a:solidFill>
                  <a:srgbClr val="3C3C3C"/>
                </a:solidFill>
                <a:latin typeface="Montserrat"/>
              </a:defRPr>
            </a:pPr>
            <a:r>
              <a:rPr lang="en-US"/>
              <a:t>Funds kept in approved public depository (Security for Alabama Funds Enhancement Act)</a:t>
            </a:r>
          </a:p>
          <a:p>
            <a:pPr marL="342900" indent="-342900">
              <a:buFont typeface="Arial" panose="020B0604020202020204" pitchFamily="34" charset="0"/>
              <a:buChar char="•"/>
              <a:defRPr sz="2000">
                <a:solidFill>
                  <a:srgbClr val="3C3C3C"/>
                </a:solidFill>
                <a:latin typeface="Montserrat"/>
              </a:defRPr>
            </a:pPr>
            <a:endParaRPr lang="en-US"/>
          </a:p>
          <a:p>
            <a:pPr marL="342900" indent="-342900">
              <a:buFont typeface="Arial" panose="020B0604020202020204" pitchFamily="34" charset="0"/>
              <a:buChar char="•"/>
              <a:defRPr sz="2000">
                <a:solidFill>
                  <a:srgbClr val="3C3C3C"/>
                </a:solidFill>
                <a:latin typeface="Montserrat"/>
              </a:defRPr>
            </a:pPr>
            <a:endParaRPr lang="en-US"/>
          </a:p>
          <a:p>
            <a:pPr>
              <a:defRPr sz="2000">
                <a:solidFill>
                  <a:srgbClr val="3C3C3C"/>
                </a:solidFill>
                <a:latin typeface="Montserrat"/>
              </a:defRPr>
            </a:pPr>
            <a:endParaRPr/>
          </a:p>
        </p:txBody>
      </p:sp>
    </p:spTree>
    <p:extLst>
      <p:ext uri="{BB962C8B-B14F-4D97-AF65-F5344CB8AC3E}">
        <p14:creationId xmlns:p14="http://schemas.microsoft.com/office/powerpoint/2010/main" val="1068183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DD039-5A25-B6B8-594D-13003F0A4EF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4ABCF70-C197-E7A1-0642-DD73312AD5AC}"/>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2461DA8D-4C60-98BD-E733-578F07405982}"/>
              </a:ext>
            </a:extLst>
          </p:cNvPr>
          <p:cNvSpPr txBox="1"/>
          <p:nvPr/>
        </p:nvSpPr>
        <p:spPr>
          <a:xfrm>
            <a:off x="657842" y="289450"/>
            <a:ext cx="4738798" cy="646331"/>
          </a:xfrm>
          <a:prstGeom prst="rect">
            <a:avLst/>
          </a:prstGeom>
          <a:noFill/>
        </p:spPr>
        <p:txBody>
          <a:bodyPr wrap="none">
            <a:spAutoFit/>
          </a:bodyPr>
          <a:lstStyle/>
          <a:p>
            <a:pPr>
              <a:defRPr sz="3600">
                <a:solidFill>
                  <a:srgbClr val="030D48"/>
                </a:solidFill>
                <a:latin typeface="Playfair Display"/>
              </a:defRPr>
            </a:pPr>
            <a:r>
              <a:rPr lang="en-US"/>
              <a:t>Facility Requirements</a:t>
            </a:r>
            <a:endParaRPr/>
          </a:p>
        </p:txBody>
      </p:sp>
      <p:sp>
        <p:nvSpPr>
          <p:cNvPr id="5" name="Rectangle 4">
            <a:extLst>
              <a:ext uri="{FF2B5EF4-FFF2-40B4-BE49-F238E27FC236}">
                <a16:creationId xmlns:a16="http://schemas.microsoft.com/office/drawing/2014/main" id="{9D91EA76-AA61-96CD-6D06-45C5C833E866}"/>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TextBox 7">
            <a:extLst>
              <a:ext uri="{FF2B5EF4-FFF2-40B4-BE49-F238E27FC236}">
                <a16:creationId xmlns:a16="http://schemas.microsoft.com/office/drawing/2014/main" id="{23DDE3B6-6C69-AA96-1997-0DAC9D08A211}"/>
              </a:ext>
            </a:extLst>
          </p:cNvPr>
          <p:cNvSpPr txBox="1"/>
          <p:nvPr/>
        </p:nvSpPr>
        <p:spPr>
          <a:xfrm>
            <a:off x="657842" y="1059125"/>
            <a:ext cx="7729640" cy="2246769"/>
          </a:xfrm>
          <a:prstGeom prst="rect">
            <a:avLst/>
          </a:prstGeom>
          <a:noFill/>
        </p:spPr>
        <p:txBody>
          <a:bodyPr wrap="square">
            <a:spAutoFit/>
          </a:bodyPr>
          <a:lstStyle/>
          <a:p>
            <a:pPr marL="342900" indent="-342900">
              <a:buFont typeface="Arial" panose="020B0604020202020204" pitchFamily="34" charset="0"/>
              <a:buChar char="•"/>
              <a:defRPr sz="2000">
                <a:solidFill>
                  <a:srgbClr val="3C3C3C"/>
                </a:solidFill>
                <a:latin typeface="Montserrat"/>
              </a:defRPr>
            </a:pPr>
            <a:r>
              <a:rPr lang="en-US"/>
              <a:t>ADA Compliant</a:t>
            </a:r>
          </a:p>
          <a:p>
            <a:pPr marL="342900" indent="-342900">
              <a:buFont typeface="Arial" panose="020B0604020202020204" pitchFamily="34" charset="0"/>
              <a:buChar char="•"/>
              <a:defRPr sz="2000">
                <a:solidFill>
                  <a:srgbClr val="3C3C3C"/>
                </a:solidFill>
                <a:latin typeface="Montserrat"/>
              </a:defRPr>
            </a:pPr>
            <a:r>
              <a:rPr lang="en-US"/>
              <a:t>Meet fire, health, and safety codes</a:t>
            </a:r>
          </a:p>
          <a:p>
            <a:pPr marL="342900" indent="-342900">
              <a:buFont typeface="Arial" panose="020B0604020202020204" pitchFamily="34" charset="0"/>
              <a:buChar char="•"/>
              <a:defRPr sz="2000">
                <a:solidFill>
                  <a:srgbClr val="3C3C3C"/>
                </a:solidFill>
                <a:latin typeface="Montserrat"/>
              </a:defRPr>
            </a:pPr>
            <a:r>
              <a:rPr lang="en-US"/>
              <a:t>Approved physical plant</a:t>
            </a:r>
          </a:p>
          <a:p>
            <a:pPr marL="342900" indent="-342900">
              <a:buFont typeface="Arial" panose="020B0604020202020204" pitchFamily="34" charset="0"/>
              <a:buChar char="•"/>
              <a:defRPr sz="2000">
                <a:solidFill>
                  <a:srgbClr val="3C3C3C"/>
                </a:solidFill>
                <a:latin typeface="Montserrat"/>
              </a:defRPr>
            </a:pPr>
            <a:r>
              <a:rPr lang="en-US"/>
              <a:t>Change of location requires Commission approval</a:t>
            </a:r>
          </a:p>
          <a:p>
            <a:pPr marL="342900" indent="-342900">
              <a:buFont typeface="Arial" panose="020B0604020202020204" pitchFamily="34" charset="0"/>
              <a:buChar char="•"/>
              <a:defRPr sz="2000">
                <a:solidFill>
                  <a:srgbClr val="3C3C3C"/>
                </a:solidFill>
                <a:latin typeface="Montserrat"/>
              </a:defRPr>
            </a:pPr>
            <a:r>
              <a:rPr lang="en-US"/>
              <a:t>Subject to inspection</a:t>
            </a:r>
          </a:p>
          <a:p>
            <a:pPr marL="342900" indent="-342900">
              <a:buFont typeface="Arial" panose="020B0604020202020204" pitchFamily="34" charset="0"/>
              <a:buChar char="•"/>
              <a:defRPr sz="2000">
                <a:solidFill>
                  <a:srgbClr val="3C3C3C"/>
                </a:solidFill>
                <a:latin typeface="Montserrat"/>
              </a:defRPr>
            </a:pPr>
            <a:endParaRPr lang="en-US"/>
          </a:p>
          <a:p>
            <a:pPr>
              <a:defRPr sz="2000">
                <a:solidFill>
                  <a:srgbClr val="3C3C3C"/>
                </a:solidFill>
                <a:latin typeface="Montserrat"/>
              </a:defRPr>
            </a:pPr>
            <a:endParaRPr/>
          </a:p>
        </p:txBody>
      </p:sp>
    </p:spTree>
    <p:extLst>
      <p:ext uri="{BB962C8B-B14F-4D97-AF65-F5344CB8AC3E}">
        <p14:creationId xmlns:p14="http://schemas.microsoft.com/office/powerpoint/2010/main" val="1529685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E6AB7-D847-53BB-5063-A637CEAE710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4E707D7-E151-19BB-A994-B696B4EAC344}"/>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D66DF81A-C25C-98B0-E2A6-7E60E750641A}"/>
              </a:ext>
            </a:extLst>
          </p:cNvPr>
          <p:cNvSpPr txBox="1"/>
          <p:nvPr/>
        </p:nvSpPr>
        <p:spPr>
          <a:xfrm>
            <a:off x="657842" y="289450"/>
            <a:ext cx="6118983" cy="646331"/>
          </a:xfrm>
          <a:prstGeom prst="rect">
            <a:avLst/>
          </a:prstGeom>
          <a:noFill/>
        </p:spPr>
        <p:txBody>
          <a:bodyPr wrap="none">
            <a:spAutoFit/>
          </a:bodyPr>
          <a:lstStyle/>
          <a:p>
            <a:pPr>
              <a:defRPr sz="3600">
                <a:solidFill>
                  <a:srgbClr val="030D48"/>
                </a:solidFill>
                <a:latin typeface="Playfair Display"/>
              </a:defRPr>
            </a:pPr>
            <a:r>
              <a:rPr lang="en-US"/>
              <a:t>Employment Requirements</a:t>
            </a:r>
            <a:endParaRPr/>
          </a:p>
        </p:txBody>
      </p:sp>
      <p:sp>
        <p:nvSpPr>
          <p:cNvPr id="5" name="Rectangle 4">
            <a:extLst>
              <a:ext uri="{FF2B5EF4-FFF2-40B4-BE49-F238E27FC236}">
                <a16:creationId xmlns:a16="http://schemas.microsoft.com/office/drawing/2014/main" id="{373DE724-04ED-E65E-B0F3-B40EBABA70C1}"/>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TextBox 7">
            <a:extLst>
              <a:ext uri="{FF2B5EF4-FFF2-40B4-BE49-F238E27FC236}">
                <a16:creationId xmlns:a16="http://schemas.microsoft.com/office/drawing/2014/main" id="{2629039A-A307-54E2-D50C-83187F1EAC35}"/>
              </a:ext>
            </a:extLst>
          </p:cNvPr>
          <p:cNvSpPr txBox="1"/>
          <p:nvPr/>
        </p:nvSpPr>
        <p:spPr>
          <a:xfrm>
            <a:off x="657842" y="1059125"/>
            <a:ext cx="7729640" cy="3477875"/>
          </a:xfrm>
          <a:prstGeom prst="rect">
            <a:avLst/>
          </a:prstGeom>
          <a:noFill/>
        </p:spPr>
        <p:txBody>
          <a:bodyPr wrap="square">
            <a:spAutoFit/>
          </a:bodyPr>
          <a:lstStyle/>
          <a:p>
            <a:pPr marL="342900" indent="-342900">
              <a:buFont typeface="Arial" panose="020B0604020202020204" pitchFamily="34" charset="0"/>
              <a:buChar char="•"/>
              <a:defRPr sz="2000">
                <a:solidFill>
                  <a:srgbClr val="3C3C3C"/>
                </a:solidFill>
                <a:latin typeface="Montserrat"/>
              </a:defRPr>
            </a:pPr>
            <a:r>
              <a:rPr lang="en-US"/>
              <a:t>Employees are not state employees</a:t>
            </a:r>
          </a:p>
          <a:p>
            <a:pPr marL="342900" indent="-342900">
              <a:buFont typeface="Arial" panose="020B0604020202020204" pitchFamily="34" charset="0"/>
              <a:buChar char="•"/>
              <a:defRPr sz="2000">
                <a:solidFill>
                  <a:srgbClr val="3C3C3C"/>
                </a:solidFill>
                <a:latin typeface="Montserrat"/>
              </a:defRPr>
            </a:pPr>
            <a:r>
              <a:rPr lang="en-US"/>
              <a:t>The Governing Boad must vote if employees will participate in The Public Education Employees’ Health Insurance Plan and the Teacher’s Retirement System. The deciding vote is permanent. </a:t>
            </a:r>
          </a:p>
          <a:p>
            <a:pPr marL="342900" indent="-342900">
              <a:buFont typeface="Arial" panose="020B0604020202020204" pitchFamily="34" charset="0"/>
              <a:buChar char="•"/>
              <a:defRPr sz="2000">
                <a:solidFill>
                  <a:srgbClr val="3C3C3C"/>
                </a:solidFill>
                <a:latin typeface="Montserrat"/>
              </a:defRPr>
            </a:pPr>
            <a:r>
              <a:rPr lang="en-US"/>
              <a:t>Background check required</a:t>
            </a:r>
          </a:p>
          <a:p>
            <a:pPr marL="342900" indent="-342900">
              <a:buFont typeface="Arial" panose="020B0604020202020204" pitchFamily="34" charset="0"/>
              <a:buChar char="•"/>
              <a:defRPr sz="2000">
                <a:solidFill>
                  <a:srgbClr val="3C3C3C"/>
                </a:solidFill>
                <a:latin typeface="Montserrat"/>
              </a:defRPr>
            </a:pPr>
            <a:r>
              <a:rPr lang="en-US"/>
              <a:t>Must comply with:</a:t>
            </a:r>
          </a:p>
          <a:p>
            <a:pPr marL="800100" lvl="1" indent="-342900">
              <a:buFont typeface="Arial" panose="020B0604020202020204" pitchFamily="34" charset="0"/>
              <a:buChar char="•"/>
              <a:defRPr sz="2000">
                <a:solidFill>
                  <a:srgbClr val="3C3C3C"/>
                </a:solidFill>
                <a:latin typeface="Montserrat"/>
              </a:defRPr>
            </a:pPr>
            <a:r>
              <a:rPr lang="en-US"/>
              <a:t>Alabama Child Protection Act</a:t>
            </a:r>
          </a:p>
          <a:p>
            <a:pPr marL="800100" lvl="1" indent="-342900">
              <a:buFont typeface="Arial" panose="020B0604020202020204" pitchFamily="34" charset="0"/>
              <a:buChar char="•"/>
              <a:defRPr sz="2000">
                <a:solidFill>
                  <a:srgbClr val="3C3C3C"/>
                </a:solidFill>
                <a:latin typeface="Montserrat"/>
              </a:defRPr>
            </a:pPr>
            <a:r>
              <a:rPr lang="en-US"/>
              <a:t>Immigration Laws (E-Verify)</a:t>
            </a:r>
          </a:p>
          <a:p>
            <a:pPr marL="342900" indent="-342900">
              <a:buFont typeface="Arial" panose="020B0604020202020204" pitchFamily="34" charset="0"/>
              <a:buChar char="•"/>
              <a:defRPr sz="2000">
                <a:solidFill>
                  <a:srgbClr val="3C3C3C"/>
                </a:solidFill>
                <a:latin typeface="Montserrat"/>
              </a:defRPr>
            </a:pPr>
            <a:endParaRPr lang="en-US"/>
          </a:p>
          <a:p>
            <a:pPr>
              <a:defRPr sz="2000">
                <a:solidFill>
                  <a:srgbClr val="3C3C3C"/>
                </a:solidFill>
                <a:latin typeface="Montserrat"/>
              </a:defRPr>
            </a:pPr>
            <a:endParaRPr/>
          </a:p>
        </p:txBody>
      </p:sp>
    </p:spTree>
    <p:extLst>
      <p:ext uri="{BB962C8B-B14F-4D97-AF65-F5344CB8AC3E}">
        <p14:creationId xmlns:p14="http://schemas.microsoft.com/office/powerpoint/2010/main" val="543865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EF9FD-4747-4607-D623-4B210C1C9E7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53DE2BE-51A1-1EE0-266B-03D2142910BE}"/>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13E59DA9-54A7-147D-F564-88D596BA942F}"/>
              </a:ext>
            </a:extLst>
          </p:cNvPr>
          <p:cNvSpPr txBox="1"/>
          <p:nvPr/>
        </p:nvSpPr>
        <p:spPr>
          <a:xfrm>
            <a:off x="657842" y="289450"/>
            <a:ext cx="6486071" cy="646331"/>
          </a:xfrm>
          <a:prstGeom prst="rect">
            <a:avLst/>
          </a:prstGeom>
          <a:noFill/>
        </p:spPr>
        <p:txBody>
          <a:bodyPr wrap="none">
            <a:spAutoFit/>
          </a:bodyPr>
          <a:lstStyle/>
          <a:p>
            <a:pPr>
              <a:defRPr sz="3600">
                <a:solidFill>
                  <a:srgbClr val="030D48"/>
                </a:solidFill>
                <a:latin typeface="Playfair Display"/>
              </a:defRPr>
            </a:pPr>
            <a:r>
              <a:rPr lang="en-US"/>
              <a:t>Insurance &amp; Legal Protections</a:t>
            </a:r>
            <a:endParaRPr/>
          </a:p>
        </p:txBody>
      </p:sp>
      <p:sp>
        <p:nvSpPr>
          <p:cNvPr id="5" name="Rectangle 4">
            <a:extLst>
              <a:ext uri="{FF2B5EF4-FFF2-40B4-BE49-F238E27FC236}">
                <a16:creationId xmlns:a16="http://schemas.microsoft.com/office/drawing/2014/main" id="{9E15B882-53A9-487C-BC26-5CC55230E35F}"/>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TextBox 7">
            <a:extLst>
              <a:ext uri="{FF2B5EF4-FFF2-40B4-BE49-F238E27FC236}">
                <a16:creationId xmlns:a16="http://schemas.microsoft.com/office/drawing/2014/main" id="{3D9B9277-33D8-6415-B45B-7483259BE9AE}"/>
              </a:ext>
            </a:extLst>
          </p:cNvPr>
          <p:cNvSpPr txBox="1"/>
          <p:nvPr/>
        </p:nvSpPr>
        <p:spPr>
          <a:xfrm>
            <a:off x="657842" y="1059125"/>
            <a:ext cx="7729640" cy="4093428"/>
          </a:xfrm>
          <a:prstGeom prst="rect">
            <a:avLst/>
          </a:prstGeom>
          <a:noFill/>
        </p:spPr>
        <p:txBody>
          <a:bodyPr wrap="square">
            <a:spAutoFit/>
          </a:bodyPr>
          <a:lstStyle/>
          <a:p>
            <a:pPr marL="342900" indent="-342900">
              <a:buFont typeface="Arial" panose="020B0604020202020204" pitchFamily="34" charset="0"/>
              <a:buChar char="•"/>
              <a:defRPr sz="2000">
                <a:solidFill>
                  <a:srgbClr val="3C3C3C"/>
                </a:solidFill>
                <a:latin typeface="Montserrat"/>
              </a:defRPr>
            </a:pPr>
            <a:r>
              <a:rPr lang="en-US"/>
              <a:t>Required insurance coverage:</a:t>
            </a:r>
          </a:p>
          <a:p>
            <a:pPr marL="800100" lvl="1" indent="-342900">
              <a:buFont typeface="Arial" panose="020B0604020202020204" pitchFamily="34" charset="0"/>
              <a:buChar char="•"/>
              <a:defRPr sz="2000">
                <a:solidFill>
                  <a:srgbClr val="3C3C3C"/>
                </a:solidFill>
                <a:latin typeface="Montserrat"/>
              </a:defRPr>
            </a:pPr>
            <a:r>
              <a:rPr lang="en-US"/>
              <a:t>Property Insurance</a:t>
            </a:r>
          </a:p>
          <a:p>
            <a:pPr marL="800100" lvl="1" indent="-342900">
              <a:buFont typeface="Arial" panose="020B0604020202020204" pitchFamily="34" charset="0"/>
              <a:buChar char="•"/>
              <a:defRPr sz="2000">
                <a:solidFill>
                  <a:srgbClr val="3C3C3C"/>
                </a:solidFill>
                <a:latin typeface="Montserrat"/>
              </a:defRPr>
            </a:pPr>
            <a:r>
              <a:rPr lang="en-US"/>
              <a:t>General Liability Insurance</a:t>
            </a:r>
          </a:p>
          <a:p>
            <a:pPr marL="800100" lvl="1" indent="-342900">
              <a:buFont typeface="Arial" panose="020B0604020202020204" pitchFamily="34" charset="0"/>
              <a:buChar char="•"/>
              <a:defRPr sz="2000">
                <a:solidFill>
                  <a:srgbClr val="3C3C3C"/>
                </a:solidFill>
                <a:latin typeface="Montserrat"/>
              </a:defRPr>
            </a:pPr>
            <a:r>
              <a:rPr lang="en-US"/>
              <a:t>Workers’ Compensation Insurance</a:t>
            </a:r>
          </a:p>
          <a:p>
            <a:pPr marL="800100" lvl="1" indent="-342900">
              <a:buFont typeface="Arial" panose="020B0604020202020204" pitchFamily="34" charset="0"/>
              <a:buChar char="•"/>
              <a:defRPr sz="2000">
                <a:solidFill>
                  <a:srgbClr val="3C3C3C"/>
                </a:solidFill>
                <a:latin typeface="Montserrat"/>
              </a:defRPr>
            </a:pPr>
            <a:r>
              <a:rPr lang="en-US"/>
              <a:t>Unemployment Compensation Insurance</a:t>
            </a:r>
          </a:p>
          <a:p>
            <a:pPr marL="800100" lvl="1" indent="-342900">
              <a:buFont typeface="Arial" panose="020B0604020202020204" pitchFamily="34" charset="0"/>
              <a:buChar char="•"/>
              <a:defRPr sz="2000">
                <a:solidFill>
                  <a:srgbClr val="3C3C3C"/>
                </a:solidFill>
                <a:latin typeface="Montserrat"/>
              </a:defRPr>
            </a:pPr>
            <a:r>
              <a:rPr lang="en-US"/>
              <a:t>Errors and Omission Insurance</a:t>
            </a:r>
          </a:p>
          <a:p>
            <a:pPr marL="800100" lvl="1" indent="-342900">
              <a:buFont typeface="Arial" panose="020B0604020202020204" pitchFamily="34" charset="0"/>
              <a:buChar char="•"/>
              <a:defRPr sz="2000">
                <a:solidFill>
                  <a:srgbClr val="3C3C3C"/>
                </a:solidFill>
                <a:latin typeface="Montserrat"/>
              </a:defRPr>
            </a:pPr>
            <a:r>
              <a:rPr lang="en-US"/>
              <a:t>Motor Vehicle Insurance (if applicable)</a:t>
            </a:r>
          </a:p>
          <a:p>
            <a:pPr marL="800100" lvl="1" indent="-342900">
              <a:buFont typeface="Arial" panose="020B0604020202020204" pitchFamily="34" charset="0"/>
              <a:buChar char="•"/>
              <a:defRPr sz="2000">
                <a:solidFill>
                  <a:srgbClr val="3C3C3C"/>
                </a:solidFill>
                <a:latin typeface="Montserrat"/>
              </a:defRPr>
            </a:pPr>
            <a:r>
              <a:rPr lang="en-US"/>
              <a:t>Any other insurance intended to cover the Governing Board, school, or employees.</a:t>
            </a:r>
          </a:p>
          <a:p>
            <a:pPr marL="342900" indent="-342900">
              <a:buFont typeface="Arial" panose="020B0604020202020204" pitchFamily="34" charset="0"/>
              <a:buChar char="•"/>
              <a:defRPr sz="2000">
                <a:solidFill>
                  <a:srgbClr val="3C3C3C"/>
                </a:solidFill>
                <a:latin typeface="Montserrat"/>
              </a:defRPr>
            </a:pPr>
            <a:r>
              <a:rPr lang="en-US"/>
              <a:t>State of Alabama not liable to school debts</a:t>
            </a:r>
          </a:p>
          <a:p>
            <a:pPr marL="342900" indent="-342900">
              <a:buFont typeface="Arial" panose="020B0604020202020204" pitchFamily="34" charset="0"/>
              <a:buChar char="•"/>
              <a:defRPr sz="2000">
                <a:solidFill>
                  <a:srgbClr val="3C3C3C"/>
                </a:solidFill>
                <a:latin typeface="Montserrat"/>
              </a:defRPr>
            </a:pPr>
            <a:r>
              <a:rPr lang="en-US"/>
              <a:t>Cannot bind state or Commission financially</a:t>
            </a:r>
          </a:p>
          <a:p>
            <a:pPr marL="342900" indent="-342900">
              <a:buFont typeface="Arial" panose="020B0604020202020204" pitchFamily="34" charset="0"/>
              <a:buChar char="•"/>
              <a:defRPr sz="2000">
                <a:solidFill>
                  <a:srgbClr val="3C3C3C"/>
                </a:solidFill>
                <a:latin typeface="Montserrat"/>
              </a:defRPr>
            </a:pPr>
            <a:endParaRPr lang="en-US"/>
          </a:p>
          <a:p>
            <a:pPr>
              <a:defRPr sz="2000">
                <a:solidFill>
                  <a:srgbClr val="3C3C3C"/>
                </a:solidFill>
                <a:latin typeface="Montserrat"/>
              </a:defRPr>
            </a:pPr>
            <a:endParaRPr/>
          </a:p>
        </p:txBody>
      </p:sp>
    </p:spTree>
    <p:extLst>
      <p:ext uri="{BB962C8B-B14F-4D97-AF65-F5344CB8AC3E}">
        <p14:creationId xmlns:p14="http://schemas.microsoft.com/office/powerpoint/2010/main" val="544944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BF18C-BC2E-EC9D-A3CC-7F70BA2815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350883-6D20-367B-0638-6169D7BC410A}"/>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129130A7-C79A-B974-C510-28099BB5E73B}"/>
              </a:ext>
            </a:extLst>
          </p:cNvPr>
          <p:cNvSpPr txBox="1"/>
          <p:nvPr/>
        </p:nvSpPr>
        <p:spPr>
          <a:xfrm>
            <a:off x="657842" y="289450"/>
            <a:ext cx="5812810" cy="646331"/>
          </a:xfrm>
          <a:prstGeom prst="rect">
            <a:avLst/>
          </a:prstGeom>
          <a:noFill/>
        </p:spPr>
        <p:txBody>
          <a:bodyPr wrap="none">
            <a:spAutoFit/>
          </a:bodyPr>
          <a:lstStyle/>
          <a:p>
            <a:pPr>
              <a:defRPr sz="3600">
                <a:solidFill>
                  <a:srgbClr val="030D48"/>
                </a:solidFill>
                <a:latin typeface="Playfair Display"/>
              </a:defRPr>
            </a:pPr>
            <a:r>
              <a:rPr lang="en-US"/>
              <a:t>Oversight &amp; Accountability</a:t>
            </a:r>
            <a:endParaRPr/>
          </a:p>
        </p:txBody>
      </p:sp>
      <p:sp>
        <p:nvSpPr>
          <p:cNvPr id="5" name="Rectangle 4">
            <a:extLst>
              <a:ext uri="{FF2B5EF4-FFF2-40B4-BE49-F238E27FC236}">
                <a16:creationId xmlns:a16="http://schemas.microsoft.com/office/drawing/2014/main" id="{65CC6084-4183-E27B-6DB8-1ECA5391C906}"/>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TextBox 7">
            <a:extLst>
              <a:ext uri="{FF2B5EF4-FFF2-40B4-BE49-F238E27FC236}">
                <a16:creationId xmlns:a16="http://schemas.microsoft.com/office/drawing/2014/main" id="{3D88C2CB-06E5-C4A0-77EF-752DEFC2AE58}"/>
              </a:ext>
            </a:extLst>
          </p:cNvPr>
          <p:cNvSpPr txBox="1"/>
          <p:nvPr/>
        </p:nvSpPr>
        <p:spPr>
          <a:xfrm>
            <a:off x="707180" y="935781"/>
            <a:ext cx="7729640" cy="6093976"/>
          </a:xfrm>
          <a:prstGeom prst="rect">
            <a:avLst/>
          </a:prstGeom>
          <a:noFill/>
        </p:spPr>
        <p:txBody>
          <a:bodyPr wrap="square" lIns="91440" tIns="45720" rIns="91440" bIns="45720" anchor="t">
            <a:spAutoFit/>
          </a:bodyPr>
          <a:lstStyle/>
          <a:p>
            <a:r>
              <a:rPr lang="en-US" sz="1600">
                <a:latin typeface="Montserrat"/>
              </a:rPr>
              <a:t>The performance provisions of this contract are based on a performance framework that clearly sets forth the academic financial, and operational performance indicators, measures, and metrics that will guide the Commission’s evaluations of each public charter school.  In addition to state and federal accountability standards, the </a:t>
            </a:r>
            <a:r>
              <a:rPr lang="en-US" sz="1600" b="1">
                <a:latin typeface="Montserrat"/>
              </a:rPr>
              <a:t>performance framework </a:t>
            </a:r>
            <a:r>
              <a:rPr lang="en-US" sz="1600">
                <a:latin typeface="Montserrat"/>
              </a:rPr>
              <a:t>should include specific provisions, indicators, measures, and metrics for:</a:t>
            </a:r>
          </a:p>
          <a:p>
            <a:pPr marL="285750" indent="-285750">
              <a:buFont typeface="Arial" panose="020B0604020202020204" pitchFamily="34" charset="0"/>
              <a:buChar char="•"/>
            </a:pPr>
            <a:r>
              <a:rPr lang="en-US" sz="1450">
                <a:latin typeface="Montserrat"/>
              </a:rPr>
              <a:t> Student academic proficiency, which includes, but is not limited to, performance on state standardized assessments.</a:t>
            </a:r>
          </a:p>
          <a:p>
            <a:pPr marL="285750" indent="-285750">
              <a:buFont typeface="Arial" panose="020B0604020202020204" pitchFamily="34" charset="0"/>
              <a:buChar char="•"/>
            </a:pPr>
            <a:r>
              <a:rPr lang="en-US" sz="1450">
                <a:latin typeface="Montserrat" panose="00000500000000000000" pitchFamily="2" charset="0"/>
              </a:rPr>
              <a:t>Student academic growth, which includes, but is not limited to, performance on state standardized assessments.</a:t>
            </a:r>
          </a:p>
          <a:p>
            <a:pPr marL="285750" indent="-285750">
              <a:buFont typeface="Arial" panose="020B0604020202020204" pitchFamily="34" charset="0"/>
              <a:buChar char="•"/>
            </a:pPr>
            <a:r>
              <a:rPr lang="en-US" sz="1450">
                <a:latin typeface="Montserrat"/>
              </a:rPr>
              <a:t>Achievement gaps in both proficiency and growth between major student subgroups.</a:t>
            </a:r>
          </a:p>
          <a:p>
            <a:pPr marL="285750" indent="-285750">
              <a:buFont typeface="Arial" panose="020B0604020202020204" pitchFamily="34" charset="0"/>
              <a:buChar char="•"/>
            </a:pPr>
            <a:r>
              <a:rPr lang="en-US" sz="1450">
                <a:latin typeface="Montserrat" panose="00000500000000000000" pitchFamily="2" charset="0"/>
              </a:rPr>
              <a:t>Attendance.</a:t>
            </a:r>
          </a:p>
          <a:p>
            <a:pPr marL="285750" indent="-285750">
              <a:buFont typeface="Arial" panose="020B0604020202020204" pitchFamily="34" charset="0"/>
              <a:buChar char="•"/>
            </a:pPr>
            <a:r>
              <a:rPr lang="en-US" sz="1450">
                <a:latin typeface="Montserrat" panose="00000500000000000000" pitchFamily="2" charset="0"/>
              </a:rPr>
              <a:t>Recurrent enrollment from year to year.</a:t>
            </a:r>
          </a:p>
          <a:p>
            <a:pPr marL="285750" indent="-285750">
              <a:buFont typeface="Arial" panose="020B0604020202020204" pitchFamily="34" charset="0"/>
              <a:buChar char="•"/>
            </a:pPr>
            <a:r>
              <a:rPr lang="en-US" sz="1450">
                <a:latin typeface="Montserrat" panose="00000500000000000000" pitchFamily="2" charset="0"/>
              </a:rPr>
              <a:t>Postsecondary readiness for high school.</a:t>
            </a:r>
          </a:p>
          <a:p>
            <a:pPr marL="285750" indent="-285750">
              <a:buFont typeface="Arial" panose="020B0604020202020204" pitchFamily="34" charset="0"/>
              <a:buChar char="•"/>
            </a:pPr>
            <a:r>
              <a:rPr lang="en-US" sz="1450">
                <a:latin typeface="Montserrat" panose="00000500000000000000" pitchFamily="2" charset="0"/>
              </a:rPr>
              <a:t>Financial performance and sustainability.</a:t>
            </a:r>
          </a:p>
          <a:p>
            <a:pPr marL="285750" indent="-285750">
              <a:buFont typeface="Arial" panose="020B0604020202020204" pitchFamily="34" charset="0"/>
              <a:buChar char="•"/>
            </a:pPr>
            <a:r>
              <a:rPr lang="en-US" sz="1450">
                <a:latin typeface="Montserrat" panose="00000500000000000000" pitchFamily="2" charset="0"/>
              </a:rPr>
              <a:t>Governing Board performance and stewardship, including compliance with all applicable laws, regulations, and terms of the charter contract.</a:t>
            </a:r>
          </a:p>
          <a:p>
            <a:r>
              <a:rPr lang="en-US" sz="1600">
                <a:latin typeface="Montserrat" panose="00000500000000000000" pitchFamily="2" charset="0"/>
              </a:rPr>
              <a:t>The performance framework requires the disaggregation of all student performance data by major student subgroups (including gender, race, poverty status, special education status, English learner status, and gifted status).</a:t>
            </a:r>
          </a:p>
          <a:p>
            <a:pPr marL="285750" indent="-285750">
              <a:buFont typeface="Arial" panose="020B0604020202020204" pitchFamily="34" charset="0"/>
              <a:buChar char="•"/>
            </a:pPr>
            <a:endParaRPr lang="en-US" sz="1600">
              <a:latin typeface="Montserrat" panose="00000500000000000000" pitchFamily="2" charset="0"/>
            </a:endParaRPr>
          </a:p>
          <a:p>
            <a:pPr marL="342900" indent="-342900">
              <a:buFont typeface="Arial" panose="020B0604020202020204" pitchFamily="34" charset="0"/>
              <a:buChar char="•"/>
              <a:defRPr sz="2000">
                <a:solidFill>
                  <a:srgbClr val="3C3C3C"/>
                </a:solidFill>
                <a:latin typeface="Montserrat"/>
              </a:defRPr>
            </a:pPr>
            <a:endParaRPr lang="en-US"/>
          </a:p>
          <a:p>
            <a:pPr>
              <a:defRPr sz="2000">
                <a:solidFill>
                  <a:srgbClr val="3C3C3C"/>
                </a:solidFill>
                <a:latin typeface="Montserrat"/>
              </a:defRPr>
            </a:pPr>
            <a:endParaRPr/>
          </a:p>
        </p:txBody>
      </p:sp>
    </p:spTree>
    <p:extLst>
      <p:ext uri="{BB962C8B-B14F-4D97-AF65-F5344CB8AC3E}">
        <p14:creationId xmlns:p14="http://schemas.microsoft.com/office/powerpoint/2010/main" val="205532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06EF0-0724-83DB-82BE-B0056CBE50E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790166D-BF93-2BB2-FC67-09694398FC3C}"/>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FE0CC37-2E94-2391-6D4A-B9E9A664119A}"/>
              </a:ext>
            </a:extLst>
          </p:cNvPr>
          <p:cNvSpPr txBox="1"/>
          <p:nvPr/>
        </p:nvSpPr>
        <p:spPr>
          <a:xfrm>
            <a:off x="657842" y="289450"/>
            <a:ext cx="3671198" cy="646331"/>
          </a:xfrm>
          <a:prstGeom prst="rect">
            <a:avLst/>
          </a:prstGeom>
          <a:noFill/>
        </p:spPr>
        <p:txBody>
          <a:bodyPr wrap="none">
            <a:spAutoFit/>
          </a:bodyPr>
          <a:lstStyle/>
          <a:p>
            <a:pPr>
              <a:defRPr sz="3600">
                <a:solidFill>
                  <a:srgbClr val="030D48"/>
                </a:solidFill>
                <a:latin typeface="Playfair Display"/>
              </a:defRPr>
            </a:pPr>
            <a:r>
              <a:rPr lang="en-US"/>
              <a:t>APCSC &amp; ALSDE</a:t>
            </a:r>
            <a:endParaRPr/>
          </a:p>
        </p:txBody>
      </p:sp>
      <p:sp>
        <p:nvSpPr>
          <p:cNvPr id="5" name="Rectangle 4">
            <a:extLst>
              <a:ext uri="{FF2B5EF4-FFF2-40B4-BE49-F238E27FC236}">
                <a16:creationId xmlns:a16="http://schemas.microsoft.com/office/drawing/2014/main" id="{AEBC7119-D1D0-DE5E-B58A-9C27B22D04A8}"/>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7" name="Content Placeholder 6">
            <a:extLst>
              <a:ext uri="{FF2B5EF4-FFF2-40B4-BE49-F238E27FC236}">
                <a16:creationId xmlns:a16="http://schemas.microsoft.com/office/drawing/2014/main" id="{723CF29E-74C2-5B05-21EB-CCF515DAC759}"/>
              </a:ext>
            </a:extLst>
          </p:cNvPr>
          <p:cNvSpPr>
            <a:spLocks noGrp="1"/>
          </p:cNvSpPr>
          <p:nvPr>
            <p:ph sz="half" idx="1"/>
          </p:nvPr>
        </p:nvSpPr>
        <p:spPr/>
        <p:txBody>
          <a:bodyPr>
            <a:normAutofit fontScale="55000" lnSpcReduction="20000"/>
          </a:bodyPr>
          <a:lstStyle/>
          <a:p>
            <a:pPr marL="0" indent="0">
              <a:buNone/>
            </a:pPr>
            <a:r>
              <a:rPr lang="en-US">
                <a:latin typeface="Montserrat" panose="00000500000000000000" pitchFamily="2" charset="0"/>
              </a:rPr>
              <a:t>Alabama Public Charter School Commission is the </a:t>
            </a:r>
            <a:r>
              <a:rPr lang="en-US" b="1">
                <a:latin typeface="Montserrat" panose="00000500000000000000" pitchFamily="2" charset="0"/>
              </a:rPr>
              <a:t>primary oversight </a:t>
            </a:r>
            <a:r>
              <a:rPr lang="en-US">
                <a:latin typeface="Montserrat" panose="00000500000000000000" pitchFamily="2" charset="0"/>
              </a:rPr>
              <a:t>for charter schools. </a:t>
            </a:r>
          </a:p>
          <a:p>
            <a:r>
              <a:rPr lang="en-US" b="1">
                <a:latin typeface="Montserrat" panose="00000500000000000000" pitchFamily="2" charset="0"/>
              </a:rPr>
              <a:t>Responsibilities of the Authorizer:</a:t>
            </a:r>
          </a:p>
          <a:p>
            <a:pPr lvl="1"/>
            <a:r>
              <a:rPr lang="en-US" sz="2500">
                <a:latin typeface="Montserrat" panose="00000500000000000000" pitchFamily="2" charset="0"/>
              </a:rPr>
              <a:t>Approve or deny charter applications.</a:t>
            </a:r>
          </a:p>
          <a:p>
            <a:pPr lvl="1"/>
            <a:r>
              <a:rPr lang="en-US" sz="2500">
                <a:latin typeface="Montserrat" panose="00000500000000000000" pitchFamily="2" charset="0"/>
              </a:rPr>
              <a:t>Negotiate and execute the charter contract.</a:t>
            </a:r>
          </a:p>
          <a:p>
            <a:pPr lvl="1"/>
            <a:r>
              <a:rPr lang="en-US" sz="2500">
                <a:latin typeface="Montserrat" panose="00000500000000000000" pitchFamily="2" charset="0"/>
              </a:rPr>
              <a:t>Monitor performance (academic, financial, operational).</a:t>
            </a:r>
          </a:p>
          <a:p>
            <a:pPr lvl="1"/>
            <a:r>
              <a:rPr lang="en-US" sz="2500">
                <a:latin typeface="Montserrat" panose="00000500000000000000" pitchFamily="2" charset="0"/>
              </a:rPr>
              <a:t>Conduct site visits and review data.</a:t>
            </a:r>
          </a:p>
          <a:p>
            <a:pPr lvl="1"/>
            <a:r>
              <a:rPr lang="en-US" sz="2500">
                <a:latin typeface="Montserrat" panose="00000500000000000000" pitchFamily="2" charset="0"/>
              </a:rPr>
              <a:t>Place schools on corrective action if performance is inadequate.</a:t>
            </a:r>
          </a:p>
          <a:p>
            <a:pPr lvl="1"/>
            <a:r>
              <a:rPr lang="en-US" sz="2500">
                <a:latin typeface="Montserrat" panose="00000500000000000000" pitchFamily="2" charset="0"/>
              </a:rPr>
              <a:t>Renew, non-renew, or revoke charters based on performance and compliance.</a:t>
            </a:r>
          </a:p>
          <a:p>
            <a:r>
              <a:rPr lang="en-US">
                <a:latin typeface="Montserrat" panose="00000500000000000000" pitchFamily="2" charset="0"/>
              </a:rPr>
              <a:t>The </a:t>
            </a:r>
            <a:r>
              <a:rPr lang="en-US" b="1">
                <a:latin typeface="Montserrat" panose="00000500000000000000" pitchFamily="2" charset="0"/>
              </a:rPr>
              <a:t>authorizer acts as the primary accountability body</a:t>
            </a:r>
            <a:r>
              <a:rPr lang="en-US">
                <a:latin typeface="Montserrat" panose="00000500000000000000" pitchFamily="2" charset="0"/>
              </a:rPr>
              <a:t>, ensuring the school meets the performance standards outlined in its charter contract.</a:t>
            </a:r>
          </a:p>
          <a:p>
            <a:pPr marL="0" indent="0">
              <a:buNone/>
            </a:pPr>
            <a:endParaRPr lang="en-US"/>
          </a:p>
        </p:txBody>
      </p:sp>
      <p:sp>
        <p:nvSpPr>
          <p:cNvPr id="8" name="Content Placeholder 7">
            <a:extLst>
              <a:ext uri="{FF2B5EF4-FFF2-40B4-BE49-F238E27FC236}">
                <a16:creationId xmlns:a16="http://schemas.microsoft.com/office/drawing/2014/main" id="{DE3BD9DB-D3C8-3225-094C-1883C2A64763}"/>
              </a:ext>
            </a:extLst>
          </p:cNvPr>
          <p:cNvSpPr>
            <a:spLocks noGrp="1"/>
          </p:cNvSpPr>
          <p:nvPr>
            <p:ph sz="half" idx="2"/>
          </p:nvPr>
        </p:nvSpPr>
        <p:spPr>
          <a:xfrm>
            <a:off x="4810125" y="1600199"/>
            <a:ext cx="4038600" cy="4525963"/>
          </a:xfrm>
        </p:spPr>
        <p:txBody>
          <a:bodyPr vert="horz" lIns="91440" tIns="45720" rIns="91440" bIns="45720" rtlCol="0" anchor="t">
            <a:normAutofit fontScale="55000" lnSpcReduction="20000"/>
          </a:bodyPr>
          <a:lstStyle/>
          <a:p>
            <a:pPr marL="0" indent="0">
              <a:buNone/>
            </a:pPr>
            <a:r>
              <a:rPr lang="en-US">
                <a:latin typeface="Montserrat" panose="00000500000000000000" pitchFamily="2" charset="0"/>
              </a:rPr>
              <a:t>The Alabama State Department of Education (ALSDE) plays a broader regulatory role.</a:t>
            </a:r>
          </a:p>
          <a:p>
            <a:r>
              <a:rPr lang="en-US" b="1">
                <a:latin typeface="Montserrat" panose="00000500000000000000" pitchFamily="2" charset="0"/>
              </a:rPr>
              <a:t>Responsibilities of the State Department:</a:t>
            </a:r>
          </a:p>
          <a:p>
            <a:pPr lvl="1"/>
            <a:r>
              <a:rPr lang="en-US">
                <a:latin typeface="Montserrat"/>
              </a:rPr>
              <a:t>Ensure support and administration of state requirements, including federal and special education, and civil rights laws. </a:t>
            </a:r>
          </a:p>
          <a:p>
            <a:pPr lvl="1"/>
            <a:r>
              <a:rPr lang="en-US">
                <a:latin typeface="Montserrat"/>
              </a:rPr>
              <a:t>Manage state assessment and accountability systems.</a:t>
            </a:r>
          </a:p>
          <a:p>
            <a:pPr lvl="1"/>
            <a:r>
              <a:rPr lang="en-US">
                <a:latin typeface="Montserrat"/>
              </a:rPr>
              <a:t>Allocate state and federal funding.</a:t>
            </a:r>
          </a:p>
          <a:p>
            <a:pPr lvl="1"/>
            <a:r>
              <a:rPr lang="en-US">
                <a:latin typeface="Montserrat"/>
              </a:rPr>
              <a:t>Provide </a:t>
            </a:r>
            <a:r>
              <a:rPr lang="en-US" u="sng">
                <a:latin typeface="Montserrat"/>
              </a:rPr>
              <a:t>oversight to authorizers </a:t>
            </a:r>
            <a:r>
              <a:rPr lang="en-US">
                <a:latin typeface="Montserrat"/>
              </a:rPr>
              <a:t>to ensure they are fulfilling their duties appropriately.</a:t>
            </a:r>
          </a:p>
          <a:p>
            <a:pPr lvl="1"/>
            <a:r>
              <a:rPr lang="en-US">
                <a:latin typeface="Montserrat"/>
              </a:rPr>
              <a:t>Collect statewide data for reporting and public transparency.</a:t>
            </a:r>
          </a:p>
          <a:p>
            <a:r>
              <a:rPr lang="en-US">
                <a:latin typeface="Montserrat"/>
              </a:rPr>
              <a:t>While the </a:t>
            </a:r>
            <a:r>
              <a:rPr lang="en-US" u="sng">
                <a:latin typeface="Montserrat"/>
              </a:rPr>
              <a:t>authorizer and the Department both directly monitor the school’s performance</a:t>
            </a:r>
            <a:r>
              <a:rPr lang="en-US">
                <a:latin typeface="Montserrat"/>
              </a:rPr>
              <a:t>, the authorizer is responsible for legal compliance so all information must come to the authorizer.</a:t>
            </a:r>
          </a:p>
          <a:p>
            <a:pPr marL="0" indent="0">
              <a:buNone/>
            </a:pPr>
            <a:endParaRPr lang="en-US"/>
          </a:p>
        </p:txBody>
      </p:sp>
    </p:spTree>
    <p:extLst>
      <p:ext uri="{BB962C8B-B14F-4D97-AF65-F5344CB8AC3E}">
        <p14:creationId xmlns:p14="http://schemas.microsoft.com/office/powerpoint/2010/main" val="2347520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4FBBF-5321-1371-0574-AAA703D91F9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254F2CD-3605-B41A-84C4-C9C8F3055134}"/>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4697E8A0-EC93-8897-4073-DABF45706885}"/>
              </a:ext>
            </a:extLst>
          </p:cNvPr>
          <p:cNvSpPr txBox="1"/>
          <p:nvPr/>
        </p:nvSpPr>
        <p:spPr>
          <a:xfrm>
            <a:off x="657842" y="289450"/>
            <a:ext cx="5397631" cy="646331"/>
          </a:xfrm>
          <a:prstGeom prst="rect">
            <a:avLst/>
          </a:prstGeom>
          <a:noFill/>
        </p:spPr>
        <p:txBody>
          <a:bodyPr wrap="none">
            <a:spAutoFit/>
          </a:bodyPr>
          <a:lstStyle/>
          <a:p>
            <a:pPr>
              <a:defRPr sz="3600">
                <a:solidFill>
                  <a:srgbClr val="030D48"/>
                </a:solidFill>
                <a:latin typeface="Playfair Display"/>
              </a:defRPr>
            </a:pPr>
            <a:r>
              <a:rPr lang="en-US"/>
              <a:t>Miscellaneous Provisions</a:t>
            </a:r>
            <a:endParaRPr/>
          </a:p>
        </p:txBody>
      </p:sp>
      <p:sp>
        <p:nvSpPr>
          <p:cNvPr id="5" name="Rectangle 4">
            <a:extLst>
              <a:ext uri="{FF2B5EF4-FFF2-40B4-BE49-F238E27FC236}">
                <a16:creationId xmlns:a16="http://schemas.microsoft.com/office/drawing/2014/main" id="{A73ACD03-C0E5-C055-C47E-F47B05557BF0}"/>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TextBox 7">
            <a:extLst>
              <a:ext uri="{FF2B5EF4-FFF2-40B4-BE49-F238E27FC236}">
                <a16:creationId xmlns:a16="http://schemas.microsoft.com/office/drawing/2014/main" id="{F3DFA687-602C-31B7-77F3-4B08001B1971}"/>
              </a:ext>
            </a:extLst>
          </p:cNvPr>
          <p:cNvSpPr txBox="1"/>
          <p:nvPr/>
        </p:nvSpPr>
        <p:spPr>
          <a:xfrm>
            <a:off x="707180" y="935781"/>
            <a:ext cx="7729640" cy="3447098"/>
          </a:xfrm>
          <a:prstGeom prst="rect">
            <a:avLst/>
          </a:prstGeom>
          <a:noFill/>
        </p:spPr>
        <p:txBody>
          <a:bodyPr wrap="square">
            <a:spAutoFit/>
          </a:bodyPr>
          <a:lstStyle/>
          <a:p>
            <a:pPr marL="285750" indent="-285750">
              <a:buFont typeface="Arial" panose="020B0604020202020204" pitchFamily="34" charset="0"/>
              <a:buChar char="•"/>
            </a:pPr>
            <a:r>
              <a:rPr lang="en-US">
                <a:latin typeface="Montserrat" panose="00000500000000000000" pitchFamily="2" charset="0"/>
              </a:rPr>
              <a:t>School records must be maintained in accordance with all applicable state and federal document and record retention requirements</a:t>
            </a:r>
          </a:p>
          <a:p>
            <a:pPr marL="285750" indent="-285750">
              <a:buFont typeface="Arial" panose="020B0604020202020204" pitchFamily="34" charset="0"/>
              <a:buChar char="•"/>
            </a:pPr>
            <a:r>
              <a:rPr lang="en-US">
                <a:latin typeface="Montserrat" panose="00000500000000000000" pitchFamily="2" charset="0"/>
              </a:rPr>
              <a:t>The education records of students enrolled in a School are governed by the requirements of the Family Educational Rights and Privacy Act (“FERPA”), 20 U.S.C. §1232g, and its corresponding regulations.</a:t>
            </a:r>
          </a:p>
          <a:p>
            <a:pPr marL="285750" indent="-285750">
              <a:buFont typeface="Arial" panose="020B0604020202020204" pitchFamily="34" charset="0"/>
              <a:buChar char="•"/>
            </a:pPr>
            <a:r>
              <a:rPr lang="en-US">
                <a:latin typeface="Montserrat" panose="00000500000000000000" pitchFamily="2" charset="0"/>
              </a:rPr>
              <a:t>Schools must safeguard personally identifiable information from education records in their possession by developing and adhering to a Data Governance Policy that safeguards against unauthorized access or disclosure of such records.</a:t>
            </a:r>
          </a:p>
          <a:p>
            <a:pPr>
              <a:defRPr sz="2000">
                <a:solidFill>
                  <a:srgbClr val="3C3C3C"/>
                </a:solidFill>
                <a:latin typeface="Montserrat"/>
              </a:defRPr>
            </a:pPr>
            <a:endParaRPr/>
          </a:p>
        </p:txBody>
      </p:sp>
    </p:spTree>
    <p:extLst>
      <p:ext uri="{BB962C8B-B14F-4D97-AF65-F5344CB8AC3E}">
        <p14:creationId xmlns:p14="http://schemas.microsoft.com/office/powerpoint/2010/main" val="392043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FAC9F-0745-7DF2-E3F5-11A26DCC8E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6EDB25-537F-2DA9-C42C-FA7580F4ADBE}"/>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10164596-72F3-9A7B-037B-31B29073EC9D}"/>
              </a:ext>
            </a:extLst>
          </p:cNvPr>
          <p:cNvSpPr txBox="1"/>
          <p:nvPr/>
        </p:nvSpPr>
        <p:spPr>
          <a:xfrm>
            <a:off x="657842" y="289450"/>
            <a:ext cx="4682692" cy="646331"/>
          </a:xfrm>
          <a:prstGeom prst="rect">
            <a:avLst/>
          </a:prstGeom>
          <a:noFill/>
        </p:spPr>
        <p:txBody>
          <a:bodyPr wrap="none">
            <a:spAutoFit/>
          </a:bodyPr>
          <a:lstStyle/>
          <a:p>
            <a:pPr>
              <a:defRPr sz="3600">
                <a:solidFill>
                  <a:srgbClr val="030D48"/>
                </a:solidFill>
                <a:latin typeface="Playfair Display"/>
              </a:defRPr>
            </a:pPr>
            <a:r>
              <a:rPr lang="en-US"/>
              <a:t>Attachment Overview</a:t>
            </a:r>
            <a:endParaRPr/>
          </a:p>
        </p:txBody>
      </p:sp>
      <p:sp>
        <p:nvSpPr>
          <p:cNvPr id="5" name="Rectangle 4">
            <a:extLst>
              <a:ext uri="{FF2B5EF4-FFF2-40B4-BE49-F238E27FC236}">
                <a16:creationId xmlns:a16="http://schemas.microsoft.com/office/drawing/2014/main" id="{151F31D6-2CC4-4BE8-0712-7C85A9596643}"/>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Content Placeholder 7">
            <a:extLst>
              <a:ext uri="{FF2B5EF4-FFF2-40B4-BE49-F238E27FC236}">
                <a16:creationId xmlns:a16="http://schemas.microsoft.com/office/drawing/2014/main" id="{7673158C-BC40-C57B-8B7F-A69CB16CC7D6}"/>
              </a:ext>
            </a:extLst>
          </p:cNvPr>
          <p:cNvSpPr>
            <a:spLocks noGrp="1"/>
          </p:cNvSpPr>
          <p:nvPr>
            <p:ph sz="half" idx="2"/>
          </p:nvPr>
        </p:nvSpPr>
        <p:spPr>
          <a:xfrm>
            <a:off x="657842" y="1167063"/>
            <a:ext cx="8190883" cy="4959099"/>
          </a:xfrm>
        </p:spPr>
        <p:txBody>
          <a:bodyPr>
            <a:normAutofit/>
          </a:bodyPr>
          <a:lstStyle/>
          <a:p>
            <a:r>
              <a:rPr lang="en-US" sz="1800">
                <a:latin typeface="Montserrat" panose="00000500000000000000" pitchFamily="2" charset="0"/>
              </a:rPr>
              <a:t>These are considered supporting documents that define how the school functions. While the earlier sections of the contract describe expectations broadly, these attachments operationalize those expectations.</a:t>
            </a:r>
          </a:p>
          <a:p>
            <a:pPr lvl="1"/>
            <a:r>
              <a:rPr lang="en-US" sz="1800">
                <a:latin typeface="Montserrat" panose="00000500000000000000" pitchFamily="2" charset="0"/>
              </a:rPr>
              <a:t>Pre-Opening Conditions &amp; Deadlines</a:t>
            </a:r>
          </a:p>
          <a:p>
            <a:pPr lvl="1"/>
            <a:r>
              <a:rPr lang="en-US" sz="1800">
                <a:latin typeface="Montserrat" panose="00000500000000000000" pitchFamily="2" charset="0"/>
              </a:rPr>
              <a:t>Educational Program Commitments</a:t>
            </a:r>
          </a:p>
          <a:p>
            <a:pPr lvl="1"/>
            <a:r>
              <a:rPr lang="en-US" sz="1800">
                <a:latin typeface="Montserrat" panose="00000500000000000000" pitchFamily="2" charset="0"/>
              </a:rPr>
              <a:t>Performance Framework</a:t>
            </a:r>
          </a:p>
          <a:p>
            <a:pPr lvl="1"/>
            <a:r>
              <a:rPr lang="en-US" sz="1800">
                <a:latin typeface="Montserrat" panose="00000500000000000000" pitchFamily="2" charset="0"/>
              </a:rPr>
              <a:t>Governance &amp; Organization Documents</a:t>
            </a:r>
          </a:p>
          <a:p>
            <a:pPr lvl="1"/>
            <a:r>
              <a:rPr lang="en-US" sz="1800">
                <a:latin typeface="Montserrat" panose="00000500000000000000" pitchFamily="2" charset="0"/>
              </a:rPr>
              <a:t>Financial &amp; Operational Assurances</a:t>
            </a:r>
          </a:p>
          <a:p>
            <a:pPr lvl="1"/>
            <a:endParaRPr lang="en-US"/>
          </a:p>
        </p:txBody>
      </p:sp>
    </p:spTree>
    <p:extLst>
      <p:ext uri="{BB962C8B-B14F-4D97-AF65-F5344CB8AC3E}">
        <p14:creationId xmlns:p14="http://schemas.microsoft.com/office/powerpoint/2010/main" val="1776977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2DB10-30CD-7D7E-43AC-3779961049B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6729D5B-5F42-C030-4367-1D9B42D6269D}"/>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25088308-9FFA-92AC-9546-6BB946FC2012}"/>
              </a:ext>
            </a:extLst>
          </p:cNvPr>
          <p:cNvSpPr txBox="1"/>
          <p:nvPr/>
        </p:nvSpPr>
        <p:spPr>
          <a:xfrm>
            <a:off x="657842" y="289450"/>
            <a:ext cx="3964547" cy="646331"/>
          </a:xfrm>
          <a:prstGeom prst="rect">
            <a:avLst/>
          </a:prstGeom>
          <a:noFill/>
        </p:spPr>
        <p:txBody>
          <a:bodyPr wrap="none">
            <a:spAutoFit/>
          </a:bodyPr>
          <a:lstStyle/>
          <a:p>
            <a:pPr>
              <a:defRPr sz="3600">
                <a:solidFill>
                  <a:srgbClr val="030D48"/>
                </a:solidFill>
                <a:latin typeface="Playfair Display"/>
              </a:defRPr>
            </a:pPr>
            <a:r>
              <a:rPr lang="en-US"/>
              <a:t>Charter Contracts</a:t>
            </a:r>
            <a:endParaRPr/>
          </a:p>
        </p:txBody>
      </p:sp>
      <p:sp>
        <p:nvSpPr>
          <p:cNvPr id="5" name="Rectangle 4">
            <a:extLst>
              <a:ext uri="{FF2B5EF4-FFF2-40B4-BE49-F238E27FC236}">
                <a16:creationId xmlns:a16="http://schemas.microsoft.com/office/drawing/2014/main" id="{64F5BED8-F5C2-7C36-00FA-7182D06E7492}"/>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
        <p:nvSpPr>
          <p:cNvPr id="8" name="Content Placeholder 7">
            <a:extLst>
              <a:ext uri="{FF2B5EF4-FFF2-40B4-BE49-F238E27FC236}">
                <a16:creationId xmlns:a16="http://schemas.microsoft.com/office/drawing/2014/main" id="{2F6FD85C-0970-F582-F36B-7B5C174135C4}"/>
              </a:ext>
            </a:extLst>
          </p:cNvPr>
          <p:cNvSpPr>
            <a:spLocks noGrp="1"/>
          </p:cNvSpPr>
          <p:nvPr>
            <p:ph sz="half" idx="2"/>
          </p:nvPr>
        </p:nvSpPr>
        <p:spPr>
          <a:xfrm>
            <a:off x="657842" y="1167063"/>
            <a:ext cx="8190883" cy="4959099"/>
          </a:xfrm>
        </p:spPr>
        <p:txBody>
          <a:bodyPr>
            <a:normAutofit/>
          </a:bodyPr>
          <a:lstStyle/>
          <a:p>
            <a:r>
              <a:rPr lang="en-US" sz="2200">
                <a:latin typeface="Montserrat" panose="00000500000000000000" pitchFamily="2" charset="0"/>
              </a:rPr>
              <a:t>Charter contract is a performance-based agreement</a:t>
            </a:r>
          </a:p>
          <a:p>
            <a:r>
              <a:rPr lang="en-US" sz="2200">
                <a:latin typeface="Montserrat" panose="00000500000000000000" pitchFamily="2" charset="0"/>
              </a:rPr>
              <a:t>Provides autonomy with accountability</a:t>
            </a:r>
          </a:p>
          <a:p>
            <a:r>
              <a:rPr lang="en-US" sz="2200">
                <a:latin typeface="Montserrat" panose="00000500000000000000" pitchFamily="2" charset="0"/>
              </a:rPr>
              <a:t>Requires strong governance and financial oversight</a:t>
            </a:r>
          </a:p>
          <a:p>
            <a:r>
              <a:rPr lang="en-US" sz="2200">
                <a:latin typeface="Montserrat" panose="00000500000000000000" pitchFamily="2" charset="0"/>
              </a:rPr>
              <a:t>Commission maintains oversight and has the regulatory authority to:</a:t>
            </a:r>
          </a:p>
          <a:p>
            <a:pPr lvl="1"/>
            <a:r>
              <a:rPr lang="en-US" sz="2200">
                <a:latin typeface="Montserrat" panose="00000500000000000000" pitchFamily="2" charset="0"/>
              </a:rPr>
              <a:t>Monitor academic, financial, and operational performance</a:t>
            </a:r>
          </a:p>
          <a:p>
            <a:pPr lvl="1"/>
            <a:r>
              <a:rPr lang="en-US" sz="2200">
                <a:latin typeface="Montserrat" panose="00000500000000000000" pitchFamily="2" charset="0"/>
              </a:rPr>
              <a:t>Request &amp; Review records</a:t>
            </a:r>
          </a:p>
          <a:p>
            <a:pPr lvl="1"/>
            <a:r>
              <a:rPr lang="en-US" sz="2200">
                <a:latin typeface="Montserrat" panose="00000500000000000000" pitchFamily="2" charset="0"/>
              </a:rPr>
              <a:t>Visit schools (announced or unannounced)</a:t>
            </a:r>
          </a:p>
          <a:p>
            <a:pPr lvl="1"/>
            <a:r>
              <a:rPr lang="en-US" sz="2200">
                <a:latin typeface="Montserrat" panose="00000500000000000000" pitchFamily="2" charset="0"/>
              </a:rPr>
              <a:t>Require corrective action plans</a:t>
            </a:r>
          </a:p>
          <a:p>
            <a:pPr lvl="1"/>
            <a:r>
              <a:rPr lang="en-US" sz="2200">
                <a:latin typeface="Montserrat" panose="00000500000000000000" pitchFamily="2" charset="0"/>
              </a:rPr>
              <a:t>Revoke or non-renew charter</a:t>
            </a:r>
          </a:p>
          <a:p>
            <a:endParaRPr lang="en-US"/>
          </a:p>
        </p:txBody>
      </p:sp>
    </p:spTree>
    <p:extLst>
      <p:ext uri="{BB962C8B-B14F-4D97-AF65-F5344CB8AC3E}">
        <p14:creationId xmlns:p14="http://schemas.microsoft.com/office/powerpoint/2010/main" val="983665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693943"/>
            <a:ext cx="10058400" cy="1371600"/>
          </a:xfrm>
          <a:prstGeom prst="rect">
            <a:avLst/>
          </a:prstGeom>
          <a:noFill/>
        </p:spPr>
        <p:txBody>
          <a:bodyPr wrap="none">
            <a:spAutoFit/>
          </a:bodyPr>
          <a:lstStyle/>
          <a:p>
            <a:pPr algn="ctr"/>
            <a:r>
              <a:rPr sz="4400" b="1">
                <a:solidFill>
                  <a:srgbClr val="030D48"/>
                </a:solidFill>
              </a:rPr>
              <a:t>Questions and Discussion</a:t>
            </a:r>
          </a:p>
        </p:txBody>
      </p:sp>
      <p:sp>
        <p:nvSpPr>
          <p:cNvPr id="3" name="TextBox 2"/>
          <p:cNvSpPr txBox="1"/>
          <p:nvPr/>
        </p:nvSpPr>
        <p:spPr>
          <a:xfrm>
            <a:off x="457200" y="2379743"/>
            <a:ext cx="8229600" cy="914400"/>
          </a:xfrm>
          <a:prstGeom prst="rect">
            <a:avLst/>
          </a:prstGeom>
          <a:noFill/>
        </p:spPr>
        <p:txBody>
          <a:bodyPr wrap="none">
            <a:spAutoFit/>
          </a:bodyPr>
          <a:lstStyle/>
          <a:p>
            <a:pPr algn="ctr"/>
            <a:r>
              <a:rPr sz="2400">
                <a:solidFill>
                  <a:srgbClr val="030D48"/>
                </a:solidFill>
              </a:rPr>
              <a:t>We welcome your questions and feedback.</a:t>
            </a:r>
          </a:p>
        </p:txBody>
      </p:sp>
      <p:sp>
        <p:nvSpPr>
          <p:cNvPr id="4" name="Rectangle 3"/>
          <p:cNvSpPr/>
          <p:nvPr/>
        </p:nvSpPr>
        <p:spPr>
          <a:xfrm>
            <a:off x="0" y="6006095"/>
            <a:ext cx="9144000" cy="486145"/>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5" name="Picture 2" descr="Alabama Public Charter School Commission | Montgomery AL">
            <a:extLst>
              <a:ext uri="{FF2B5EF4-FFF2-40B4-BE49-F238E27FC236}">
                <a16:creationId xmlns:a16="http://schemas.microsoft.com/office/drawing/2014/main" id="{27511CA1-014D-3C42-E317-910D4163E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710" y="426502"/>
            <a:ext cx="1152868" cy="1152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p:nvPr/>
        </p:nvSpPr>
        <p:spPr>
          <a:xfrm>
            <a:off x="1680300" y="4379775"/>
            <a:ext cx="5871000" cy="863100"/>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Clr>
                <a:srgbClr val="000000"/>
              </a:buClr>
              <a:buSzPts val="1400"/>
              <a:buFont typeface="Arial"/>
              <a:buNone/>
            </a:pPr>
            <a:r>
              <a:rPr lang="en" sz="1400" b="1" i="1" u="none" strike="noStrike" cap="none">
                <a:solidFill>
                  <a:srgbClr val="D8D8D8"/>
                </a:solidFill>
                <a:latin typeface="Roboto"/>
                <a:ea typeface="Roboto"/>
                <a:cs typeface="Roboto"/>
                <a:sym typeface="Roboto"/>
              </a:rPr>
              <a:t>“You can DREAM, create, design, and BUILD the most wonderful place in the world, but it requires PEOPLE to make the dream a REALITY.” </a:t>
            </a:r>
            <a:r>
              <a:rPr lang="en" sz="1400" b="1" i="0" u="none" strike="noStrike" cap="none">
                <a:solidFill>
                  <a:srgbClr val="D8D8D8"/>
                </a:solidFill>
                <a:latin typeface="Roboto"/>
                <a:ea typeface="Roboto"/>
                <a:cs typeface="Roboto"/>
                <a:sym typeface="Roboto"/>
              </a:rPr>
              <a:t> </a:t>
            </a:r>
            <a:endParaRPr sz="1400" b="1" i="0" u="none" strike="noStrike" cap="none">
              <a:solidFill>
                <a:srgbClr val="D8D8D8"/>
              </a:solidFill>
              <a:latin typeface="Roboto"/>
              <a:ea typeface="Roboto"/>
              <a:cs typeface="Roboto"/>
              <a:sym typeface="Roboto"/>
            </a:endParaRPr>
          </a:p>
          <a:p>
            <a:pPr marL="0" marR="0" lvl="0" indent="0" algn="ctr" rtl="0">
              <a:lnSpc>
                <a:spcPct val="130000"/>
              </a:lnSpc>
              <a:spcBef>
                <a:spcPts val="0"/>
              </a:spcBef>
              <a:spcAft>
                <a:spcPts val="0"/>
              </a:spcAft>
              <a:buClr>
                <a:srgbClr val="000000"/>
              </a:buClr>
              <a:buSzPts val="1400"/>
              <a:buFont typeface="Arial"/>
              <a:buNone/>
            </a:pPr>
            <a:r>
              <a:rPr lang="en" sz="1400" b="1" i="0" u="none" strike="noStrike" cap="none">
                <a:solidFill>
                  <a:srgbClr val="D8D8D8"/>
                </a:solidFill>
                <a:latin typeface="Roboto"/>
                <a:ea typeface="Roboto"/>
                <a:cs typeface="Roboto"/>
                <a:sym typeface="Roboto"/>
              </a:rPr>
              <a:t>-Walt Disney</a:t>
            </a:r>
            <a:endParaRPr sz="1400" b="1" i="0" u="none" strike="noStrike" cap="none">
              <a:solidFill>
                <a:srgbClr val="D8D8D8"/>
              </a:solidFill>
              <a:latin typeface="Roboto"/>
              <a:ea typeface="Roboto"/>
              <a:cs typeface="Roboto"/>
              <a:sym typeface="Roboto"/>
            </a:endParaRPr>
          </a:p>
        </p:txBody>
      </p:sp>
      <p:sp>
        <p:nvSpPr>
          <p:cNvPr id="68" name="Google Shape;68;p15"/>
          <p:cNvSpPr txBox="1">
            <a:spLocks noGrp="1"/>
          </p:cNvSpPr>
          <p:nvPr>
            <p:ph type="ctrTitle"/>
          </p:nvPr>
        </p:nvSpPr>
        <p:spPr>
          <a:xfrm>
            <a:off x="1555200" y="1403775"/>
            <a:ext cx="5908500" cy="181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900"/>
              <a:t>University Charter School </a:t>
            </a:r>
            <a:endParaRPr sz="2900"/>
          </a:p>
          <a:p>
            <a:pPr marL="0" lvl="0" indent="0" algn="ctr" rtl="0">
              <a:spcBef>
                <a:spcPts val="0"/>
              </a:spcBef>
              <a:spcAft>
                <a:spcPts val="0"/>
              </a:spcAft>
              <a:buNone/>
            </a:pPr>
            <a:r>
              <a:rPr lang="en" sz="2900"/>
              <a:t>APCSC Conference 2026</a:t>
            </a:r>
            <a:endParaRPr sz="2900"/>
          </a:p>
          <a:p>
            <a:pPr marL="0" lvl="0" indent="0" algn="ctr" rtl="0">
              <a:spcBef>
                <a:spcPts val="0"/>
              </a:spcBef>
              <a:spcAft>
                <a:spcPts val="0"/>
              </a:spcAft>
              <a:buNone/>
            </a:pPr>
            <a:r>
              <a:rPr lang="en" sz="2900"/>
              <a:t>Education Service Provider Presentation</a:t>
            </a:r>
            <a:endParaRPr sz="2900"/>
          </a:p>
        </p:txBody>
      </p:sp>
      <p:cxnSp>
        <p:nvCxnSpPr>
          <p:cNvPr id="69" name="Google Shape;69;p15"/>
          <p:cNvCxnSpPr/>
          <p:nvPr/>
        </p:nvCxnSpPr>
        <p:spPr>
          <a:xfrm>
            <a:off x="6029300" y="3595750"/>
            <a:ext cx="1521900" cy="9300"/>
          </a:xfrm>
          <a:prstGeom prst="straightConnector1">
            <a:avLst/>
          </a:prstGeom>
          <a:noFill/>
          <a:ln w="28575" cap="flat" cmpd="sng">
            <a:solidFill>
              <a:schemeClr val="accent2"/>
            </a:solidFill>
            <a:prstDash val="solid"/>
            <a:round/>
            <a:headEnd type="none" w="med" len="med"/>
            <a:tailEnd type="none" w="med" len="med"/>
          </a:ln>
        </p:spPr>
      </p:cxnSp>
      <p:sp>
        <p:nvSpPr>
          <p:cNvPr id="70" name="Google Shape;70;p15"/>
          <p:cNvSpPr txBox="1">
            <a:spLocks noGrp="1"/>
          </p:cNvSpPr>
          <p:nvPr>
            <p:ph type="subTitle" idx="1"/>
          </p:nvPr>
        </p:nvSpPr>
        <p:spPr>
          <a:xfrm>
            <a:off x="1680302" y="3726600"/>
            <a:ext cx="5783400" cy="90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March 9-10, 2026</a:t>
            </a:r>
            <a:endParaRPr/>
          </a:p>
        </p:txBody>
      </p:sp>
    </p:spTree>
    <p:extLst>
      <p:ext uri="{BB962C8B-B14F-4D97-AF65-F5344CB8AC3E}">
        <p14:creationId xmlns:p14="http://schemas.microsoft.com/office/powerpoint/2010/main" val="1211712554"/>
      </p:ext>
    </p:extLst>
  </p:cSld>
  <p:clrMapOvr>
    <a:masterClrMapping/>
  </p:clrMapOvr>
  <p:transition spd="slow">
    <p:push dir="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87900" y="1197113"/>
            <a:ext cx="8368200" cy="6861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4100"/>
              <a:buFont typeface="Calibri"/>
              <a:buNone/>
            </a:pPr>
            <a:r>
              <a:rPr lang="en" sz="3200" b="1" i="1">
                <a:latin typeface="Oswald"/>
                <a:ea typeface="Oswald"/>
                <a:cs typeface="Oswald"/>
                <a:sym typeface="Oswald"/>
              </a:rPr>
              <a:t>UCS By the Numbers</a:t>
            </a:r>
            <a:endParaRPr sz="3200" b="1" i="1">
              <a:latin typeface="Oswald"/>
              <a:ea typeface="Oswald"/>
              <a:cs typeface="Oswald"/>
              <a:sym typeface="Oswald"/>
            </a:endParaRPr>
          </a:p>
        </p:txBody>
      </p:sp>
      <p:sp>
        <p:nvSpPr>
          <p:cNvPr id="77" name="Google Shape;77;p16"/>
          <p:cNvSpPr txBox="1"/>
          <p:nvPr/>
        </p:nvSpPr>
        <p:spPr>
          <a:xfrm>
            <a:off x="1143000" y="4942735"/>
            <a:ext cx="6858000" cy="6099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chemeClr val="dk1"/>
              </a:buClr>
              <a:buSzPts val="1800"/>
              <a:buFont typeface="Arial"/>
              <a:buNone/>
            </a:pPr>
            <a:endParaRPr sz="1800" b="1" i="1" u="none" strike="noStrike" cap="none">
              <a:solidFill>
                <a:srgbClr val="1F3864"/>
              </a:solidFill>
              <a:latin typeface="Oswald"/>
              <a:ea typeface="Oswald"/>
              <a:cs typeface="Oswald"/>
              <a:sym typeface="Oswald"/>
            </a:endParaRPr>
          </a:p>
        </p:txBody>
      </p:sp>
      <p:pic>
        <p:nvPicPr>
          <p:cNvPr id="78" name="Google Shape;78;p16" descr="Logo&#10;&#10;Description automatically generated"/>
          <p:cNvPicPr preferRelativeResize="0"/>
          <p:nvPr/>
        </p:nvPicPr>
        <p:blipFill rotWithShape="1">
          <a:blip r:embed="rId3">
            <a:alphaModFix/>
          </a:blip>
          <a:srcRect/>
          <a:stretch/>
        </p:blipFill>
        <p:spPr>
          <a:xfrm>
            <a:off x="7748005" y="944342"/>
            <a:ext cx="1316396" cy="1191639"/>
          </a:xfrm>
          <a:prstGeom prst="rect">
            <a:avLst/>
          </a:prstGeom>
          <a:noFill/>
          <a:ln>
            <a:noFill/>
          </a:ln>
        </p:spPr>
      </p:pic>
      <p:graphicFrame>
        <p:nvGraphicFramePr>
          <p:cNvPr id="79" name="Google Shape;79;p16"/>
          <p:cNvGraphicFramePr/>
          <p:nvPr/>
        </p:nvGraphicFramePr>
        <p:xfrm>
          <a:off x="714375" y="2196600"/>
          <a:ext cx="7715250" cy="3322600"/>
        </p:xfrm>
        <a:graphic>
          <a:graphicData uri="http://schemas.openxmlformats.org/drawingml/2006/table">
            <a:tbl>
              <a:tblPr>
                <a:noFill/>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tblGrid>
              <a:tr h="2653750">
                <a:tc>
                  <a:txBody>
                    <a:bodyPr/>
                    <a:lstStyle/>
                    <a:p>
                      <a:pPr marL="0" lvl="0" indent="0" algn="l" rtl="0">
                        <a:spcBef>
                          <a:spcPts val="0"/>
                        </a:spcBef>
                        <a:spcAft>
                          <a:spcPts val="0"/>
                        </a:spcAft>
                        <a:buNone/>
                      </a:pPr>
                      <a:endParaRPr/>
                    </a:p>
                  </a:txBody>
                  <a:tcPr marL="68575" marR="68575" marT="68575" marB="68575">
                    <a:solidFill>
                      <a:schemeClr val="lt1"/>
                    </a:solidFill>
                  </a:tcPr>
                </a:tc>
                <a:tc>
                  <a:txBody>
                    <a:bodyPr/>
                    <a:lstStyle/>
                    <a:p>
                      <a:pPr marL="0" lvl="0" indent="0" algn="l" rtl="0">
                        <a:spcBef>
                          <a:spcPts val="0"/>
                        </a:spcBef>
                        <a:spcAft>
                          <a:spcPts val="0"/>
                        </a:spcAft>
                        <a:buNone/>
                      </a:pPr>
                      <a:endParaRPr/>
                    </a:p>
                  </a:txBody>
                  <a:tcPr marL="68575" marR="68575" marT="68575" marB="68575">
                    <a:solidFill>
                      <a:schemeClr val="lt1"/>
                    </a:solidFill>
                  </a:tcPr>
                </a:tc>
                <a:tc>
                  <a:txBody>
                    <a:bodyPr/>
                    <a:lstStyle/>
                    <a:p>
                      <a:pPr marL="0" lvl="0" indent="0" algn="l" rtl="0">
                        <a:spcBef>
                          <a:spcPts val="0"/>
                        </a:spcBef>
                        <a:spcAft>
                          <a:spcPts val="0"/>
                        </a:spcAft>
                        <a:buNone/>
                      </a:pPr>
                      <a:endParaRPr/>
                    </a:p>
                  </a:txBody>
                  <a:tcPr marL="68575" marR="68575" marT="68575" marB="68575">
                    <a:solidFill>
                      <a:schemeClr val="lt1"/>
                    </a:solidFill>
                  </a:tcPr>
                </a:tc>
                <a:extLst>
                  <a:ext uri="{0D108BD9-81ED-4DB2-BD59-A6C34878D82A}">
                    <a16:rowId xmlns:a16="http://schemas.microsoft.com/office/drawing/2014/main" val="10000"/>
                  </a:ext>
                </a:extLst>
              </a:tr>
              <a:tr h="668850">
                <a:tc>
                  <a:txBody>
                    <a:bodyPr/>
                    <a:lstStyle/>
                    <a:p>
                      <a:pPr marL="0" lvl="0" indent="0" algn="ctr" rtl="0">
                        <a:spcBef>
                          <a:spcPts val="0"/>
                        </a:spcBef>
                        <a:spcAft>
                          <a:spcPts val="0"/>
                        </a:spcAft>
                        <a:buNone/>
                      </a:pPr>
                      <a:r>
                        <a:rPr lang="en" sz="1700" b="1">
                          <a:solidFill>
                            <a:schemeClr val="lt1"/>
                          </a:solidFill>
                        </a:rPr>
                        <a:t>Year 8 of Operation</a:t>
                      </a:r>
                      <a:endParaRPr sz="1700" b="1">
                        <a:solidFill>
                          <a:schemeClr val="lt1"/>
                        </a:solidFill>
                      </a:endParaRPr>
                    </a:p>
                    <a:p>
                      <a:pPr marL="0" lvl="0" indent="0" algn="ctr" rtl="0">
                        <a:spcBef>
                          <a:spcPts val="0"/>
                        </a:spcBef>
                        <a:spcAft>
                          <a:spcPts val="0"/>
                        </a:spcAft>
                        <a:buNone/>
                      </a:pPr>
                      <a:r>
                        <a:rPr lang="en" sz="1700" b="1">
                          <a:solidFill>
                            <a:schemeClr val="lt1"/>
                          </a:solidFill>
                        </a:rPr>
                        <a:t>PK-12</a:t>
                      </a:r>
                      <a:endParaRPr sz="1700" b="1">
                        <a:solidFill>
                          <a:schemeClr val="lt1"/>
                        </a:solidFill>
                      </a:endParaRPr>
                    </a:p>
                  </a:txBody>
                  <a:tcPr marL="68575" marR="68575" marT="68575" marB="68575" anchor="ctr">
                    <a:solidFill>
                      <a:schemeClr val="dk1"/>
                    </a:solidFill>
                  </a:tcPr>
                </a:tc>
                <a:tc>
                  <a:txBody>
                    <a:bodyPr/>
                    <a:lstStyle/>
                    <a:p>
                      <a:pPr marL="0" lvl="0" indent="0" algn="ctr" rtl="0">
                        <a:spcBef>
                          <a:spcPts val="0"/>
                        </a:spcBef>
                        <a:spcAft>
                          <a:spcPts val="0"/>
                        </a:spcAft>
                        <a:buNone/>
                      </a:pPr>
                      <a:r>
                        <a:rPr lang="en" sz="1700" b="1">
                          <a:solidFill>
                            <a:schemeClr val="lt1"/>
                          </a:solidFill>
                        </a:rPr>
                        <a:t>Total Number of Students</a:t>
                      </a:r>
                      <a:endParaRPr sz="1700" b="1">
                        <a:solidFill>
                          <a:schemeClr val="lt1"/>
                        </a:solidFill>
                      </a:endParaRPr>
                    </a:p>
                  </a:txBody>
                  <a:tcPr marL="68575" marR="68575" marT="68575" marB="68575" anchor="ctr">
                    <a:solidFill>
                      <a:schemeClr val="dk1"/>
                    </a:solidFill>
                  </a:tcPr>
                </a:tc>
                <a:tc>
                  <a:txBody>
                    <a:bodyPr/>
                    <a:lstStyle/>
                    <a:p>
                      <a:pPr marL="0" lvl="0" indent="0" algn="ctr" rtl="0">
                        <a:spcBef>
                          <a:spcPts val="0"/>
                        </a:spcBef>
                        <a:spcAft>
                          <a:spcPts val="0"/>
                        </a:spcAft>
                        <a:buNone/>
                      </a:pPr>
                      <a:r>
                        <a:rPr lang="en" sz="1700" b="1">
                          <a:solidFill>
                            <a:schemeClr val="lt1"/>
                          </a:solidFill>
                        </a:rPr>
                        <a:t>Total Number of Employees</a:t>
                      </a:r>
                      <a:endParaRPr sz="1700" b="1">
                        <a:solidFill>
                          <a:schemeClr val="lt1"/>
                        </a:solidFill>
                      </a:endParaRPr>
                    </a:p>
                  </a:txBody>
                  <a:tcPr marL="68575" marR="68575" marT="68575" marB="68575" anchor="ctr">
                    <a:solidFill>
                      <a:schemeClr val="dk1"/>
                    </a:solidFill>
                  </a:tcPr>
                </a:tc>
                <a:extLst>
                  <a:ext uri="{0D108BD9-81ED-4DB2-BD59-A6C34878D82A}">
                    <a16:rowId xmlns:a16="http://schemas.microsoft.com/office/drawing/2014/main" val="10001"/>
                  </a:ext>
                </a:extLst>
              </a:tr>
            </a:tbl>
          </a:graphicData>
        </a:graphic>
      </p:graphicFrame>
      <p:pic>
        <p:nvPicPr>
          <p:cNvPr id="80" name="Google Shape;80;p16"/>
          <p:cNvPicPr preferRelativeResize="0"/>
          <p:nvPr/>
        </p:nvPicPr>
        <p:blipFill>
          <a:blip r:embed="rId4">
            <a:alphaModFix/>
          </a:blip>
          <a:stretch>
            <a:fillRect/>
          </a:stretch>
        </p:blipFill>
        <p:spPr>
          <a:xfrm>
            <a:off x="929287" y="2318700"/>
            <a:ext cx="2220600" cy="2220600"/>
          </a:xfrm>
          <a:prstGeom prst="rect">
            <a:avLst/>
          </a:prstGeom>
          <a:noFill/>
          <a:ln>
            <a:noFill/>
          </a:ln>
        </p:spPr>
      </p:pic>
      <p:pic>
        <p:nvPicPr>
          <p:cNvPr id="81" name="Google Shape;81;p16"/>
          <p:cNvPicPr preferRelativeResize="0"/>
          <p:nvPr/>
        </p:nvPicPr>
        <p:blipFill>
          <a:blip r:embed="rId5">
            <a:alphaModFix/>
          </a:blip>
          <a:stretch>
            <a:fillRect/>
          </a:stretch>
        </p:blipFill>
        <p:spPr>
          <a:xfrm>
            <a:off x="3449231" y="2343731"/>
            <a:ext cx="2170538" cy="2170538"/>
          </a:xfrm>
          <a:prstGeom prst="rect">
            <a:avLst/>
          </a:prstGeom>
          <a:noFill/>
          <a:ln>
            <a:noFill/>
          </a:ln>
        </p:spPr>
      </p:pic>
      <p:pic>
        <p:nvPicPr>
          <p:cNvPr id="82" name="Google Shape;82;p16"/>
          <p:cNvPicPr preferRelativeResize="0"/>
          <p:nvPr/>
        </p:nvPicPr>
        <p:blipFill>
          <a:blip r:embed="rId6">
            <a:alphaModFix/>
          </a:blip>
          <a:stretch>
            <a:fillRect/>
          </a:stretch>
        </p:blipFill>
        <p:spPr>
          <a:xfrm>
            <a:off x="6089326" y="2343733"/>
            <a:ext cx="2170537" cy="217053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p:nvPr/>
        </p:nvSpPr>
        <p:spPr>
          <a:xfrm>
            <a:off x="1838528" y="4069094"/>
            <a:ext cx="5466900" cy="3387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1" i="0" u="sng" strike="noStrike" cap="none">
                <a:solidFill>
                  <a:schemeClr val="dk1"/>
                </a:solidFill>
                <a:latin typeface="Oswald"/>
                <a:ea typeface="Oswald"/>
                <a:cs typeface="Oswald"/>
                <a:sym typeface="Oswald"/>
              </a:rPr>
              <a:t>Founding Day: August 13, 2018</a:t>
            </a:r>
            <a:endParaRPr sz="2200" b="1" i="0" u="sng" strike="noStrike" cap="none">
              <a:solidFill>
                <a:schemeClr val="dk1"/>
              </a:solidFill>
              <a:latin typeface="Oswald"/>
              <a:ea typeface="Oswald"/>
              <a:cs typeface="Oswald"/>
              <a:sym typeface="Oswald"/>
            </a:endParaRPr>
          </a:p>
        </p:txBody>
      </p:sp>
      <p:sp>
        <p:nvSpPr>
          <p:cNvPr id="88" name="Google Shape;88;p17"/>
          <p:cNvSpPr/>
          <p:nvPr/>
        </p:nvSpPr>
        <p:spPr>
          <a:xfrm rot="10800000" flipH="1">
            <a:off x="3960103" y="4472012"/>
            <a:ext cx="1223700" cy="273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7F7F7F"/>
              </a:solidFill>
              <a:latin typeface="Roboto"/>
              <a:ea typeface="Roboto"/>
              <a:cs typeface="Roboto"/>
              <a:sym typeface="Roboto"/>
            </a:endParaRPr>
          </a:p>
        </p:txBody>
      </p:sp>
      <p:sp>
        <p:nvSpPr>
          <p:cNvPr id="89" name="Google Shape;89;p17"/>
          <p:cNvSpPr/>
          <p:nvPr/>
        </p:nvSpPr>
        <p:spPr>
          <a:xfrm>
            <a:off x="419100" y="4942200"/>
            <a:ext cx="8305800" cy="892500"/>
          </a:xfrm>
          <a:prstGeom prst="rect">
            <a:avLst/>
          </a:prstGeom>
          <a:noFill/>
          <a:ln>
            <a:noFill/>
          </a:ln>
        </p:spPr>
        <p:txBody>
          <a:bodyPr spcFirstLastPara="1" wrap="square" lIns="91425" tIns="45700" rIns="91425" bIns="45700" anchor="t" anchorCtr="0">
            <a:noAutofit/>
          </a:bodyPr>
          <a:lstStyle/>
          <a:p>
            <a:pPr marL="0" marR="0" lvl="0" indent="0" algn="ctr" rtl="0">
              <a:lnSpc>
                <a:spcPct val="130000"/>
              </a:lnSpc>
              <a:spcBef>
                <a:spcPts val="0"/>
              </a:spcBef>
              <a:spcAft>
                <a:spcPts val="0"/>
              </a:spcAft>
              <a:buClr>
                <a:srgbClr val="000000"/>
              </a:buClr>
              <a:buSzPts val="1300"/>
              <a:buFont typeface="Arial"/>
              <a:buNone/>
            </a:pPr>
            <a:r>
              <a:rPr lang="en" sz="1300" b="0" i="1" u="none" strike="noStrike" cap="none">
                <a:solidFill>
                  <a:schemeClr val="dk1"/>
                </a:solidFill>
                <a:latin typeface="Roboto"/>
                <a:ea typeface="Roboto"/>
                <a:cs typeface="Roboto"/>
                <a:sym typeface="Roboto"/>
              </a:rPr>
              <a:t>On Founding Day, UCS opened its doors to 306 students in grades PK-8.  It was a historic</a:t>
            </a:r>
            <a:r>
              <a:rPr lang="en" sz="1300" i="1">
                <a:solidFill>
                  <a:schemeClr val="dk1"/>
                </a:solidFill>
                <a:latin typeface="Roboto"/>
                <a:ea typeface="Roboto"/>
                <a:cs typeface="Roboto"/>
                <a:sym typeface="Roboto"/>
              </a:rPr>
              <a:t> </a:t>
            </a:r>
            <a:r>
              <a:rPr lang="en" sz="1300" b="0" i="1" u="none" strike="noStrike" cap="none">
                <a:solidFill>
                  <a:schemeClr val="dk1"/>
                </a:solidFill>
                <a:latin typeface="Roboto"/>
                <a:ea typeface="Roboto"/>
                <a:cs typeface="Roboto"/>
                <a:sym typeface="Roboto"/>
              </a:rPr>
              <a:t>day in Sumter County.</a:t>
            </a:r>
            <a:endParaRPr sz="1300" b="0" i="1" u="none" strike="noStrike" cap="none">
              <a:solidFill>
                <a:schemeClr val="dk1"/>
              </a:solidFill>
              <a:latin typeface="Roboto"/>
              <a:ea typeface="Roboto"/>
              <a:cs typeface="Roboto"/>
              <a:sym typeface="Roboto"/>
            </a:endParaRPr>
          </a:p>
        </p:txBody>
      </p:sp>
      <p:cxnSp>
        <p:nvCxnSpPr>
          <p:cNvPr id="90" name="Google Shape;90;p17"/>
          <p:cNvCxnSpPr/>
          <p:nvPr/>
        </p:nvCxnSpPr>
        <p:spPr>
          <a:xfrm rot="8100000">
            <a:off x="3438162" y="1529940"/>
            <a:ext cx="1238851" cy="0"/>
          </a:xfrm>
          <a:prstGeom prst="straightConnector1">
            <a:avLst/>
          </a:prstGeom>
          <a:noFill/>
          <a:ln w="28575" cap="flat" cmpd="sng">
            <a:solidFill>
              <a:srgbClr val="F2F2F2"/>
            </a:solidFill>
            <a:prstDash val="solid"/>
            <a:round/>
            <a:headEnd type="none" w="sm" len="sm"/>
            <a:tailEnd type="none" w="sm" len="sm"/>
          </a:ln>
        </p:spPr>
      </p:cxnSp>
      <p:cxnSp>
        <p:nvCxnSpPr>
          <p:cNvPr id="91" name="Google Shape;91;p17"/>
          <p:cNvCxnSpPr/>
          <p:nvPr/>
        </p:nvCxnSpPr>
        <p:spPr>
          <a:xfrm rot="8100000">
            <a:off x="4457338" y="3590883"/>
            <a:ext cx="1238851" cy="0"/>
          </a:xfrm>
          <a:prstGeom prst="straightConnector1">
            <a:avLst/>
          </a:prstGeom>
          <a:noFill/>
          <a:ln w="28575" cap="flat" cmpd="sng">
            <a:solidFill>
              <a:srgbClr val="F2F2F2"/>
            </a:solidFill>
            <a:prstDash val="solid"/>
            <a:round/>
            <a:headEnd type="none" w="sm" len="sm"/>
            <a:tailEnd type="none" w="sm" len="sm"/>
          </a:ln>
        </p:spPr>
      </p:cxnSp>
      <p:pic>
        <p:nvPicPr>
          <p:cNvPr id="92" name="Google Shape;92;p17"/>
          <p:cNvPicPr preferRelativeResize="0"/>
          <p:nvPr/>
        </p:nvPicPr>
        <p:blipFill rotWithShape="1">
          <a:blip r:embed="rId3">
            <a:alphaModFix/>
          </a:blip>
          <a:srcRect l="8888" t="35172" r="2499" b="19252"/>
          <a:stretch/>
        </p:blipFill>
        <p:spPr>
          <a:xfrm>
            <a:off x="603039" y="1191126"/>
            <a:ext cx="7937925" cy="2721773"/>
          </a:xfrm>
          <a:prstGeom prst="rect">
            <a:avLst/>
          </a:prstGeom>
          <a:noFill/>
          <a:ln>
            <a:noFill/>
          </a:ln>
        </p:spPr>
      </p:pic>
    </p:spTree>
    <p:extLst>
      <p:ext uri="{BB962C8B-B14F-4D97-AF65-F5344CB8AC3E}">
        <p14:creationId xmlns:p14="http://schemas.microsoft.com/office/powerpoint/2010/main" val="57552698"/>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p:tgtEl>
                                          <p:spTgt spid="9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 calcmode="lin" valueType="num">
                                      <p:cBhvr additive="base">
                                        <p:cTn id="10" dur="500"/>
                                        <p:tgtEl>
                                          <p:spTgt spid="91"/>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p:tgtEl>
                                          <p:spTgt spid="87"/>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500"/>
                                        <p:tgtEl>
                                          <p:spTgt spid="8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p:nvPr/>
        </p:nvSpPr>
        <p:spPr>
          <a:xfrm>
            <a:off x="2480553" y="1430289"/>
            <a:ext cx="4182900" cy="461700"/>
          </a:xfrm>
          <a:prstGeom prst="rect">
            <a:avLst/>
          </a:prstGeom>
          <a:solidFill>
            <a:schemeClr val="l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 sz="3000" b="1" i="0" u="none" strike="noStrike" cap="none">
                <a:solidFill>
                  <a:schemeClr val="dk1"/>
                </a:solidFill>
                <a:latin typeface="Oswald"/>
                <a:ea typeface="Oswald"/>
                <a:cs typeface="Oswald"/>
                <a:sym typeface="Oswald"/>
              </a:rPr>
              <a:t>Purpose of UCS</a:t>
            </a:r>
            <a:endParaRPr sz="3000" b="1" i="0" u="none" strike="noStrike" cap="none">
              <a:solidFill>
                <a:schemeClr val="dk1"/>
              </a:solidFill>
              <a:latin typeface="Oswald"/>
              <a:ea typeface="Oswald"/>
              <a:cs typeface="Oswald"/>
              <a:sym typeface="Oswald"/>
            </a:endParaRPr>
          </a:p>
        </p:txBody>
      </p:sp>
      <p:sp>
        <p:nvSpPr>
          <p:cNvPr id="98" name="Google Shape;98;p18"/>
          <p:cNvSpPr/>
          <p:nvPr/>
        </p:nvSpPr>
        <p:spPr>
          <a:xfrm rot="10800000" flipH="1">
            <a:off x="3960153" y="2125288"/>
            <a:ext cx="1223700" cy="273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highlight>
                <a:schemeClr val="accent2"/>
              </a:highlight>
              <a:latin typeface="Roboto"/>
              <a:ea typeface="Roboto"/>
              <a:cs typeface="Roboto"/>
              <a:sym typeface="Roboto"/>
            </a:endParaRPr>
          </a:p>
        </p:txBody>
      </p:sp>
      <p:sp>
        <p:nvSpPr>
          <p:cNvPr id="99" name="Google Shape;99;p18"/>
          <p:cNvSpPr/>
          <p:nvPr/>
        </p:nvSpPr>
        <p:spPr>
          <a:xfrm>
            <a:off x="419100" y="2385900"/>
            <a:ext cx="8305800" cy="3245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250" b="1">
                <a:solidFill>
                  <a:schemeClr val="dk1"/>
                </a:solidFill>
                <a:latin typeface="Roboto"/>
                <a:ea typeface="Roboto"/>
                <a:cs typeface="Roboto"/>
                <a:sym typeface="Roboto"/>
              </a:rPr>
              <a:t>Incubate and Replicate a High Quality, Innovative </a:t>
            </a:r>
            <a:r>
              <a:rPr lang="en" sz="1250" b="1" i="0" u="none" strike="noStrike" cap="none">
                <a:solidFill>
                  <a:schemeClr val="dk1"/>
                </a:solidFill>
                <a:latin typeface="Roboto"/>
                <a:ea typeface="Roboto"/>
                <a:cs typeface="Roboto"/>
                <a:sym typeface="Roboto"/>
              </a:rPr>
              <a:t>School Model</a:t>
            </a:r>
            <a:endParaRPr sz="1600" b="1" i="0" u="none" strike="noStrike" cap="none">
              <a:solidFill>
                <a:schemeClr val="dk1"/>
              </a:solidFill>
            </a:endParaRPr>
          </a:p>
          <a:p>
            <a:pPr marL="0" marR="0" lvl="0" indent="0" algn="ctr" rtl="0">
              <a:lnSpc>
                <a:spcPct val="100000"/>
              </a:lnSpc>
              <a:spcBef>
                <a:spcPts val="0"/>
              </a:spcBef>
              <a:spcAft>
                <a:spcPts val="0"/>
              </a:spcAft>
              <a:buClr>
                <a:srgbClr val="000000"/>
              </a:buClr>
              <a:buSzPts val="1050"/>
              <a:buFont typeface="Arial"/>
              <a:buNone/>
            </a:pPr>
            <a:endParaRPr sz="125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r>
              <a:rPr lang="en" sz="1250" b="1">
                <a:solidFill>
                  <a:schemeClr val="dk1"/>
                </a:solidFill>
                <a:latin typeface="Roboto"/>
                <a:ea typeface="Roboto"/>
                <a:cs typeface="Roboto"/>
                <a:sym typeface="Roboto"/>
              </a:rPr>
              <a:t>Ignite </a:t>
            </a:r>
            <a:r>
              <a:rPr lang="en" sz="1250" b="1" i="0" u="none" strike="noStrike" cap="none">
                <a:solidFill>
                  <a:schemeClr val="dk1"/>
                </a:solidFill>
                <a:latin typeface="Roboto"/>
                <a:ea typeface="Roboto"/>
                <a:cs typeface="Roboto"/>
                <a:sym typeface="Roboto"/>
              </a:rPr>
              <a:t>Community Transformation</a:t>
            </a:r>
            <a:endParaRPr sz="125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endParaRPr sz="125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r>
              <a:rPr lang="en" sz="1250" b="1" i="0" u="none" strike="noStrike" cap="none">
                <a:solidFill>
                  <a:schemeClr val="dk1"/>
                </a:solidFill>
                <a:latin typeface="Roboto"/>
                <a:ea typeface="Roboto"/>
                <a:cs typeface="Roboto"/>
                <a:sym typeface="Roboto"/>
              </a:rPr>
              <a:t>Inspire Students to </a:t>
            </a:r>
            <a:r>
              <a:rPr lang="en" sz="1250" b="1">
                <a:solidFill>
                  <a:schemeClr val="dk1"/>
                </a:solidFill>
                <a:latin typeface="Roboto"/>
                <a:ea typeface="Roboto"/>
                <a:cs typeface="Roboto"/>
                <a:sym typeface="Roboto"/>
              </a:rPr>
              <a:t>L</a:t>
            </a:r>
            <a:r>
              <a:rPr lang="en" sz="1250" b="1" i="0" u="none" strike="noStrike" cap="none">
                <a:solidFill>
                  <a:schemeClr val="dk1"/>
                </a:solidFill>
                <a:latin typeface="Roboto"/>
                <a:ea typeface="Roboto"/>
                <a:cs typeface="Roboto"/>
                <a:sym typeface="Roboto"/>
              </a:rPr>
              <a:t>ook for LOCAL OPPORTUNITY</a:t>
            </a:r>
            <a:endParaRPr sz="125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endParaRPr sz="125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r>
              <a:rPr lang="en" sz="1250" b="1" i="0" u="none" strike="noStrike" cap="none">
                <a:solidFill>
                  <a:schemeClr val="dk1"/>
                </a:solidFill>
                <a:latin typeface="Roboto"/>
                <a:ea typeface="Roboto"/>
                <a:cs typeface="Roboto"/>
                <a:sym typeface="Roboto"/>
              </a:rPr>
              <a:t>Improve Quality of Life</a:t>
            </a:r>
            <a:endParaRPr sz="125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endParaRPr sz="125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r>
              <a:rPr lang="en" sz="1250" b="1" i="0" u="none" strike="noStrike" cap="none">
                <a:solidFill>
                  <a:schemeClr val="dk1"/>
                </a:solidFill>
                <a:latin typeface="Roboto"/>
                <a:ea typeface="Roboto"/>
                <a:cs typeface="Roboto"/>
                <a:sym typeface="Roboto"/>
              </a:rPr>
              <a:t>Laboratory for Best Practices</a:t>
            </a:r>
            <a:endParaRPr sz="125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endParaRPr sz="125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r>
              <a:rPr lang="en" sz="1250" b="1" i="0" u="none" strike="noStrike" cap="none">
                <a:solidFill>
                  <a:schemeClr val="dk1"/>
                </a:solidFill>
                <a:latin typeface="Roboto"/>
                <a:ea typeface="Roboto"/>
                <a:cs typeface="Roboto"/>
                <a:sym typeface="Roboto"/>
              </a:rPr>
              <a:t>Economic and Workforce Development</a:t>
            </a:r>
            <a:endParaRPr sz="125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endParaRPr sz="125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r>
              <a:rPr lang="en" sz="1250" b="1" i="0" u="none" strike="noStrike" cap="none">
                <a:solidFill>
                  <a:schemeClr val="dk1"/>
                </a:solidFill>
                <a:latin typeface="Roboto"/>
                <a:ea typeface="Roboto"/>
                <a:cs typeface="Roboto"/>
                <a:sym typeface="Roboto"/>
              </a:rPr>
              <a:t>Business and Industry Recruitment</a:t>
            </a:r>
            <a:endParaRPr sz="125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endParaRPr sz="125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r>
              <a:rPr lang="en" sz="1250" b="1" i="0" u="none" strike="noStrike" cap="none">
                <a:solidFill>
                  <a:schemeClr val="dk1"/>
                </a:solidFill>
                <a:latin typeface="Roboto"/>
                <a:ea typeface="Roboto"/>
                <a:cs typeface="Roboto"/>
                <a:sym typeface="Roboto"/>
              </a:rPr>
              <a:t>Create a Climate of Inclusivity</a:t>
            </a:r>
            <a:endParaRPr sz="125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endParaRPr sz="1250" b="1" i="0" u="none" strike="noStrike" cap="none">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50"/>
              <a:buFont typeface="Arial"/>
              <a:buNone/>
            </a:pPr>
            <a:r>
              <a:rPr lang="en" sz="1250" b="1" i="0" u="none" strike="noStrike" cap="none">
                <a:solidFill>
                  <a:schemeClr val="dk1"/>
                </a:solidFill>
                <a:latin typeface="Roboto"/>
                <a:ea typeface="Roboto"/>
                <a:cs typeface="Roboto"/>
                <a:sym typeface="Roboto"/>
              </a:rPr>
              <a:t>Inspire Community </a:t>
            </a:r>
            <a:r>
              <a:rPr lang="en" sz="1250" b="1">
                <a:solidFill>
                  <a:schemeClr val="dk1"/>
                </a:solidFill>
                <a:latin typeface="Roboto"/>
                <a:ea typeface="Roboto"/>
                <a:cs typeface="Roboto"/>
                <a:sym typeface="Roboto"/>
              </a:rPr>
              <a:t>P</a:t>
            </a:r>
            <a:r>
              <a:rPr lang="en" sz="1250" b="1" i="0" u="none" strike="noStrike" cap="none">
                <a:solidFill>
                  <a:schemeClr val="dk1"/>
                </a:solidFill>
                <a:latin typeface="Roboto"/>
                <a:ea typeface="Roboto"/>
                <a:cs typeface="Roboto"/>
                <a:sym typeface="Roboto"/>
              </a:rPr>
              <a:t>artnerships</a:t>
            </a:r>
            <a:endParaRPr sz="1250" b="1" i="0" u="none" strike="noStrike" cap="none">
              <a:solidFill>
                <a:schemeClr val="dk1"/>
              </a:solidFill>
              <a:latin typeface="Roboto"/>
              <a:ea typeface="Roboto"/>
              <a:cs typeface="Roboto"/>
              <a:sym typeface="Roboto"/>
            </a:endParaRPr>
          </a:p>
        </p:txBody>
      </p:sp>
      <p:pic>
        <p:nvPicPr>
          <p:cNvPr id="100" name="Google Shape;100;p18" descr="Logo&#10;&#10;Description automatically generated"/>
          <p:cNvPicPr preferRelativeResize="0"/>
          <p:nvPr/>
        </p:nvPicPr>
        <p:blipFill rotWithShape="1">
          <a:blip r:embed="rId3">
            <a:alphaModFix/>
          </a:blip>
          <a:srcRect/>
          <a:stretch/>
        </p:blipFill>
        <p:spPr>
          <a:xfrm>
            <a:off x="7748005" y="944342"/>
            <a:ext cx="1316396" cy="1191639"/>
          </a:xfrm>
          <a:prstGeom prst="rect">
            <a:avLst/>
          </a:prstGeom>
          <a:noFill/>
          <a:ln>
            <a:noFill/>
          </a:ln>
        </p:spPr>
      </p:pic>
      <p:pic>
        <p:nvPicPr>
          <p:cNvPr id="101" name="Google Shape;101;p18" descr="Logo&#10;&#10;Description automatically generated"/>
          <p:cNvPicPr preferRelativeResize="0"/>
          <p:nvPr/>
        </p:nvPicPr>
        <p:blipFill rotWithShape="1">
          <a:blip r:embed="rId3">
            <a:alphaModFix/>
          </a:blip>
          <a:srcRect/>
          <a:stretch/>
        </p:blipFill>
        <p:spPr>
          <a:xfrm>
            <a:off x="215805" y="944342"/>
            <a:ext cx="1316396" cy="119163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900">
        <p14:flip dir="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9"/>
          <p:cNvPicPr preferRelativeResize="0"/>
          <p:nvPr/>
        </p:nvPicPr>
        <p:blipFill rotWithShape="1">
          <a:blip r:embed="rId3">
            <a:alphaModFix/>
          </a:blip>
          <a:srcRect t="28283" b="28279"/>
          <a:stretch/>
        </p:blipFill>
        <p:spPr>
          <a:xfrm>
            <a:off x="0" y="857250"/>
            <a:ext cx="9144006" cy="2647954"/>
          </a:xfrm>
          <a:prstGeom prst="rect">
            <a:avLst/>
          </a:prstGeom>
          <a:noFill/>
          <a:ln>
            <a:noFill/>
          </a:ln>
        </p:spPr>
      </p:pic>
      <p:sp>
        <p:nvSpPr>
          <p:cNvPr id="107" name="Google Shape;107;p19"/>
          <p:cNvSpPr/>
          <p:nvPr/>
        </p:nvSpPr>
        <p:spPr>
          <a:xfrm>
            <a:off x="408560" y="2937475"/>
            <a:ext cx="1524000" cy="1313700"/>
          </a:xfrm>
          <a:prstGeom prst="triangle">
            <a:avLst>
              <a:gd name="adj" fmla="val 50000"/>
            </a:avLst>
          </a:prstGeom>
          <a:solidFill>
            <a:schemeClr val="accent1"/>
          </a:solidFill>
          <a:ln>
            <a:noFill/>
          </a:ln>
        </p:spPr>
        <p:txBody>
          <a:bodyPr spcFirstLastPara="1" wrap="square" lIns="91425" tIns="45700" rIns="91425" bIns="1188700" anchor="t"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1" i="0" u="none" strike="noStrike" cap="none">
              <a:solidFill>
                <a:schemeClr val="lt1"/>
              </a:solidFill>
              <a:latin typeface="Roboto"/>
              <a:ea typeface="Roboto"/>
              <a:cs typeface="Roboto"/>
              <a:sym typeface="Roboto"/>
            </a:endParaRPr>
          </a:p>
        </p:txBody>
      </p:sp>
      <p:sp>
        <p:nvSpPr>
          <p:cNvPr id="108" name="Google Shape;108;p19"/>
          <p:cNvSpPr txBox="1"/>
          <p:nvPr/>
        </p:nvSpPr>
        <p:spPr>
          <a:xfrm>
            <a:off x="254512" y="4502825"/>
            <a:ext cx="1832100" cy="1015663"/>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chemeClr val="accent1"/>
              </a:buClr>
              <a:buSzPts val="1200"/>
              <a:buFont typeface="Noto Sans Symbols"/>
              <a:buNone/>
            </a:pPr>
            <a:r>
              <a:rPr lang="en" sz="1500" b="1" i="0" u="none" strike="noStrike" cap="none">
                <a:solidFill>
                  <a:schemeClr val="dk1"/>
                </a:solidFill>
                <a:latin typeface="Roboto"/>
                <a:ea typeface="Roboto"/>
                <a:cs typeface="Roboto"/>
                <a:sym typeface="Roboto"/>
              </a:rPr>
              <a:t>Free-Reduced </a:t>
            </a:r>
            <a:endParaRPr sz="1500" b="1" i="0" u="none" strike="noStrike" cap="none">
              <a:solidFill>
                <a:schemeClr val="dk1"/>
              </a:solidFill>
              <a:latin typeface="Roboto"/>
              <a:ea typeface="Roboto"/>
              <a:cs typeface="Roboto"/>
              <a:sym typeface="Roboto"/>
            </a:endParaRPr>
          </a:p>
          <a:p>
            <a:pPr marL="0" marR="0" lvl="0" indent="0" algn="ctr" rtl="0">
              <a:lnSpc>
                <a:spcPct val="150000"/>
              </a:lnSpc>
              <a:spcBef>
                <a:spcPts val="0"/>
              </a:spcBef>
              <a:spcAft>
                <a:spcPts val="0"/>
              </a:spcAft>
              <a:buClr>
                <a:schemeClr val="accent1"/>
              </a:buClr>
              <a:buSzPts val="1200"/>
              <a:buFont typeface="Noto Sans Symbols"/>
              <a:buNone/>
            </a:pPr>
            <a:r>
              <a:rPr lang="en" sz="1500" b="1" i="0" u="none" strike="noStrike" cap="none">
                <a:solidFill>
                  <a:schemeClr val="dk1"/>
                </a:solidFill>
                <a:latin typeface="Roboto"/>
                <a:ea typeface="Roboto"/>
                <a:cs typeface="Roboto"/>
                <a:sym typeface="Roboto"/>
              </a:rPr>
              <a:t>Lunch</a:t>
            </a:r>
            <a:endParaRPr sz="1400" b="1">
              <a:solidFill>
                <a:schemeClr val="dk1"/>
              </a:solidFill>
              <a:latin typeface="Roboto"/>
              <a:ea typeface="Roboto"/>
              <a:cs typeface="Roboto"/>
              <a:sym typeface="Roboto"/>
            </a:endParaRPr>
          </a:p>
          <a:p>
            <a:pPr marL="0" marR="0" lvl="0" indent="0" algn="ctr" rtl="0">
              <a:lnSpc>
                <a:spcPct val="150000"/>
              </a:lnSpc>
              <a:spcBef>
                <a:spcPts val="0"/>
              </a:spcBef>
              <a:spcAft>
                <a:spcPts val="0"/>
              </a:spcAft>
              <a:buClr>
                <a:schemeClr val="accent1"/>
              </a:buClr>
              <a:buSzPts val="1200"/>
              <a:buFont typeface="Noto Sans Symbols"/>
              <a:buNone/>
            </a:pPr>
            <a:r>
              <a:rPr lang="en" sz="1400" b="1">
                <a:solidFill>
                  <a:schemeClr val="dk1"/>
                </a:solidFill>
                <a:latin typeface="Roboto"/>
                <a:ea typeface="Roboto"/>
                <a:cs typeface="Roboto"/>
                <a:sym typeface="Roboto"/>
              </a:rPr>
              <a:t>46%</a:t>
            </a:r>
            <a:endParaRPr sz="1350" b="0" i="0" u="none" strike="noStrike" cap="none">
              <a:solidFill>
                <a:schemeClr val="dk1"/>
              </a:solidFill>
              <a:latin typeface="Roboto"/>
              <a:ea typeface="Roboto"/>
              <a:cs typeface="Roboto"/>
              <a:sym typeface="Roboto"/>
            </a:endParaRPr>
          </a:p>
        </p:txBody>
      </p:sp>
      <p:sp>
        <p:nvSpPr>
          <p:cNvPr id="109" name="Google Shape;109;p19"/>
          <p:cNvSpPr/>
          <p:nvPr/>
        </p:nvSpPr>
        <p:spPr>
          <a:xfrm>
            <a:off x="2644354" y="2937425"/>
            <a:ext cx="1524000" cy="1313700"/>
          </a:xfrm>
          <a:prstGeom prst="triangle">
            <a:avLst>
              <a:gd name="adj" fmla="val 50000"/>
            </a:avLst>
          </a:prstGeom>
          <a:solidFill>
            <a:schemeClr val="accent2"/>
          </a:solidFill>
          <a:ln>
            <a:noFill/>
          </a:ln>
        </p:spPr>
        <p:txBody>
          <a:bodyPr spcFirstLastPara="1" wrap="square" lIns="91425" tIns="45700" rIns="91425" bIns="1188700" anchor="t"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1" i="0" u="none" strike="noStrike" cap="none">
              <a:solidFill>
                <a:schemeClr val="lt1"/>
              </a:solidFill>
              <a:latin typeface="Roboto"/>
              <a:ea typeface="Roboto"/>
              <a:cs typeface="Roboto"/>
              <a:sym typeface="Roboto"/>
            </a:endParaRPr>
          </a:p>
        </p:txBody>
      </p:sp>
      <p:sp>
        <p:nvSpPr>
          <p:cNvPr id="110" name="Google Shape;110;p19"/>
          <p:cNvSpPr txBox="1"/>
          <p:nvPr/>
        </p:nvSpPr>
        <p:spPr>
          <a:xfrm>
            <a:off x="2644341" y="4552336"/>
            <a:ext cx="1524000" cy="992579"/>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chemeClr val="accent2"/>
              </a:buClr>
              <a:buSzPts val="1200"/>
              <a:buFont typeface="Noto Sans Symbols"/>
              <a:buNone/>
            </a:pPr>
            <a:r>
              <a:rPr lang="en" sz="1500" b="1" i="0" u="none" strike="noStrike" cap="none">
                <a:solidFill>
                  <a:schemeClr val="dk1"/>
                </a:solidFill>
                <a:latin typeface="Roboto"/>
                <a:ea typeface="Roboto"/>
                <a:cs typeface="Roboto"/>
                <a:sym typeface="Roboto"/>
              </a:rPr>
              <a:t>English Language Learners</a:t>
            </a:r>
            <a:br>
              <a:rPr lang="en" sz="1400" b="1" i="0" u="none" strike="noStrike" cap="none">
                <a:solidFill>
                  <a:schemeClr val="dk1"/>
                </a:solidFill>
                <a:latin typeface="Roboto"/>
                <a:ea typeface="Roboto"/>
                <a:cs typeface="Roboto"/>
                <a:sym typeface="Roboto"/>
              </a:rPr>
            </a:br>
            <a:r>
              <a:rPr lang="en" sz="1300" b="1">
                <a:solidFill>
                  <a:schemeClr val="dk1"/>
                </a:solidFill>
                <a:latin typeface="Roboto"/>
                <a:ea typeface="Roboto"/>
                <a:cs typeface="Roboto"/>
                <a:sym typeface="Roboto"/>
              </a:rPr>
              <a:t>3%</a:t>
            </a:r>
            <a:endParaRPr sz="1350" b="1" i="0" u="none" strike="noStrike" cap="none">
              <a:solidFill>
                <a:schemeClr val="dk1"/>
              </a:solidFill>
              <a:latin typeface="Roboto"/>
              <a:ea typeface="Roboto"/>
              <a:cs typeface="Roboto"/>
              <a:sym typeface="Roboto"/>
            </a:endParaRPr>
          </a:p>
        </p:txBody>
      </p:sp>
      <p:sp>
        <p:nvSpPr>
          <p:cNvPr id="111" name="Google Shape;111;p19"/>
          <p:cNvSpPr/>
          <p:nvPr/>
        </p:nvSpPr>
        <p:spPr>
          <a:xfrm>
            <a:off x="4932761" y="2937425"/>
            <a:ext cx="1524000" cy="1313700"/>
          </a:xfrm>
          <a:prstGeom prst="triangle">
            <a:avLst>
              <a:gd name="adj" fmla="val 50000"/>
            </a:avLst>
          </a:prstGeom>
          <a:solidFill>
            <a:schemeClr val="accent3"/>
          </a:solidFill>
          <a:ln>
            <a:noFill/>
          </a:ln>
        </p:spPr>
        <p:txBody>
          <a:bodyPr spcFirstLastPara="1" wrap="square" lIns="91425" tIns="45700" rIns="91425" bIns="1188700" anchor="t"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1" i="0" u="none" strike="noStrike" cap="none">
              <a:solidFill>
                <a:schemeClr val="lt1"/>
              </a:solidFill>
              <a:latin typeface="Roboto"/>
              <a:ea typeface="Roboto"/>
              <a:cs typeface="Roboto"/>
              <a:sym typeface="Roboto"/>
            </a:endParaRPr>
          </a:p>
        </p:txBody>
      </p:sp>
      <p:sp>
        <p:nvSpPr>
          <p:cNvPr id="112" name="Google Shape;112;p19"/>
          <p:cNvSpPr txBox="1"/>
          <p:nvPr/>
        </p:nvSpPr>
        <p:spPr>
          <a:xfrm>
            <a:off x="4697775" y="4597175"/>
            <a:ext cx="2207400" cy="1304203"/>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chemeClr val="accent3"/>
              </a:buClr>
              <a:buSzPts val="1200"/>
              <a:buFont typeface="Noto Sans Symbols"/>
              <a:buNone/>
            </a:pPr>
            <a:r>
              <a:rPr lang="en" sz="1500" b="1" i="0" u="none" strike="noStrike" cap="none">
                <a:solidFill>
                  <a:schemeClr val="dk1"/>
                </a:solidFill>
                <a:latin typeface="Roboto"/>
                <a:ea typeface="Roboto"/>
                <a:cs typeface="Roboto"/>
                <a:sym typeface="Roboto"/>
              </a:rPr>
              <a:t>Special Education Students</a:t>
            </a:r>
            <a:endParaRPr sz="1500" b="1" i="0" u="none" strike="noStrike" cap="none">
              <a:solidFill>
                <a:schemeClr val="dk1"/>
              </a:solidFill>
              <a:latin typeface="Roboto"/>
              <a:ea typeface="Roboto"/>
              <a:cs typeface="Roboto"/>
              <a:sym typeface="Roboto"/>
            </a:endParaRPr>
          </a:p>
          <a:p>
            <a:pPr marL="0" marR="0" lvl="0" indent="0" algn="ctr" rtl="0">
              <a:lnSpc>
                <a:spcPct val="150000"/>
              </a:lnSpc>
              <a:spcBef>
                <a:spcPts val="0"/>
              </a:spcBef>
              <a:spcAft>
                <a:spcPts val="0"/>
              </a:spcAft>
              <a:buClr>
                <a:schemeClr val="accent3"/>
              </a:buClr>
              <a:buSzPts val="1200"/>
              <a:buFont typeface="Noto Sans Symbols"/>
              <a:buNone/>
            </a:pPr>
            <a:r>
              <a:rPr lang="en" sz="1300" b="1">
                <a:solidFill>
                  <a:schemeClr val="dk1"/>
                </a:solidFill>
                <a:latin typeface="Roboto"/>
                <a:ea typeface="Roboto"/>
                <a:cs typeface="Roboto"/>
                <a:sym typeface="Roboto"/>
              </a:rPr>
              <a:t>13%</a:t>
            </a:r>
            <a:endParaRPr sz="1300" b="1" i="0" u="none" strike="noStrike" cap="none">
              <a:solidFill>
                <a:schemeClr val="dk1"/>
              </a:solidFill>
              <a:latin typeface="Roboto"/>
              <a:ea typeface="Roboto"/>
              <a:cs typeface="Roboto"/>
              <a:sym typeface="Roboto"/>
            </a:endParaRPr>
          </a:p>
          <a:p>
            <a:pPr marL="0" marR="0" lvl="0" indent="0" algn="ctr" rtl="0">
              <a:lnSpc>
                <a:spcPct val="150000"/>
              </a:lnSpc>
              <a:spcBef>
                <a:spcPts val="0"/>
              </a:spcBef>
              <a:spcAft>
                <a:spcPts val="0"/>
              </a:spcAft>
              <a:buClr>
                <a:schemeClr val="accent3"/>
              </a:buClr>
              <a:buSzPts val="1200"/>
              <a:buFont typeface="Noto Sans Symbols"/>
              <a:buNone/>
            </a:pPr>
            <a:endParaRPr sz="1350" b="0" i="0" u="none" strike="noStrike" cap="none">
              <a:solidFill>
                <a:schemeClr val="dk1"/>
              </a:solidFill>
              <a:latin typeface="Roboto"/>
              <a:ea typeface="Roboto"/>
              <a:cs typeface="Roboto"/>
              <a:sym typeface="Roboto"/>
            </a:endParaRPr>
          </a:p>
        </p:txBody>
      </p:sp>
      <p:sp>
        <p:nvSpPr>
          <p:cNvPr id="113" name="Google Shape;113;p19"/>
          <p:cNvSpPr/>
          <p:nvPr/>
        </p:nvSpPr>
        <p:spPr>
          <a:xfrm>
            <a:off x="7221150" y="2937425"/>
            <a:ext cx="1524000" cy="1313700"/>
          </a:xfrm>
          <a:prstGeom prst="triangle">
            <a:avLst>
              <a:gd name="adj" fmla="val 50000"/>
            </a:avLst>
          </a:prstGeom>
          <a:solidFill>
            <a:schemeClr val="accent4"/>
          </a:solidFill>
          <a:ln>
            <a:noFill/>
          </a:ln>
        </p:spPr>
        <p:txBody>
          <a:bodyPr spcFirstLastPara="1" wrap="square" lIns="91425" tIns="45700" rIns="91425" bIns="1188700" anchor="t"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1" i="0" u="none" strike="noStrike" cap="none">
              <a:solidFill>
                <a:schemeClr val="lt1"/>
              </a:solidFill>
              <a:latin typeface="Roboto"/>
              <a:ea typeface="Roboto"/>
              <a:cs typeface="Roboto"/>
              <a:sym typeface="Roboto"/>
            </a:endParaRPr>
          </a:p>
        </p:txBody>
      </p:sp>
      <p:sp>
        <p:nvSpPr>
          <p:cNvPr id="114" name="Google Shape;114;p19"/>
          <p:cNvSpPr txBox="1"/>
          <p:nvPr/>
        </p:nvSpPr>
        <p:spPr>
          <a:xfrm>
            <a:off x="7178718" y="4597186"/>
            <a:ext cx="1524000" cy="992579"/>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chemeClr val="accent4"/>
              </a:buClr>
              <a:buSzPts val="1200"/>
              <a:buFont typeface="Noto Sans Symbols"/>
              <a:buNone/>
            </a:pPr>
            <a:r>
              <a:rPr lang="en" sz="1500" b="1" i="0" u="none" strike="noStrike" cap="none">
                <a:solidFill>
                  <a:schemeClr val="dk1"/>
                </a:solidFill>
                <a:latin typeface="Roboto"/>
                <a:ea typeface="Roboto"/>
                <a:cs typeface="Roboto"/>
                <a:sym typeface="Roboto"/>
              </a:rPr>
              <a:t>Gifted </a:t>
            </a:r>
            <a:r>
              <a:rPr lang="en" sz="1500" b="1">
                <a:solidFill>
                  <a:schemeClr val="dk1"/>
                </a:solidFill>
                <a:latin typeface="Roboto"/>
                <a:ea typeface="Roboto"/>
                <a:cs typeface="Roboto"/>
                <a:sym typeface="Roboto"/>
              </a:rPr>
              <a:t>and Talented</a:t>
            </a:r>
            <a:br>
              <a:rPr lang="en" sz="1500" b="1" i="0" u="none" strike="noStrike" cap="none">
                <a:solidFill>
                  <a:schemeClr val="dk1"/>
                </a:solidFill>
                <a:latin typeface="Roboto"/>
                <a:ea typeface="Roboto"/>
                <a:cs typeface="Roboto"/>
                <a:sym typeface="Roboto"/>
              </a:rPr>
            </a:br>
            <a:r>
              <a:rPr lang="en" sz="1300" b="1">
                <a:solidFill>
                  <a:schemeClr val="dk1"/>
                </a:solidFill>
                <a:latin typeface="Roboto"/>
                <a:ea typeface="Roboto"/>
                <a:cs typeface="Roboto"/>
                <a:sym typeface="Roboto"/>
              </a:rPr>
              <a:t>12.5</a:t>
            </a:r>
            <a:r>
              <a:rPr lang="en" sz="1300" b="1" i="0" u="none" strike="noStrike" cap="none">
                <a:solidFill>
                  <a:schemeClr val="dk1"/>
                </a:solidFill>
                <a:latin typeface="Roboto"/>
                <a:ea typeface="Roboto"/>
                <a:cs typeface="Roboto"/>
                <a:sym typeface="Roboto"/>
              </a:rPr>
              <a:t>%</a:t>
            </a:r>
            <a:endParaRPr sz="1300" b="1" i="0" u="none" strike="noStrike" cap="none">
              <a:solidFill>
                <a:schemeClr val="dk1"/>
              </a:solidFill>
              <a:latin typeface="Roboto"/>
              <a:ea typeface="Roboto"/>
              <a:cs typeface="Roboto"/>
              <a:sym typeface="Roboto"/>
            </a:endParaRPr>
          </a:p>
        </p:txBody>
      </p:sp>
      <p:sp>
        <p:nvSpPr>
          <p:cNvPr id="115" name="Google Shape;115;p19"/>
          <p:cNvSpPr/>
          <p:nvPr/>
        </p:nvSpPr>
        <p:spPr>
          <a:xfrm>
            <a:off x="3214452" y="3505193"/>
            <a:ext cx="383780" cy="389086"/>
          </a:xfrm>
          <a:custGeom>
            <a:avLst/>
            <a:gdLst/>
            <a:ahLst/>
            <a:cxnLst/>
            <a:rect l="l" t="t" r="r" b="b"/>
            <a:pathLst>
              <a:path w="118" h="119" extrusionOk="0">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grpSp>
        <p:nvGrpSpPr>
          <p:cNvPr id="116" name="Google Shape;116;p19"/>
          <p:cNvGrpSpPr/>
          <p:nvPr/>
        </p:nvGrpSpPr>
        <p:grpSpPr>
          <a:xfrm>
            <a:off x="5556778" y="3499005"/>
            <a:ext cx="275932" cy="401480"/>
            <a:chOff x="4075113" y="1909763"/>
            <a:chExt cx="247650" cy="360363"/>
          </a:xfrm>
        </p:grpSpPr>
        <p:sp>
          <p:nvSpPr>
            <p:cNvPr id="117" name="Google Shape;117;p19"/>
            <p:cNvSpPr/>
            <p:nvPr/>
          </p:nvSpPr>
          <p:spPr>
            <a:xfrm>
              <a:off x="4075113" y="1909763"/>
              <a:ext cx="247650" cy="360363"/>
            </a:xfrm>
            <a:custGeom>
              <a:avLst/>
              <a:gdLst/>
              <a:ahLst/>
              <a:cxnLst/>
              <a:rect l="l" t="t" r="r" b="b"/>
              <a:pathLst>
                <a:path w="85" h="123" extrusionOk="0">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118" name="Google Shape;118;p19"/>
            <p:cNvSpPr/>
            <p:nvPr/>
          </p:nvSpPr>
          <p:spPr>
            <a:xfrm>
              <a:off x="4130675" y="1965326"/>
              <a:ext cx="73025" cy="73025"/>
            </a:xfrm>
            <a:custGeom>
              <a:avLst/>
              <a:gdLst/>
              <a:ahLst/>
              <a:cxnLst/>
              <a:rect l="l" t="t" r="r" b="b"/>
              <a:pathLst>
                <a:path w="25" h="25" extrusionOk="0">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grpSp>
      <p:grpSp>
        <p:nvGrpSpPr>
          <p:cNvPr id="119" name="Google Shape;119;p19"/>
          <p:cNvGrpSpPr/>
          <p:nvPr/>
        </p:nvGrpSpPr>
        <p:grpSpPr>
          <a:xfrm>
            <a:off x="7791273" y="3499006"/>
            <a:ext cx="401480" cy="401480"/>
            <a:chOff x="8780463" y="1906588"/>
            <a:chExt cx="360363" cy="360363"/>
          </a:xfrm>
        </p:grpSpPr>
        <p:sp>
          <p:nvSpPr>
            <p:cNvPr id="120" name="Google Shape;120;p19"/>
            <p:cNvSpPr/>
            <p:nvPr/>
          </p:nvSpPr>
          <p:spPr>
            <a:xfrm>
              <a:off x="8780463" y="1938338"/>
              <a:ext cx="328613" cy="328613"/>
            </a:xfrm>
            <a:custGeom>
              <a:avLst/>
              <a:gdLst/>
              <a:ahLst/>
              <a:cxnLst/>
              <a:rect l="l" t="t" r="r" b="b"/>
              <a:pathLst>
                <a:path w="112" h="112" extrusionOk="0">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121" name="Google Shape;121;p19"/>
            <p:cNvSpPr/>
            <p:nvPr/>
          </p:nvSpPr>
          <p:spPr>
            <a:xfrm>
              <a:off x="8939213" y="2084388"/>
              <a:ext cx="55563" cy="57150"/>
            </a:xfrm>
            <a:custGeom>
              <a:avLst/>
              <a:gdLst/>
              <a:ahLst/>
              <a:cxnLst/>
              <a:rect l="l" t="t" r="r" b="b"/>
              <a:pathLst>
                <a:path w="19" h="19" extrusionOk="0">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122" name="Google Shape;122;p19"/>
            <p:cNvSpPr/>
            <p:nvPr/>
          </p:nvSpPr>
          <p:spPr>
            <a:xfrm>
              <a:off x="9085263" y="1906588"/>
              <a:ext cx="55563" cy="55563"/>
            </a:xfrm>
            <a:custGeom>
              <a:avLst/>
              <a:gdLst/>
              <a:ahLst/>
              <a:cxnLst/>
              <a:rect l="l" t="t" r="r" b="b"/>
              <a:pathLst>
                <a:path w="19" h="19" extrusionOk="0">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123" name="Google Shape;123;p19"/>
            <p:cNvSpPr/>
            <p:nvPr/>
          </p:nvSpPr>
          <p:spPr>
            <a:xfrm>
              <a:off x="8872538" y="2073276"/>
              <a:ext cx="46038" cy="47625"/>
            </a:xfrm>
            <a:custGeom>
              <a:avLst/>
              <a:gdLst/>
              <a:ahLst/>
              <a:cxnLst/>
              <a:rect l="l" t="t" r="r" b="b"/>
              <a:pathLst>
                <a:path w="16" h="16" extrusionOk="0">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124" name="Google Shape;124;p19"/>
            <p:cNvSpPr/>
            <p:nvPr/>
          </p:nvSpPr>
          <p:spPr>
            <a:xfrm>
              <a:off x="8918575" y="2152651"/>
              <a:ext cx="20638" cy="23813"/>
            </a:xfrm>
            <a:custGeom>
              <a:avLst/>
              <a:gdLst/>
              <a:ahLst/>
              <a:cxnLst/>
              <a:rect l="l" t="t" r="r" b="b"/>
              <a:pathLst>
                <a:path w="7" h="8" extrusionOk="0">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125" name="Google Shape;125;p19"/>
            <p:cNvSpPr/>
            <p:nvPr/>
          </p:nvSpPr>
          <p:spPr>
            <a:xfrm>
              <a:off x="9096375" y="1985963"/>
              <a:ext cx="23813" cy="20638"/>
            </a:xfrm>
            <a:custGeom>
              <a:avLst/>
              <a:gdLst/>
              <a:ahLst/>
              <a:cxnLst/>
              <a:rect l="l" t="t" r="r" b="b"/>
              <a:pathLst>
                <a:path w="8" h="7" extrusionOk="0">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grpSp>
      <p:pic>
        <p:nvPicPr>
          <p:cNvPr id="126" name="Google Shape;126;p19"/>
          <p:cNvPicPr preferRelativeResize="0"/>
          <p:nvPr/>
        </p:nvPicPr>
        <p:blipFill rotWithShape="1">
          <a:blip r:embed="rId4">
            <a:alphaModFix/>
          </a:blip>
          <a:srcRect/>
          <a:stretch/>
        </p:blipFill>
        <p:spPr>
          <a:xfrm>
            <a:off x="1058114" y="3424865"/>
            <a:ext cx="224875" cy="549725"/>
          </a:xfrm>
          <a:prstGeom prst="rect">
            <a:avLst/>
          </a:prstGeom>
          <a:noFill/>
          <a:ln>
            <a:noFill/>
          </a:ln>
        </p:spPr>
      </p:pic>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p:nvPr/>
        </p:nvSpPr>
        <p:spPr>
          <a:xfrm flipH="1">
            <a:off x="1316037" y="857249"/>
            <a:ext cx="5673726" cy="5140371"/>
          </a:xfrm>
          <a:custGeom>
            <a:avLst/>
            <a:gdLst/>
            <a:ahLst/>
            <a:cxnLst/>
            <a:rect l="l" t="t" r="r" b="b"/>
            <a:pathLst>
              <a:path w="5673726" h="5140371" extrusionOk="0">
                <a:moveTo>
                  <a:pt x="3848025" y="1"/>
                </a:moveTo>
                <a:lnTo>
                  <a:pt x="3866649" y="1"/>
                </a:lnTo>
                <a:lnTo>
                  <a:pt x="4721151" y="1"/>
                </a:lnTo>
                <a:lnTo>
                  <a:pt x="4721151" y="2"/>
                </a:lnTo>
                <a:lnTo>
                  <a:pt x="3959465" y="2"/>
                </a:lnTo>
                <a:lnTo>
                  <a:pt x="873126" y="5140371"/>
                </a:lnTo>
                <a:lnTo>
                  <a:pt x="861365" y="5140371"/>
                </a:lnTo>
                <a:lnTo>
                  <a:pt x="575350" y="5140371"/>
                </a:lnTo>
                <a:lnTo>
                  <a:pt x="0" y="5140371"/>
                </a:lnTo>
                <a:lnTo>
                  <a:pt x="3086339" y="2"/>
                </a:lnTo>
                <a:lnTo>
                  <a:pt x="3848025" y="2"/>
                </a:lnTo>
                <a:close/>
                <a:moveTo>
                  <a:pt x="4800600" y="0"/>
                </a:moveTo>
                <a:lnTo>
                  <a:pt x="5673726" y="0"/>
                </a:lnTo>
                <a:lnTo>
                  <a:pt x="5673726" y="1"/>
                </a:lnTo>
                <a:lnTo>
                  <a:pt x="4800600" y="1"/>
                </a:lnTo>
                <a:close/>
              </a:path>
            </a:pathLst>
          </a:custGeom>
          <a:solidFill>
            <a:srgbClr val="F2F2F2">
              <a:alpha val="80000"/>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132" name="Google Shape;132;p20"/>
          <p:cNvSpPr/>
          <p:nvPr/>
        </p:nvSpPr>
        <p:spPr>
          <a:xfrm flipH="1">
            <a:off x="5013225" y="5150993"/>
            <a:ext cx="1680900" cy="665400"/>
          </a:xfrm>
          <a:prstGeom prst="parallelogram">
            <a:avLst>
              <a:gd name="adj" fmla="val 64132"/>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Roboto"/>
              <a:ea typeface="Roboto"/>
              <a:cs typeface="Roboto"/>
              <a:sym typeface="Roboto"/>
            </a:endParaRPr>
          </a:p>
        </p:txBody>
      </p:sp>
      <p:sp>
        <p:nvSpPr>
          <p:cNvPr id="133" name="Google Shape;133;p20"/>
          <p:cNvSpPr/>
          <p:nvPr/>
        </p:nvSpPr>
        <p:spPr>
          <a:xfrm>
            <a:off x="4133850" y="857250"/>
            <a:ext cx="2099310" cy="1809750"/>
          </a:xfrm>
          <a:custGeom>
            <a:avLst/>
            <a:gdLst/>
            <a:ahLst/>
            <a:cxnLst/>
            <a:rect l="l" t="t" r="r" b="b"/>
            <a:pathLst>
              <a:path w="2099310" h="1809750" extrusionOk="0">
                <a:moveTo>
                  <a:pt x="0" y="0"/>
                </a:moveTo>
                <a:lnTo>
                  <a:pt x="2099310" y="0"/>
                </a:lnTo>
                <a:lnTo>
                  <a:pt x="1049655" y="1809750"/>
                </a:lnTo>
                <a:close/>
              </a:path>
            </a:pathLst>
          </a:custGeom>
          <a:solidFill>
            <a:schemeClr val="lt1"/>
          </a:solidFill>
          <a:ln w="19050" cap="flat" cmpd="sng">
            <a:solidFill>
              <a:schemeClr val="accent2"/>
            </a:solidFill>
            <a:prstDash val="solid"/>
            <a:round/>
            <a:headEnd type="none" w="sm" len="sm"/>
            <a:tailEnd type="none" w="sm" len="sm"/>
          </a:ln>
        </p:spPr>
        <p:txBody>
          <a:bodyPr spcFirstLastPara="1" wrap="square" lIns="91425" tIns="45700" rIns="91425" bIns="4572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1" i="0" u="none" strike="noStrike" cap="none">
              <a:solidFill>
                <a:schemeClr val="accent2"/>
              </a:solidFill>
              <a:latin typeface="Roboto"/>
              <a:ea typeface="Roboto"/>
              <a:cs typeface="Roboto"/>
              <a:sym typeface="Roboto"/>
            </a:endParaRPr>
          </a:p>
        </p:txBody>
      </p:sp>
      <p:pic>
        <p:nvPicPr>
          <p:cNvPr id="134" name="Google Shape;134;p20"/>
          <p:cNvPicPr preferRelativeResize="0"/>
          <p:nvPr/>
        </p:nvPicPr>
        <p:blipFill rotWithShape="1">
          <a:blip r:embed="rId3">
            <a:alphaModFix/>
          </a:blip>
          <a:srcRect l="25187" r="25182"/>
          <a:stretch/>
        </p:blipFill>
        <p:spPr>
          <a:xfrm>
            <a:off x="5314950" y="857251"/>
            <a:ext cx="3829050" cy="5143499"/>
          </a:xfrm>
          <a:custGeom>
            <a:avLst/>
            <a:gdLst/>
            <a:ahLst/>
            <a:cxnLst/>
            <a:rect l="l" t="t" r="r" b="b"/>
            <a:pathLst>
              <a:path w="3829050" h="5143499" extrusionOk="0">
                <a:moveTo>
                  <a:pt x="1149150" y="0"/>
                </a:moveTo>
                <a:lnTo>
                  <a:pt x="3829050" y="0"/>
                </a:lnTo>
                <a:lnTo>
                  <a:pt x="3829050" y="5143499"/>
                </a:lnTo>
                <a:lnTo>
                  <a:pt x="3647162" y="5143499"/>
                </a:lnTo>
                <a:lnTo>
                  <a:pt x="2677094" y="5143499"/>
                </a:lnTo>
                <a:lnTo>
                  <a:pt x="2658384" y="5143499"/>
                </a:lnTo>
                <a:lnTo>
                  <a:pt x="2658384" y="5143498"/>
                </a:lnTo>
                <a:lnTo>
                  <a:pt x="1893191" y="5143498"/>
                </a:lnTo>
                <a:lnTo>
                  <a:pt x="0" y="1942799"/>
                </a:lnTo>
                <a:close/>
              </a:path>
            </a:pathLst>
          </a:custGeom>
          <a:noFill/>
          <a:ln>
            <a:noFill/>
          </a:ln>
        </p:spPr>
      </p:pic>
      <p:sp>
        <p:nvSpPr>
          <p:cNvPr id="135" name="Google Shape;135;p20"/>
          <p:cNvSpPr/>
          <p:nvPr/>
        </p:nvSpPr>
        <p:spPr>
          <a:xfrm flipH="1">
            <a:off x="2938407" y="1895475"/>
            <a:ext cx="1680900" cy="665400"/>
          </a:xfrm>
          <a:prstGeom prst="parallelogram">
            <a:avLst>
              <a:gd name="adj" fmla="val 64132"/>
            </a:avLst>
          </a:prstGeom>
          <a:solidFill>
            <a:schemeClr val="accent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136" name="Google Shape;136;p20"/>
          <p:cNvSpPr/>
          <p:nvPr/>
        </p:nvSpPr>
        <p:spPr>
          <a:xfrm flipH="1">
            <a:off x="3482067" y="2701806"/>
            <a:ext cx="1680900" cy="665400"/>
          </a:xfrm>
          <a:prstGeom prst="parallelogram">
            <a:avLst>
              <a:gd name="adj" fmla="val 64132"/>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137" name="Google Shape;137;p20"/>
          <p:cNvSpPr txBox="1"/>
          <p:nvPr/>
        </p:nvSpPr>
        <p:spPr>
          <a:xfrm>
            <a:off x="334800" y="2876068"/>
            <a:ext cx="3105300" cy="406265"/>
          </a:xfrm>
          <a:prstGeom prst="rect">
            <a:avLst/>
          </a:prstGeom>
          <a:noFill/>
          <a:ln>
            <a:noFill/>
          </a:ln>
        </p:spPr>
        <p:txBody>
          <a:bodyPr spcFirstLastPara="1" wrap="square" lIns="0" tIns="0" rIns="0" bIns="0" anchor="ctr" anchorCtr="0">
            <a:spAutoFit/>
          </a:bodyPr>
          <a:lstStyle/>
          <a:p>
            <a:pPr marL="0" marR="0" lvl="0" indent="0" algn="r" rtl="0">
              <a:lnSpc>
                <a:spcPct val="120000"/>
              </a:lnSpc>
              <a:spcBef>
                <a:spcPts val="0"/>
              </a:spcBef>
              <a:spcAft>
                <a:spcPts val="0"/>
              </a:spcAft>
              <a:buClr>
                <a:schemeClr val="accent2"/>
              </a:buClr>
              <a:buSzPts val="1200"/>
              <a:buFont typeface="Noto Sans Symbols"/>
              <a:buNone/>
            </a:pPr>
            <a:r>
              <a:rPr lang="en" sz="1200" b="1">
                <a:solidFill>
                  <a:schemeClr val="dk1"/>
                </a:solidFill>
                <a:latin typeface="Roboto"/>
                <a:ea typeface="Roboto"/>
                <a:cs typeface="Roboto"/>
                <a:sym typeface="Roboto"/>
              </a:rPr>
              <a:t>National Blue Ribbon Schools of Excellence</a:t>
            </a:r>
            <a:endParaRPr sz="1200" b="1" i="0" u="none" strike="noStrike" cap="none">
              <a:solidFill>
                <a:schemeClr val="dk1"/>
              </a:solidFill>
              <a:latin typeface="Roboto"/>
              <a:ea typeface="Roboto"/>
              <a:cs typeface="Roboto"/>
              <a:sym typeface="Roboto"/>
            </a:endParaRPr>
          </a:p>
          <a:p>
            <a:pPr marL="0" marR="0" lvl="0" indent="0" algn="r" rtl="0">
              <a:lnSpc>
                <a:spcPct val="120000"/>
              </a:lnSpc>
              <a:spcBef>
                <a:spcPts val="0"/>
              </a:spcBef>
              <a:spcAft>
                <a:spcPts val="0"/>
              </a:spcAft>
              <a:buClr>
                <a:schemeClr val="accent2"/>
              </a:buClr>
              <a:buSzPts val="1200"/>
              <a:buFont typeface="Noto Sans Symbols"/>
              <a:buNone/>
            </a:pPr>
            <a:r>
              <a:rPr lang="en" sz="1000">
                <a:solidFill>
                  <a:schemeClr val="dk1"/>
                </a:solidFill>
                <a:latin typeface="Roboto"/>
                <a:ea typeface="Roboto"/>
                <a:cs typeface="Roboto"/>
                <a:sym typeface="Roboto"/>
              </a:rPr>
              <a:t>Designated a Lighthouse School in 2024</a:t>
            </a:r>
            <a:endParaRPr sz="1050" b="0" i="0" u="none" strike="noStrike" cap="none">
              <a:solidFill>
                <a:schemeClr val="dk1"/>
              </a:solidFill>
              <a:latin typeface="Roboto"/>
              <a:ea typeface="Roboto"/>
              <a:cs typeface="Roboto"/>
              <a:sym typeface="Roboto"/>
            </a:endParaRPr>
          </a:p>
        </p:txBody>
      </p:sp>
      <p:sp>
        <p:nvSpPr>
          <p:cNvPr id="138" name="Google Shape;138;p20"/>
          <p:cNvSpPr/>
          <p:nvPr/>
        </p:nvSpPr>
        <p:spPr>
          <a:xfrm flipH="1">
            <a:off x="3966086" y="3508137"/>
            <a:ext cx="1680900" cy="665400"/>
          </a:xfrm>
          <a:prstGeom prst="parallelogram">
            <a:avLst>
              <a:gd name="adj" fmla="val 64132"/>
            </a:avLst>
          </a:prstGeom>
          <a:solidFill>
            <a:schemeClr val="accent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139" name="Google Shape;139;p20"/>
          <p:cNvSpPr/>
          <p:nvPr/>
        </p:nvSpPr>
        <p:spPr>
          <a:xfrm flipH="1">
            <a:off x="4449306" y="4314468"/>
            <a:ext cx="1680900" cy="665400"/>
          </a:xfrm>
          <a:prstGeom prst="parallelogram">
            <a:avLst>
              <a:gd name="adj" fmla="val 64132"/>
            </a:avLst>
          </a:prstGeom>
          <a:solidFill>
            <a:schemeClr val="accen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p:txBody>
      </p:sp>
      <p:sp>
        <p:nvSpPr>
          <p:cNvPr id="140" name="Google Shape;140;p20"/>
          <p:cNvSpPr txBox="1"/>
          <p:nvPr/>
        </p:nvSpPr>
        <p:spPr>
          <a:xfrm>
            <a:off x="427725" y="5195043"/>
            <a:ext cx="4585500" cy="406265"/>
          </a:xfrm>
          <a:prstGeom prst="rect">
            <a:avLst/>
          </a:prstGeom>
          <a:noFill/>
          <a:ln>
            <a:noFill/>
          </a:ln>
        </p:spPr>
        <p:txBody>
          <a:bodyPr spcFirstLastPara="1" wrap="square" lIns="0" tIns="0" rIns="0" bIns="0" anchor="ctr" anchorCtr="0">
            <a:spAutoFit/>
          </a:bodyPr>
          <a:lstStyle/>
          <a:p>
            <a:pPr marL="0" marR="0" lvl="0" indent="0" algn="r" rtl="0">
              <a:lnSpc>
                <a:spcPct val="120000"/>
              </a:lnSpc>
              <a:spcBef>
                <a:spcPts val="0"/>
              </a:spcBef>
              <a:spcAft>
                <a:spcPts val="0"/>
              </a:spcAft>
              <a:buClr>
                <a:schemeClr val="accent4"/>
              </a:buClr>
              <a:buSzPts val="1200"/>
              <a:buFont typeface="Noto Sans Symbols"/>
              <a:buNone/>
            </a:pPr>
            <a:r>
              <a:rPr lang="en" sz="1200" b="1">
                <a:solidFill>
                  <a:schemeClr val="dk1"/>
                </a:solidFill>
                <a:latin typeface="Roboto"/>
                <a:ea typeface="Roboto"/>
                <a:cs typeface="Roboto"/>
                <a:sym typeface="Roboto"/>
              </a:rPr>
              <a:t>A-Rated District on ALSDE Report Card</a:t>
            </a:r>
            <a:endParaRPr sz="1200" b="1">
              <a:solidFill>
                <a:schemeClr val="dk1"/>
              </a:solidFill>
              <a:latin typeface="Roboto"/>
              <a:ea typeface="Roboto"/>
              <a:cs typeface="Roboto"/>
              <a:sym typeface="Roboto"/>
            </a:endParaRPr>
          </a:p>
          <a:p>
            <a:pPr marL="0" marR="0" lvl="0" indent="0" algn="r" rtl="0">
              <a:lnSpc>
                <a:spcPct val="120000"/>
              </a:lnSpc>
              <a:spcBef>
                <a:spcPts val="0"/>
              </a:spcBef>
              <a:spcAft>
                <a:spcPts val="0"/>
              </a:spcAft>
              <a:buClr>
                <a:schemeClr val="accent4"/>
              </a:buClr>
              <a:buSzPts val="1200"/>
              <a:buFont typeface="Noto Sans Symbols"/>
              <a:buNone/>
            </a:pPr>
            <a:r>
              <a:rPr lang="en" sz="1000">
                <a:solidFill>
                  <a:schemeClr val="dk1"/>
                </a:solidFill>
                <a:latin typeface="Roboto"/>
                <a:ea typeface="Roboto"/>
                <a:cs typeface="Roboto"/>
                <a:sym typeface="Roboto"/>
              </a:rPr>
              <a:t>First charter school in AL to receive an A rating.</a:t>
            </a:r>
            <a:endParaRPr sz="1000">
              <a:solidFill>
                <a:schemeClr val="dk1"/>
              </a:solidFill>
              <a:latin typeface="Roboto"/>
              <a:ea typeface="Roboto"/>
              <a:cs typeface="Roboto"/>
              <a:sym typeface="Roboto"/>
            </a:endParaRPr>
          </a:p>
        </p:txBody>
      </p:sp>
      <p:pic>
        <p:nvPicPr>
          <p:cNvPr id="141" name="Google Shape;141;p20"/>
          <p:cNvPicPr preferRelativeResize="0"/>
          <p:nvPr/>
        </p:nvPicPr>
        <p:blipFill rotWithShape="1">
          <a:blip r:embed="rId4">
            <a:alphaModFix/>
          </a:blip>
          <a:srcRect/>
          <a:stretch/>
        </p:blipFill>
        <p:spPr>
          <a:xfrm>
            <a:off x="4745715" y="1001989"/>
            <a:ext cx="875575" cy="834025"/>
          </a:xfrm>
          <a:prstGeom prst="rect">
            <a:avLst/>
          </a:prstGeom>
          <a:noFill/>
          <a:ln>
            <a:noFill/>
          </a:ln>
        </p:spPr>
      </p:pic>
      <p:pic>
        <p:nvPicPr>
          <p:cNvPr id="142" name="Google Shape;142;p20"/>
          <p:cNvPicPr preferRelativeResize="0"/>
          <p:nvPr/>
        </p:nvPicPr>
        <p:blipFill rotWithShape="1">
          <a:blip r:embed="rId5">
            <a:alphaModFix/>
          </a:blip>
          <a:srcRect/>
          <a:stretch/>
        </p:blipFill>
        <p:spPr>
          <a:xfrm>
            <a:off x="4123624" y="2798190"/>
            <a:ext cx="397925" cy="472546"/>
          </a:xfrm>
          <a:prstGeom prst="rect">
            <a:avLst/>
          </a:prstGeom>
          <a:noFill/>
          <a:ln>
            <a:noFill/>
          </a:ln>
        </p:spPr>
      </p:pic>
      <p:pic>
        <p:nvPicPr>
          <p:cNvPr id="143" name="Google Shape;143;p20"/>
          <p:cNvPicPr preferRelativeResize="0"/>
          <p:nvPr/>
        </p:nvPicPr>
        <p:blipFill rotWithShape="1">
          <a:blip r:embed="rId6">
            <a:alphaModFix/>
          </a:blip>
          <a:srcRect/>
          <a:stretch/>
        </p:blipFill>
        <p:spPr>
          <a:xfrm>
            <a:off x="4607626" y="3597627"/>
            <a:ext cx="397925" cy="486353"/>
          </a:xfrm>
          <a:prstGeom prst="rect">
            <a:avLst/>
          </a:prstGeom>
          <a:noFill/>
          <a:ln>
            <a:noFill/>
          </a:ln>
        </p:spPr>
      </p:pic>
      <p:pic>
        <p:nvPicPr>
          <p:cNvPr id="144" name="Google Shape;144;p20"/>
          <p:cNvPicPr preferRelativeResize="0"/>
          <p:nvPr/>
        </p:nvPicPr>
        <p:blipFill rotWithShape="1">
          <a:blip r:embed="rId7">
            <a:alphaModFix/>
          </a:blip>
          <a:srcRect/>
          <a:stretch/>
        </p:blipFill>
        <p:spPr>
          <a:xfrm>
            <a:off x="5585975" y="5263437"/>
            <a:ext cx="535380" cy="448225"/>
          </a:xfrm>
          <a:prstGeom prst="rect">
            <a:avLst/>
          </a:prstGeom>
          <a:noFill/>
          <a:ln>
            <a:noFill/>
          </a:ln>
        </p:spPr>
      </p:pic>
      <p:pic>
        <p:nvPicPr>
          <p:cNvPr id="145" name="Google Shape;145;p20"/>
          <p:cNvPicPr preferRelativeResize="0"/>
          <p:nvPr/>
        </p:nvPicPr>
        <p:blipFill>
          <a:blip r:embed="rId8">
            <a:alphaModFix/>
          </a:blip>
          <a:stretch>
            <a:fillRect/>
          </a:stretch>
        </p:blipFill>
        <p:spPr>
          <a:xfrm>
            <a:off x="3542959" y="1999227"/>
            <a:ext cx="471775" cy="457899"/>
          </a:xfrm>
          <a:prstGeom prst="rect">
            <a:avLst/>
          </a:prstGeom>
          <a:noFill/>
          <a:ln>
            <a:noFill/>
          </a:ln>
        </p:spPr>
      </p:pic>
      <p:sp>
        <p:nvSpPr>
          <p:cNvPr id="146" name="Google Shape;146;p20"/>
          <p:cNvSpPr/>
          <p:nvPr/>
        </p:nvSpPr>
        <p:spPr>
          <a:xfrm flipH="1">
            <a:off x="2459757" y="1110000"/>
            <a:ext cx="1680900" cy="665400"/>
          </a:xfrm>
          <a:prstGeom prst="parallelogram">
            <a:avLst>
              <a:gd name="adj" fmla="val 64132"/>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Roboto"/>
              <a:ea typeface="Roboto"/>
              <a:cs typeface="Roboto"/>
              <a:sym typeface="Roboto"/>
            </a:endParaRPr>
          </a:p>
        </p:txBody>
      </p:sp>
      <p:pic>
        <p:nvPicPr>
          <p:cNvPr id="147" name="Google Shape;147;p20"/>
          <p:cNvPicPr preferRelativeResize="0"/>
          <p:nvPr/>
        </p:nvPicPr>
        <p:blipFill>
          <a:blip r:embed="rId9">
            <a:alphaModFix/>
          </a:blip>
          <a:stretch>
            <a:fillRect/>
          </a:stretch>
        </p:blipFill>
        <p:spPr>
          <a:xfrm>
            <a:off x="3058828" y="1255000"/>
            <a:ext cx="471775" cy="440327"/>
          </a:xfrm>
          <a:prstGeom prst="rect">
            <a:avLst/>
          </a:prstGeom>
          <a:noFill/>
          <a:ln>
            <a:noFill/>
          </a:ln>
        </p:spPr>
      </p:pic>
      <p:pic>
        <p:nvPicPr>
          <p:cNvPr id="148" name="Google Shape;148;p20"/>
          <p:cNvPicPr preferRelativeResize="0"/>
          <p:nvPr/>
        </p:nvPicPr>
        <p:blipFill>
          <a:blip r:embed="rId10">
            <a:alphaModFix/>
          </a:blip>
          <a:stretch>
            <a:fillRect/>
          </a:stretch>
        </p:blipFill>
        <p:spPr>
          <a:xfrm>
            <a:off x="4979888" y="4442096"/>
            <a:ext cx="619717" cy="440325"/>
          </a:xfrm>
          <a:prstGeom prst="rect">
            <a:avLst/>
          </a:prstGeom>
          <a:noFill/>
          <a:ln>
            <a:noFill/>
          </a:ln>
        </p:spPr>
      </p:pic>
      <p:sp>
        <p:nvSpPr>
          <p:cNvPr id="149" name="Google Shape;149;p20"/>
          <p:cNvSpPr txBox="1"/>
          <p:nvPr/>
        </p:nvSpPr>
        <p:spPr>
          <a:xfrm>
            <a:off x="1183200" y="4396473"/>
            <a:ext cx="3266100" cy="590931"/>
          </a:xfrm>
          <a:prstGeom prst="rect">
            <a:avLst/>
          </a:prstGeom>
          <a:noFill/>
          <a:ln>
            <a:noFill/>
          </a:ln>
        </p:spPr>
        <p:txBody>
          <a:bodyPr spcFirstLastPara="1" wrap="square" lIns="0" tIns="0" rIns="0" bIns="0" anchor="ctr" anchorCtr="0">
            <a:spAutoFit/>
          </a:bodyPr>
          <a:lstStyle/>
          <a:p>
            <a:pPr marL="0" marR="0" lvl="0" indent="0" algn="r" rtl="0">
              <a:lnSpc>
                <a:spcPct val="120000"/>
              </a:lnSpc>
              <a:spcBef>
                <a:spcPts val="0"/>
              </a:spcBef>
              <a:spcAft>
                <a:spcPts val="0"/>
              </a:spcAft>
              <a:buClr>
                <a:schemeClr val="accent4"/>
              </a:buClr>
              <a:buSzPts val="1200"/>
              <a:buFont typeface="Noto Sans Symbols"/>
              <a:buNone/>
            </a:pPr>
            <a:r>
              <a:rPr lang="en" sz="1200" b="1">
                <a:solidFill>
                  <a:schemeClr val="dk1"/>
                </a:solidFill>
                <a:latin typeface="Roboto"/>
                <a:ea typeface="Roboto"/>
                <a:cs typeface="Roboto"/>
                <a:sym typeface="Roboto"/>
              </a:rPr>
              <a:t>Cognia Accreditation</a:t>
            </a:r>
            <a:br>
              <a:rPr lang="en" sz="1400" b="1" u="none" strike="noStrike" cap="none">
                <a:solidFill>
                  <a:schemeClr val="dk1"/>
                </a:solidFill>
                <a:latin typeface="Roboto"/>
                <a:ea typeface="Roboto"/>
                <a:cs typeface="Roboto"/>
                <a:sym typeface="Roboto"/>
              </a:rPr>
            </a:br>
            <a:r>
              <a:rPr lang="en" sz="1000">
                <a:solidFill>
                  <a:schemeClr val="dk1"/>
                </a:solidFill>
                <a:latin typeface="Roboto"/>
                <a:ea typeface="Roboto"/>
                <a:cs typeface="Roboto"/>
                <a:sym typeface="Roboto"/>
              </a:rPr>
              <a:t>1st charter school in Alabama </a:t>
            </a:r>
            <a:endParaRPr sz="1000">
              <a:solidFill>
                <a:schemeClr val="dk1"/>
              </a:solidFill>
              <a:latin typeface="Roboto"/>
              <a:ea typeface="Roboto"/>
              <a:cs typeface="Roboto"/>
              <a:sym typeface="Roboto"/>
            </a:endParaRPr>
          </a:p>
          <a:p>
            <a:pPr marL="0" marR="0" lvl="0" indent="0" algn="r" rtl="0">
              <a:lnSpc>
                <a:spcPct val="120000"/>
              </a:lnSpc>
              <a:spcBef>
                <a:spcPts val="0"/>
              </a:spcBef>
              <a:spcAft>
                <a:spcPts val="0"/>
              </a:spcAft>
              <a:buClr>
                <a:schemeClr val="accent4"/>
              </a:buClr>
              <a:buSzPts val="1200"/>
              <a:buFont typeface="Noto Sans Symbols"/>
              <a:buNone/>
            </a:pPr>
            <a:r>
              <a:rPr lang="en" sz="1000">
                <a:solidFill>
                  <a:schemeClr val="dk1"/>
                </a:solidFill>
                <a:latin typeface="Roboto"/>
                <a:ea typeface="Roboto"/>
                <a:cs typeface="Roboto"/>
                <a:sym typeface="Roboto"/>
              </a:rPr>
              <a:t>Awarded during Year 2 of operation, renewed in 2025  </a:t>
            </a:r>
            <a:endParaRPr sz="1000" b="0" u="none" strike="noStrike" cap="none">
              <a:solidFill>
                <a:schemeClr val="dk1"/>
              </a:solidFill>
              <a:latin typeface="Roboto"/>
              <a:ea typeface="Roboto"/>
              <a:cs typeface="Roboto"/>
              <a:sym typeface="Roboto"/>
            </a:endParaRPr>
          </a:p>
        </p:txBody>
      </p:sp>
      <p:sp>
        <p:nvSpPr>
          <p:cNvPr id="150" name="Google Shape;150;p20"/>
          <p:cNvSpPr txBox="1"/>
          <p:nvPr/>
        </p:nvSpPr>
        <p:spPr>
          <a:xfrm>
            <a:off x="5581800" y="947325"/>
            <a:ext cx="3530700" cy="14709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accent2"/>
              </a:buClr>
              <a:buSzPts val="3200"/>
              <a:buFont typeface="Roboto"/>
              <a:buNone/>
            </a:pPr>
            <a:r>
              <a:rPr lang="en" sz="3200" b="1">
                <a:solidFill>
                  <a:schemeClr val="accent2"/>
                </a:solidFill>
                <a:latin typeface="Roboto"/>
                <a:ea typeface="Roboto"/>
                <a:cs typeface="Roboto"/>
                <a:sym typeface="Roboto"/>
              </a:rPr>
              <a:t>Highlights </a:t>
            </a:r>
            <a:endParaRPr sz="3200" b="1">
              <a:solidFill>
                <a:schemeClr val="accent2"/>
              </a:solidFill>
              <a:latin typeface="Roboto"/>
              <a:ea typeface="Roboto"/>
              <a:cs typeface="Roboto"/>
              <a:sym typeface="Roboto"/>
            </a:endParaRPr>
          </a:p>
          <a:p>
            <a:pPr marL="0" marR="0" lvl="0" indent="0" algn="ctr" rtl="0">
              <a:spcBef>
                <a:spcPts val="0"/>
              </a:spcBef>
              <a:spcAft>
                <a:spcPts val="0"/>
              </a:spcAft>
              <a:buClr>
                <a:schemeClr val="accent2"/>
              </a:buClr>
              <a:buSzPts val="3200"/>
              <a:buFont typeface="Roboto"/>
              <a:buNone/>
            </a:pPr>
            <a:r>
              <a:rPr lang="en" sz="3200" b="1">
                <a:solidFill>
                  <a:schemeClr val="accent2"/>
                </a:solidFill>
                <a:latin typeface="Roboto"/>
                <a:ea typeface="Roboto"/>
                <a:cs typeface="Roboto"/>
                <a:sym typeface="Roboto"/>
              </a:rPr>
              <a:t>and </a:t>
            </a:r>
            <a:endParaRPr sz="3200" b="1">
              <a:solidFill>
                <a:schemeClr val="accent2"/>
              </a:solidFill>
              <a:latin typeface="Roboto"/>
              <a:ea typeface="Roboto"/>
              <a:cs typeface="Roboto"/>
              <a:sym typeface="Roboto"/>
            </a:endParaRPr>
          </a:p>
          <a:p>
            <a:pPr marL="0" marR="0" lvl="0" indent="0" algn="ctr" rtl="0">
              <a:spcBef>
                <a:spcPts val="0"/>
              </a:spcBef>
              <a:spcAft>
                <a:spcPts val="0"/>
              </a:spcAft>
              <a:buClr>
                <a:schemeClr val="accent2"/>
              </a:buClr>
              <a:buSzPts val="3200"/>
              <a:buFont typeface="Roboto"/>
              <a:buNone/>
            </a:pPr>
            <a:r>
              <a:rPr lang="en" sz="3200" b="1">
                <a:solidFill>
                  <a:schemeClr val="accent2"/>
                </a:solidFill>
                <a:latin typeface="Roboto"/>
                <a:ea typeface="Roboto"/>
                <a:cs typeface="Roboto"/>
                <a:sym typeface="Roboto"/>
              </a:rPr>
              <a:t>Accomplishments</a:t>
            </a:r>
            <a:endParaRPr sz="3200" b="1">
              <a:solidFill>
                <a:schemeClr val="accent2"/>
              </a:solidFill>
              <a:latin typeface="Roboto"/>
              <a:ea typeface="Roboto"/>
              <a:cs typeface="Roboto"/>
              <a:sym typeface="Roboto"/>
            </a:endParaRPr>
          </a:p>
        </p:txBody>
      </p:sp>
      <p:sp>
        <p:nvSpPr>
          <p:cNvPr id="151" name="Google Shape;151;p20"/>
          <p:cNvSpPr txBox="1"/>
          <p:nvPr/>
        </p:nvSpPr>
        <p:spPr>
          <a:xfrm>
            <a:off x="-49900" y="2007450"/>
            <a:ext cx="2988300" cy="591000"/>
          </a:xfrm>
          <a:prstGeom prst="rect">
            <a:avLst/>
          </a:prstGeom>
          <a:noFill/>
          <a:ln>
            <a:noFill/>
          </a:ln>
        </p:spPr>
        <p:txBody>
          <a:bodyPr spcFirstLastPara="1" wrap="square" lIns="0" tIns="0" rIns="0" bIns="0" anchor="ctr" anchorCtr="0">
            <a:noAutofit/>
          </a:bodyPr>
          <a:lstStyle/>
          <a:p>
            <a:pPr marL="0" marR="0" lvl="0" indent="0" algn="r" rtl="0">
              <a:lnSpc>
                <a:spcPct val="120000"/>
              </a:lnSpc>
              <a:spcBef>
                <a:spcPts val="0"/>
              </a:spcBef>
              <a:spcAft>
                <a:spcPts val="0"/>
              </a:spcAft>
              <a:buClr>
                <a:schemeClr val="accent1"/>
              </a:buClr>
              <a:buSzPts val="1200"/>
              <a:buFont typeface="Noto Sans Symbols"/>
              <a:buNone/>
            </a:pPr>
            <a:r>
              <a:rPr lang="en" sz="1200" b="1">
                <a:solidFill>
                  <a:schemeClr val="dk1"/>
                </a:solidFill>
                <a:latin typeface="Roboto"/>
                <a:ea typeface="Roboto"/>
                <a:cs typeface="Roboto"/>
                <a:sym typeface="Roboto"/>
              </a:rPr>
              <a:t>AL Reading Initiative Science of Reading </a:t>
            </a:r>
            <a:endParaRPr sz="1200" b="1">
              <a:solidFill>
                <a:schemeClr val="dk1"/>
              </a:solidFill>
              <a:latin typeface="Roboto"/>
              <a:ea typeface="Roboto"/>
              <a:cs typeface="Roboto"/>
              <a:sym typeface="Roboto"/>
            </a:endParaRPr>
          </a:p>
          <a:p>
            <a:pPr marL="0" marR="0" lvl="0" indent="0" algn="r" rtl="0">
              <a:lnSpc>
                <a:spcPct val="120000"/>
              </a:lnSpc>
              <a:spcBef>
                <a:spcPts val="0"/>
              </a:spcBef>
              <a:spcAft>
                <a:spcPts val="0"/>
              </a:spcAft>
              <a:buClr>
                <a:schemeClr val="accent1"/>
              </a:buClr>
              <a:buSzPts val="1200"/>
              <a:buFont typeface="Noto Sans Symbols"/>
              <a:buNone/>
            </a:pPr>
            <a:r>
              <a:rPr lang="en" sz="1200" b="1">
                <a:solidFill>
                  <a:schemeClr val="dk1"/>
                </a:solidFill>
                <a:latin typeface="Roboto"/>
                <a:ea typeface="Roboto"/>
                <a:cs typeface="Roboto"/>
                <a:sym typeface="Roboto"/>
              </a:rPr>
              <a:t>Spotlight School Designation</a:t>
            </a:r>
            <a:endParaRPr sz="1200" b="1">
              <a:solidFill>
                <a:schemeClr val="dk1"/>
              </a:solidFill>
              <a:latin typeface="Roboto"/>
              <a:ea typeface="Roboto"/>
              <a:cs typeface="Roboto"/>
              <a:sym typeface="Roboto"/>
            </a:endParaRPr>
          </a:p>
          <a:p>
            <a:pPr marL="0" marR="0" lvl="0" indent="0" algn="r" rtl="0">
              <a:lnSpc>
                <a:spcPct val="120000"/>
              </a:lnSpc>
              <a:spcBef>
                <a:spcPts val="0"/>
              </a:spcBef>
              <a:spcAft>
                <a:spcPts val="0"/>
              </a:spcAft>
              <a:buClr>
                <a:schemeClr val="accent1"/>
              </a:buClr>
              <a:buSzPts val="1200"/>
              <a:buFont typeface="Noto Sans Symbols"/>
              <a:buNone/>
            </a:pPr>
            <a:r>
              <a:rPr lang="en" sz="1000">
                <a:solidFill>
                  <a:schemeClr val="dk1"/>
                </a:solidFill>
                <a:latin typeface="Roboto"/>
                <a:ea typeface="Roboto"/>
                <a:cs typeface="Roboto"/>
                <a:sym typeface="Roboto"/>
              </a:rPr>
              <a:t>2022-2023 and 2023-2024 Academic Year</a:t>
            </a:r>
            <a:endParaRPr sz="1000">
              <a:solidFill>
                <a:schemeClr val="dk1"/>
              </a:solidFill>
              <a:latin typeface="Roboto"/>
              <a:ea typeface="Roboto"/>
              <a:cs typeface="Roboto"/>
              <a:sym typeface="Roboto"/>
            </a:endParaRPr>
          </a:p>
        </p:txBody>
      </p:sp>
      <p:sp>
        <p:nvSpPr>
          <p:cNvPr id="152" name="Google Shape;152;p20"/>
          <p:cNvSpPr txBox="1"/>
          <p:nvPr/>
        </p:nvSpPr>
        <p:spPr>
          <a:xfrm>
            <a:off x="582075" y="3573948"/>
            <a:ext cx="3384000" cy="590931"/>
          </a:xfrm>
          <a:prstGeom prst="rect">
            <a:avLst/>
          </a:prstGeom>
          <a:noFill/>
          <a:ln>
            <a:noFill/>
          </a:ln>
        </p:spPr>
        <p:txBody>
          <a:bodyPr spcFirstLastPara="1" wrap="square" lIns="0" tIns="0" rIns="0" bIns="0" anchor="ctr" anchorCtr="0">
            <a:spAutoFit/>
          </a:bodyPr>
          <a:lstStyle/>
          <a:p>
            <a:pPr marL="0" marR="0" lvl="0" indent="0" algn="r" rtl="0">
              <a:lnSpc>
                <a:spcPct val="120000"/>
              </a:lnSpc>
              <a:spcBef>
                <a:spcPts val="0"/>
              </a:spcBef>
              <a:spcAft>
                <a:spcPts val="0"/>
              </a:spcAft>
              <a:buClr>
                <a:schemeClr val="accent4"/>
              </a:buClr>
              <a:buSzPts val="1200"/>
              <a:buFont typeface="Noto Sans Symbols"/>
              <a:buNone/>
            </a:pPr>
            <a:r>
              <a:rPr lang="en" sz="1200" b="1">
                <a:solidFill>
                  <a:schemeClr val="dk1"/>
                </a:solidFill>
                <a:latin typeface="Roboto"/>
                <a:ea typeface="Roboto"/>
                <a:cs typeface="Roboto"/>
                <a:sym typeface="Roboto"/>
              </a:rPr>
              <a:t>Character.org National School of Character</a:t>
            </a:r>
            <a:endParaRPr sz="1200" b="1">
              <a:solidFill>
                <a:schemeClr val="dk1"/>
              </a:solidFill>
              <a:latin typeface="Roboto"/>
              <a:ea typeface="Roboto"/>
              <a:cs typeface="Roboto"/>
              <a:sym typeface="Roboto"/>
            </a:endParaRPr>
          </a:p>
          <a:p>
            <a:pPr marL="0" marR="0" lvl="0" indent="0" algn="r" rtl="0">
              <a:lnSpc>
                <a:spcPct val="120000"/>
              </a:lnSpc>
              <a:spcBef>
                <a:spcPts val="0"/>
              </a:spcBef>
              <a:spcAft>
                <a:spcPts val="0"/>
              </a:spcAft>
              <a:buClr>
                <a:schemeClr val="accent4"/>
              </a:buClr>
              <a:buSzPts val="1200"/>
              <a:buFont typeface="Noto Sans Symbols"/>
              <a:buNone/>
            </a:pPr>
            <a:r>
              <a:rPr lang="en" sz="1000">
                <a:solidFill>
                  <a:schemeClr val="dk1"/>
                </a:solidFill>
                <a:latin typeface="Roboto"/>
                <a:ea typeface="Roboto"/>
                <a:cs typeface="Roboto"/>
                <a:sym typeface="Roboto"/>
              </a:rPr>
              <a:t>One of 2 schools in Alabama</a:t>
            </a:r>
            <a:endParaRPr sz="1000">
              <a:solidFill>
                <a:schemeClr val="dk1"/>
              </a:solidFill>
              <a:latin typeface="Roboto"/>
              <a:ea typeface="Roboto"/>
              <a:cs typeface="Roboto"/>
              <a:sym typeface="Roboto"/>
            </a:endParaRPr>
          </a:p>
          <a:p>
            <a:pPr marL="0" marR="0" lvl="0" indent="0" algn="r" rtl="0">
              <a:lnSpc>
                <a:spcPct val="120000"/>
              </a:lnSpc>
              <a:spcBef>
                <a:spcPts val="0"/>
              </a:spcBef>
              <a:spcAft>
                <a:spcPts val="0"/>
              </a:spcAft>
              <a:buClr>
                <a:schemeClr val="accent4"/>
              </a:buClr>
              <a:buSzPts val="1200"/>
              <a:buFont typeface="Noto Sans Symbols"/>
              <a:buNone/>
            </a:pPr>
            <a:r>
              <a:rPr lang="en" sz="1000">
                <a:solidFill>
                  <a:schemeClr val="dk1"/>
                </a:solidFill>
                <a:latin typeface="Roboto"/>
                <a:ea typeface="Roboto"/>
                <a:cs typeface="Roboto"/>
                <a:sym typeface="Roboto"/>
              </a:rPr>
              <a:t>Awarded in May 2023</a:t>
            </a:r>
            <a:endParaRPr sz="1000" b="0" i="0" u="none" strike="noStrike" cap="none">
              <a:solidFill>
                <a:schemeClr val="dk1"/>
              </a:solidFill>
              <a:latin typeface="Roboto"/>
              <a:ea typeface="Roboto"/>
              <a:cs typeface="Roboto"/>
              <a:sym typeface="Roboto"/>
            </a:endParaRPr>
          </a:p>
        </p:txBody>
      </p:sp>
      <p:sp>
        <p:nvSpPr>
          <p:cNvPr id="153" name="Google Shape;153;p20"/>
          <p:cNvSpPr txBox="1"/>
          <p:nvPr/>
        </p:nvSpPr>
        <p:spPr>
          <a:xfrm>
            <a:off x="59675" y="1123500"/>
            <a:ext cx="2400000" cy="591000"/>
          </a:xfrm>
          <a:prstGeom prst="rect">
            <a:avLst/>
          </a:prstGeom>
          <a:noFill/>
          <a:ln>
            <a:noFill/>
          </a:ln>
        </p:spPr>
        <p:txBody>
          <a:bodyPr spcFirstLastPara="1" wrap="square" lIns="0" tIns="0" rIns="0" bIns="0" anchor="ctr" anchorCtr="0">
            <a:noAutofit/>
          </a:bodyPr>
          <a:lstStyle/>
          <a:p>
            <a:pPr marL="0" marR="0" lvl="0" indent="0" algn="r" rtl="0">
              <a:lnSpc>
                <a:spcPct val="120000"/>
              </a:lnSpc>
              <a:spcBef>
                <a:spcPts val="0"/>
              </a:spcBef>
              <a:spcAft>
                <a:spcPts val="0"/>
              </a:spcAft>
              <a:buClr>
                <a:schemeClr val="accent1"/>
              </a:buClr>
              <a:buSzPts val="1200"/>
              <a:buFont typeface="Noto Sans Symbols"/>
              <a:buNone/>
            </a:pPr>
            <a:r>
              <a:rPr lang="en" sz="1200" b="1">
                <a:solidFill>
                  <a:schemeClr val="dk1"/>
                </a:solidFill>
                <a:latin typeface="Roboto"/>
                <a:ea typeface="Roboto"/>
                <a:cs typeface="Roboto"/>
                <a:sym typeface="Roboto"/>
              </a:rPr>
              <a:t>ACAP Data Celebrations</a:t>
            </a:r>
            <a:endParaRPr sz="1200" b="1">
              <a:solidFill>
                <a:schemeClr val="dk1"/>
              </a:solidFill>
              <a:latin typeface="Roboto"/>
              <a:ea typeface="Roboto"/>
              <a:cs typeface="Roboto"/>
              <a:sym typeface="Roboto"/>
            </a:endParaRPr>
          </a:p>
          <a:p>
            <a:pPr marL="0" marR="0" lvl="0" indent="0" algn="r" rtl="0">
              <a:lnSpc>
                <a:spcPct val="120000"/>
              </a:lnSpc>
              <a:spcBef>
                <a:spcPts val="0"/>
              </a:spcBef>
              <a:spcAft>
                <a:spcPts val="0"/>
              </a:spcAft>
              <a:buClr>
                <a:schemeClr val="accent1"/>
              </a:buClr>
              <a:buSzPts val="1200"/>
              <a:buFont typeface="Noto Sans Symbols"/>
              <a:buNone/>
            </a:pPr>
            <a:r>
              <a:rPr lang="en" sz="1050">
                <a:solidFill>
                  <a:schemeClr val="dk1"/>
                </a:solidFill>
                <a:latin typeface="Roboto"/>
                <a:ea typeface="Roboto"/>
                <a:cs typeface="Roboto"/>
                <a:sym typeface="Roboto"/>
              </a:rPr>
              <a:t>Above state average across all tested grades and content areas</a:t>
            </a:r>
            <a:endParaRPr sz="105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515860296"/>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9058A-55E4-1D17-3FAB-74694CEA95E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FA3627B-FB09-B98E-9A85-ABCBA124891E}"/>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4D0BB46B-6842-34FB-AD9D-100338D1D319}"/>
              </a:ext>
            </a:extLst>
          </p:cNvPr>
          <p:cNvSpPr txBox="1"/>
          <p:nvPr/>
        </p:nvSpPr>
        <p:spPr>
          <a:xfrm>
            <a:off x="657842" y="289450"/>
            <a:ext cx="7678705" cy="646331"/>
          </a:xfrm>
          <a:prstGeom prst="rect">
            <a:avLst/>
          </a:prstGeom>
          <a:noFill/>
        </p:spPr>
        <p:txBody>
          <a:bodyPr wrap="none">
            <a:spAutoFit/>
          </a:bodyPr>
          <a:lstStyle/>
          <a:p>
            <a:pPr>
              <a:defRPr sz="3600">
                <a:solidFill>
                  <a:srgbClr val="030D48"/>
                </a:solidFill>
                <a:latin typeface="Playfair Display"/>
              </a:defRPr>
            </a:pPr>
            <a:r>
              <a:rPr lang="en-US"/>
              <a:t>Performance Framework Alignment</a:t>
            </a:r>
            <a:endParaRPr/>
          </a:p>
        </p:txBody>
      </p:sp>
      <p:sp>
        <p:nvSpPr>
          <p:cNvPr id="4" name="TextBox 3">
            <a:extLst>
              <a:ext uri="{FF2B5EF4-FFF2-40B4-BE49-F238E27FC236}">
                <a16:creationId xmlns:a16="http://schemas.microsoft.com/office/drawing/2014/main" id="{E791478D-C3FF-B0AD-AFA1-6B7294EDF70D}"/>
              </a:ext>
            </a:extLst>
          </p:cNvPr>
          <p:cNvSpPr txBox="1"/>
          <p:nvPr/>
        </p:nvSpPr>
        <p:spPr>
          <a:xfrm>
            <a:off x="657842" y="1059125"/>
            <a:ext cx="7729640" cy="677108"/>
          </a:xfrm>
          <a:prstGeom prst="rect">
            <a:avLst/>
          </a:prstGeom>
          <a:noFill/>
        </p:spPr>
        <p:txBody>
          <a:bodyPr wrap="square">
            <a:spAutoFit/>
          </a:bodyPr>
          <a:lstStyle/>
          <a:p>
            <a:br>
              <a:rPr lang="en-US" sz="2000"/>
            </a:br>
            <a:endParaRPr/>
          </a:p>
        </p:txBody>
      </p:sp>
      <p:sp>
        <p:nvSpPr>
          <p:cNvPr id="5" name="Rectangle 4">
            <a:extLst>
              <a:ext uri="{FF2B5EF4-FFF2-40B4-BE49-F238E27FC236}">
                <a16:creationId xmlns:a16="http://schemas.microsoft.com/office/drawing/2014/main" id="{9019DF39-386B-4E19-E570-A9EFA8E00304}"/>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graphicFrame>
        <p:nvGraphicFramePr>
          <p:cNvPr id="6" name="Table 5">
            <a:extLst>
              <a:ext uri="{FF2B5EF4-FFF2-40B4-BE49-F238E27FC236}">
                <a16:creationId xmlns:a16="http://schemas.microsoft.com/office/drawing/2014/main" id="{B27A37E0-B5A5-BDBE-972F-FD3CAB3E7B4D}"/>
              </a:ext>
            </a:extLst>
          </p:cNvPr>
          <p:cNvGraphicFramePr>
            <a:graphicFrameLocks noGrp="1"/>
          </p:cNvGraphicFramePr>
          <p:nvPr/>
        </p:nvGraphicFramePr>
        <p:xfrm>
          <a:off x="498633" y="1579482"/>
          <a:ext cx="8146734" cy="4567400"/>
        </p:xfrm>
        <a:graphic>
          <a:graphicData uri="http://schemas.openxmlformats.org/drawingml/2006/table">
            <a:tbl>
              <a:tblPr/>
              <a:tblGrid>
                <a:gridCol w="2715578">
                  <a:extLst>
                    <a:ext uri="{9D8B030D-6E8A-4147-A177-3AD203B41FA5}">
                      <a16:colId xmlns:a16="http://schemas.microsoft.com/office/drawing/2014/main" val="2823820213"/>
                    </a:ext>
                  </a:extLst>
                </a:gridCol>
                <a:gridCol w="2715578">
                  <a:extLst>
                    <a:ext uri="{9D8B030D-6E8A-4147-A177-3AD203B41FA5}">
                      <a16:colId xmlns:a16="http://schemas.microsoft.com/office/drawing/2014/main" val="2674161089"/>
                    </a:ext>
                  </a:extLst>
                </a:gridCol>
                <a:gridCol w="2715578">
                  <a:extLst>
                    <a:ext uri="{9D8B030D-6E8A-4147-A177-3AD203B41FA5}">
                      <a16:colId xmlns:a16="http://schemas.microsoft.com/office/drawing/2014/main" val="2739754382"/>
                    </a:ext>
                  </a:extLst>
                </a:gridCol>
              </a:tblGrid>
              <a:tr h="633635">
                <a:tc>
                  <a:txBody>
                    <a:bodyPr/>
                    <a:lstStyle/>
                    <a:p>
                      <a:pPr algn="ctr">
                        <a:buNone/>
                      </a:pPr>
                      <a:r>
                        <a:rPr lang="en-US" sz="1800" b="1" u="sng"/>
                        <a:t>Category</a:t>
                      </a:r>
                    </a:p>
                  </a:txBody>
                  <a:tcPr marL="90519" marR="90519" marT="45260" marB="45260" anchor="ctr">
                    <a:lnL>
                      <a:noFill/>
                    </a:lnL>
                    <a:lnR>
                      <a:noFill/>
                    </a:lnR>
                    <a:lnT>
                      <a:noFill/>
                    </a:lnT>
                    <a:lnB>
                      <a:noFill/>
                    </a:lnB>
                    <a:noFill/>
                  </a:tcPr>
                </a:tc>
                <a:tc>
                  <a:txBody>
                    <a:bodyPr/>
                    <a:lstStyle/>
                    <a:p>
                      <a:pPr algn="ctr">
                        <a:buNone/>
                      </a:pPr>
                      <a:r>
                        <a:rPr lang="en-US" sz="1800" b="1" u="sng"/>
                        <a:t>What the School Reports to Authorizer</a:t>
                      </a:r>
                    </a:p>
                  </a:txBody>
                  <a:tcPr marL="90519" marR="90519" marT="45260" marB="45260" anchor="ctr">
                    <a:lnL>
                      <a:noFill/>
                    </a:lnL>
                    <a:lnR>
                      <a:noFill/>
                    </a:lnR>
                    <a:lnT>
                      <a:noFill/>
                    </a:lnT>
                    <a:lnB>
                      <a:noFill/>
                    </a:lnB>
                    <a:noFill/>
                  </a:tcPr>
                </a:tc>
                <a:tc>
                  <a:txBody>
                    <a:bodyPr/>
                    <a:lstStyle/>
                    <a:p>
                      <a:pPr algn="ctr">
                        <a:buNone/>
                      </a:pPr>
                      <a:r>
                        <a:rPr lang="en-US" sz="1800" b="1" u="sng"/>
                        <a:t>What Ultimately Goes to ALSDE</a:t>
                      </a:r>
                    </a:p>
                  </a:txBody>
                  <a:tcPr marL="90519" marR="90519" marT="45260" marB="45260" anchor="ctr">
                    <a:lnL>
                      <a:noFill/>
                    </a:lnL>
                    <a:lnR>
                      <a:noFill/>
                    </a:lnR>
                    <a:lnT>
                      <a:noFill/>
                    </a:lnT>
                    <a:lnB>
                      <a:noFill/>
                    </a:lnB>
                    <a:noFill/>
                  </a:tcPr>
                </a:tc>
                <a:extLst>
                  <a:ext uri="{0D108BD9-81ED-4DB2-BD59-A6C34878D82A}">
                    <a16:rowId xmlns:a16="http://schemas.microsoft.com/office/drawing/2014/main" val="3743013094"/>
                  </a:ext>
                </a:extLst>
              </a:tr>
              <a:tr h="1176750">
                <a:tc>
                  <a:txBody>
                    <a:bodyPr/>
                    <a:lstStyle/>
                    <a:p>
                      <a:pPr>
                        <a:buNone/>
                      </a:pPr>
                      <a:r>
                        <a:rPr lang="en-US" sz="1800" b="1"/>
                        <a:t>Academics</a:t>
                      </a:r>
                      <a:endParaRPr lang="en-US" sz="1800"/>
                    </a:p>
                  </a:txBody>
                  <a:tcPr marL="90519" marR="90519" marT="45260" marB="45260" anchor="ctr">
                    <a:lnL>
                      <a:noFill/>
                    </a:lnL>
                    <a:lnR>
                      <a:noFill/>
                    </a:lnR>
                    <a:lnT>
                      <a:noFill/>
                    </a:lnT>
                    <a:lnB>
                      <a:noFill/>
                    </a:lnB>
                    <a:noFill/>
                  </a:tcPr>
                </a:tc>
                <a:tc>
                  <a:txBody>
                    <a:bodyPr/>
                    <a:lstStyle/>
                    <a:p>
                      <a:pPr>
                        <a:buNone/>
                      </a:pPr>
                      <a:r>
                        <a:rPr lang="en-US" sz="1800" b="0"/>
                        <a:t>State assessment results, growth data, subgroup data, attendance, graduation (if applicable)</a:t>
                      </a:r>
                    </a:p>
                  </a:txBody>
                  <a:tcPr marL="90519" marR="90519" marT="45260" marB="45260" anchor="ctr">
                    <a:lnL>
                      <a:noFill/>
                    </a:lnL>
                    <a:lnR>
                      <a:noFill/>
                    </a:lnR>
                    <a:lnT>
                      <a:noFill/>
                    </a:lnT>
                    <a:lnB>
                      <a:noFill/>
                    </a:lnB>
                    <a:noFill/>
                  </a:tcPr>
                </a:tc>
                <a:tc>
                  <a:txBody>
                    <a:bodyPr/>
                    <a:lstStyle/>
                    <a:p>
                      <a:pPr>
                        <a:buNone/>
                      </a:pPr>
                      <a:r>
                        <a:rPr lang="en-US" sz="1800" b="0"/>
                        <a:t>Included in state accountability system (reported via authorizer/local system)</a:t>
                      </a:r>
                    </a:p>
                  </a:txBody>
                  <a:tcPr marL="90519" marR="90519" marT="45260" marB="45260" anchor="ctr">
                    <a:lnL>
                      <a:noFill/>
                    </a:lnL>
                    <a:lnR>
                      <a:noFill/>
                    </a:lnR>
                    <a:lnT>
                      <a:noFill/>
                    </a:lnT>
                    <a:lnB>
                      <a:noFill/>
                    </a:lnB>
                    <a:noFill/>
                  </a:tcPr>
                </a:tc>
                <a:extLst>
                  <a:ext uri="{0D108BD9-81ED-4DB2-BD59-A6C34878D82A}">
                    <a16:rowId xmlns:a16="http://schemas.microsoft.com/office/drawing/2014/main" val="1263725893"/>
                  </a:ext>
                </a:extLst>
              </a:tr>
              <a:tr h="905193">
                <a:tc>
                  <a:txBody>
                    <a:bodyPr/>
                    <a:lstStyle/>
                    <a:p>
                      <a:pPr>
                        <a:buNone/>
                      </a:pPr>
                      <a:r>
                        <a:rPr lang="en-US" sz="1800" b="1"/>
                        <a:t>Finance</a:t>
                      </a:r>
                      <a:endParaRPr lang="en-US" sz="1800"/>
                    </a:p>
                  </a:txBody>
                  <a:tcPr marL="90519" marR="90519" marT="45260" marB="45260" anchor="ctr">
                    <a:lnL>
                      <a:noFill/>
                    </a:lnL>
                    <a:lnR>
                      <a:noFill/>
                    </a:lnR>
                    <a:lnT>
                      <a:noFill/>
                    </a:lnT>
                    <a:lnB>
                      <a:noFill/>
                    </a:lnB>
                    <a:noFill/>
                  </a:tcPr>
                </a:tc>
                <a:tc>
                  <a:txBody>
                    <a:bodyPr/>
                    <a:lstStyle/>
                    <a:p>
                      <a:pPr>
                        <a:buNone/>
                      </a:pPr>
                      <a:r>
                        <a:rPr lang="en-US" sz="1800" b="0"/>
                        <a:t>Annual budget, financial statements, independent audit, GAAP compliance</a:t>
                      </a:r>
                    </a:p>
                  </a:txBody>
                  <a:tcPr marL="90519" marR="90519" marT="45260" marB="45260" anchor="ctr">
                    <a:lnL>
                      <a:noFill/>
                    </a:lnL>
                    <a:lnR>
                      <a:noFill/>
                    </a:lnR>
                    <a:lnT>
                      <a:noFill/>
                    </a:lnT>
                    <a:lnB>
                      <a:noFill/>
                    </a:lnB>
                    <a:noFill/>
                  </a:tcPr>
                </a:tc>
                <a:tc>
                  <a:txBody>
                    <a:bodyPr/>
                    <a:lstStyle/>
                    <a:p>
                      <a:pPr>
                        <a:buNone/>
                      </a:pPr>
                      <a:r>
                        <a:rPr lang="en-US" sz="1800" b="0"/>
                        <a:t>Financial compliance data monitored through authorizer reporting</a:t>
                      </a:r>
                    </a:p>
                  </a:txBody>
                  <a:tcPr marL="90519" marR="90519" marT="45260" marB="45260" anchor="ctr">
                    <a:lnL>
                      <a:noFill/>
                    </a:lnL>
                    <a:lnR>
                      <a:noFill/>
                    </a:lnR>
                    <a:lnT>
                      <a:noFill/>
                    </a:lnT>
                    <a:lnB>
                      <a:noFill/>
                    </a:lnB>
                    <a:noFill/>
                  </a:tcPr>
                </a:tc>
                <a:extLst>
                  <a:ext uri="{0D108BD9-81ED-4DB2-BD59-A6C34878D82A}">
                    <a16:rowId xmlns:a16="http://schemas.microsoft.com/office/drawing/2014/main" val="4234444746"/>
                  </a:ext>
                </a:extLst>
              </a:tr>
              <a:tr h="905193">
                <a:tc>
                  <a:txBody>
                    <a:bodyPr/>
                    <a:lstStyle/>
                    <a:p>
                      <a:pPr>
                        <a:buNone/>
                      </a:pPr>
                      <a:r>
                        <a:rPr lang="en-US" sz="1800" b="1"/>
                        <a:t>Operations</a:t>
                      </a:r>
                      <a:endParaRPr lang="en-US" sz="1800"/>
                    </a:p>
                  </a:txBody>
                  <a:tcPr marL="90519" marR="90519" marT="45260" marB="45260" anchor="ctr">
                    <a:lnL>
                      <a:noFill/>
                    </a:lnL>
                    <a:lnR>
                      <a:noFill/>
                    </a:lnR>
                    <a:lnT>
                      <a:noFill/>
                    </a:lnT>
                    <a:lnB>
                      <a:noFill/>
                    </a:lnB>
                    <a:noFill/>
                  </a:tcPr>
                </a:tc>
                <a:tc>
                  <a:txBody>
                    <a:bodyPr/>
                    <a:lstStyle/>
                    <a:p>
                      <a:pPr>
                        <a:buNone/>
                      </a:pPr>
                      <a:r>
                        <a:rPr lang="en-US" sz="1800" b="0"/>
                        <a:t>Enrollment counts, attendance data, discipline data, safety compliance</a:t>
                      </a:r>
                    </a:p>
                  </a:txBody>
                  <a:tcPr marL="90519" marR="90519" marT="45260" marB="45260" anchor="ctr">
                    <a:lnL>
                      <a:noFill/>
                    </a:lnL>
                    <a:lnR>
                      <a:noFill/>
                    </a:lnR>
                    <a:lnT>
                      <a:noFill/>
                    </a:lnT>
                    <a:lnB>
                      <a:noFill/>
                    </a:lnB>
                    <a:noFill/>
                  </a:tcPr>
                </a:tc>
                <a:tc>
                  <a:txBody>
                    <a:bodyPr/>
                    <a:lstStyle/>
                    <a:p>
                      <a:pPr>
                        <a:buNone/>
                      </a:pPr>
                      <a:r>
                        <a:rPr lang="en-US" sz="1800" b="0"/>
                        <a:t>Enrollment/attendance data reported through local system to ALSDE</a:t>
                      </a:r>
                    </a:p>
                  </a:txBody>
                  <a:tcPr marL="90519" marR="90519" marT="45260" marB="45260" anchor="ctr">
                    <a:lnL>
                      <a:noFill/>
                    </a:lnL>
                    <a:lnR>
                      <a:noFill/>
                    </a:lnR>
                    <a:lnT>
                      <a:noFill/>
                    </a:lnT>
                    <a:lnB>
                      <a:noFill/>
                    </a:lnB>
                    <a:noFill/>
                  </a:tcPr>
                </a:tc>
                <a:extLst>
                  <a:ext uri="{0D108BD9-81ED-4DB2-BD59-A6C34878D82A}">
                    <a16:rowId xmlns:a16="http://schemas.microsoft.com/office/drawing/2014/main" val="3442000956"/>
                  </a:ext>
                </a:extLst>
              </a:tr>
              <a:tr h="905193">
                <a:tc>
                  <a:txBody>
                    <a:bodyPr/>
                    <a:lstStyle/>
                    <a:p>
                      <a:pPr>
                        <a:buNone/>
                      </a:pPr>
                      <a:r>
                        <a:rPr lang="en-US" sz="1800" b="1"/>
                        <a:t>Governance</a:t>
                      </a:r>
                      <a:endParaRPr lang="en-US" sz="1800"/>
                    </a:p>
                  </a:txBody>
                  <a:tcPr marL="90519" marR="90519" marT="45260" marB="45260" anchor="ctr">
                    <a:lnL>
                      <a:noFill/>
                    </a:lnL>
                    <a:lnR>
                      <a:noFill/>
                    </a:lnR>
                    <a:lnT>
                      <a:noFill/>
                    </a:lnT>
                    <a:lnB>
                      <a:noFill/>
                    </a:lnB>
                    <a:noFill/>
                  </a:tcPr>
                </a:tc>
                <a:tc>
                  <a:txBody>
                    <a:bodyPr/>
                    <a:lstStyle/>
                    <a:p>
                      <a:pPr>
                        <a:buNone/>
                      </a:pPr>
                      <a:r>
                        <a:rPr lang="en-US" sz="1800" b="0"/>
                        <a:t>Board minutes, policies, transparency assurances, annual performance report</a:t>
                      </a:r>
                    </a:p>
                  </a:txBody>
                  <a:tcPr marL="90519" marR="90519" marT="45260" marB="45260" anchor="ctr">
                    <a:lnL>
                      <a:noFill/>
                    </a:lnL>
                    <a:lnR>
                      <a:noFill/>
                    </a:lnR>
                    <a:lnT>
                      <a:noFill/>
                    </a:lnT>
                    <a:lnB>
                      <a:noFill/>
                    </a:lnB>
                    <a:noFill/>
                  </a:tcPr>
                </a:tc>
                <a:tc>
                  <a:txBody>
                    <a:bodyPr/>
                    <a:lstStyle/>
                    <a:p>
                      <a:pPr>
                        <a:buNone/>
                      </a:pPr>
                      <a:r>
                        <a:rPr lang="en-US" sz="1800" b="0"/>
                        <a:t>Renewal/non-renewal decisions reported to ALSDE by authorizer</a:t>
                      </a:r>
                    </a:p>
                  </a:txBody>
                  <a:tcPr marL="90519" marR="90519" marT="45260" marB="45260" anchor="ctr">
                    <a:lnL>
                      <a:noFill/>
                    </a:lnL>
                    <a:lnR>
                      <a:noFill/>
                    </a:lnR>
                    <a:lnT>
                      <a:noFill/>
                    </a:lnT>
                    <a:lnB>
                      <a:noFill/>
                    </a:lnB>
                    <a:noFill/>
                  </a:tcPr>
                </a:tc>
                <a:extLst>
                  <a:ext uri="{0D108BD9-81ED-4DB2-BD59-A6C34878D82A}">
                    <a16:rowId xmlns:a16="http://schemas.microsoft.com/office/drawing/2014/main" val="2321885246"/>
                  </a:ext>
                </a:extLst>
              </a:tr>
            </a:tbl>
          </a:graphicData>
        </a:graphic>
      </p:graphicFrame>
    </p:spTree>
    <p:extLst>
      <p:ext uri="{BB962C8B-B14F-4D97-AF65-F5344CB8AC3E}">
        <p14:creationId xmlns:p14="http://schemas.microsoft.com/office/powerpoint/2010/main" val="242628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1"/>
          <p:cNvPicPr preferRelativeResize="0"/>
          <p:nvPr/>
        </p:nvPicPr>
        <p:blipFill>
          <a:blip r:embed="rId3">
            <a:alphaModFix/>
          </a:blip>
          <a:stretch>
            <a:fillRect/>
          </a:stretch>
        </p:blipFill>
        <p:spPr>
          <a:xfrm>
            <a:off x="560025" y="3273737"/>
            <a:ext cx="2061000" cy="2061000"/>
          </a:xfrm>
          <a:prstGeom prst="rect">
            <a:avLst/>
          </a:prstGeom>
          <a:noFill/>
          <a:ln w="9525" cap="flat" cmpd="sng">
            <a:solidFill>
              <a:schemeClr val="dk1"/>
            </a:solidFill>
            <a:prstDash val="solid"/>
            <a:round/>
            <a:headEnd type="none" w="sm" len="sm"/>
            <a:tailEnd type="none" w="sm" len="sm"/>
          </a:ln>
        </p:spPr>
      </p:pic>
      <p:pic>
        <p:nvPicPr>
          <p:cNvPr id="159" name="Google Shape;159;p21"/>
          <p:cNvPicPr preferRelativeResize="0"/>
          <p:nvPr/>
        </p:nvPicPr>
        <p:blipFill>
          <a:blip r:embed="rId4">
            <a:alphaModFix/>
          </a:blip>
          <a:stretch>
            <a:fillRect/>
          </a:stretch>
        </p:blipFill>
        <p:spPr>
          <a:xfrm>
            <a:off x="516225" y="1087713"/>
            <a:ext cx="2148600" cy="1729101"/>
          </a:xfrm>
          <a:prstGeom prst="rect">
            <a:avLst/>
          </a:prstGeom>
          <a:noFill/>
          <a:ln w="9525" cap="flat" cmpd="sng">
            <a:solidFill>
              <a:schemeClr val="dk1"/>
            </a:solidFill>
            <a:prstDash val="solid"/>
            <a:round/>
            <a:headEnd type="none" w="sm" len="sm"/>
            <a:tailEnd type="none" w="sm" len="sm"/>
          </a:ln>
        </p:spPr>
      </p:pic>
      <p:pic>
        <p:nvPicPr>
          <p:cNvPr id="160" name="Google Shape;160;p21"/>
          <p:cNvPicPr preferRelativeResize="0"/>
          <p:nvPr/>
        </p:nvPicPr>
        <p:blipFill rotWithShape="1">
          <a:blip r:embed="rId5">
            <a:alphaModFix/>
          </a:blip>
          <a:srcRect r="16729"/>
          <a:stretch/>
        </p:blipFill>
        <p:spPr>
          <a:xfrm>
            <a:off x="5359401" y="1780150"/>
            <a:ext cx="3062199" cy="3897174"/>
          </a:xfrm>
          <a:prstGeom prst="rect">
            <a:avLst/>
          </a:prstGeom>
          <a:noFill/>
          <a:ln w="9525" cap="flat" cmpd="sng">
            <a:solidFill>
              <a:schemeClr val="dk1"/>
            </a:solidFill>
            <a:prstDash val="solid"/>
            <a:round/>
            <a:headEnd type="none" w="sm" len="sm"/>
            <a:tailEnd type="none" w="sm" len="sm"/>
          </a:ln>
        </p:spPr>
      </p:pic>
      <p:pic>
        <p:nvPicPr>
          <p:cNvPr id="161" name="Google Shape;161;p21"/>
          <p:cNvPicPr preferRelativeResize="0"/>
          <p:nvPr/>
        </p:nvPicPr>
        <p:blipFill rotWithShape="1">
          <a:blip r:embed="rId6">
            <a:alphaModFix/>
          </a:blip>
          <a:srcRect l="12467" t="7268" r="15596" b="8705"/>
          <a:stretch/>
        </p:blipFill>
        <p:spPr>
          <a:xfrm>
            <a:off x="2906849" y="1087701"/>
            <a:ext cx="1985674" cy="1729125"/>
          </a:xfrm>
          <a:prstGeom prst="rect">
            <a:avLst/>
          </a:prstGeom>
          <a:noFill/>
          <a:ln w="9525" cap="flat" cmpd="sng">
            <a:solidFill>
              <a:schemeClr val="dk1"/>
            </a:solidFill>
            <a:prstDash val="solid"/>
            <a:round/>
            <a:headEnd type="none" w="sm" len="sm"/>
            <a:tailEnd type="none" w="sm" len="sm"/>
          </a:ln>
        </p:spPr>
      </p:pic>
      <p:sp>
        <p:nvSpPr>
          <p:cNvPr id="162" name="Google Shape;162;p21"/>
          <p:cNvSpPr/>
          <p:nvPr/>
        </p:nvSpPr>
        <p:spPr>
          <a:xfrm>
            <a:off x="5359450" y="3429000"/>
            <a:ext cx="3062100" cy="265500"/>
          </a:xfrm>
          <a:prstGeom prst="rect">
            <a:avLst/>
          </a:prstGeom>
          <a:noFill/>
          <a:ln w="2857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400">
              <a:latin typeface="Barlow Medium"/>
              <a:ea typeface="Barlow Medium"/>
              <a:cs typeface="Barlow Medium"/>
              <a:sym typeface="Barlow Medium"/>
            </a:endParaRPr>
          </a:p>
        </p:txBody>
      </p:sp>
      <p:pic>
        <p:nvPicPr>
          <p:cNvPr id="163" name="Google Shape;163;p21"/>
          <p:cNvPicPr preferRelativeResize="0"/>
          <p:nvPr/>
        </p:nvPicPr>
        <p:blipFill rotWithShape="1">
          <a:blip r:embed="rId7">
            <a:alphaModFix/>
          </a:blip>
          <a:srcRect l="37490" t="29147" r="7401" b="29363"/>
          <a:stretch/>
        </p:blipFill>
        <p:spPr>
          <a:xfrm rot="845446">
            <a:off x="7912199" y="2497618"/>
            <a:ext cx="1144155" cy="861415"/>
          </a:xfrm>
          <a:prstGeom prst="rect">
            <a:avLst/>
          </a:prstGeom>
          <a:noFill/>
          <a:ln w="9525" cap="flat" cmpd="sng">
            <a:solidFill>
              <a:schemeClr val="dk1"/>
            </a:solidFill>
            <a:prstDash val="solid"/>
            <a:round/>
            <a:headEnd type="none" w="sm" len="sm"/>
            <a:tailEnd type="none" w="sm" len="sm"/>
          </a:ln>
        </p:spPr>
      </p:pic>
      <p:pic>
        <p:nvPicPr>
          <p:cNvPr id="164" name="Google Shape;164;p21"/>
          <p:cNvPicPr preferRelativeResize="0"/>
          <p:nvPr/>
        </p:nvPicPr>
        <p:blipFill rotWithShape="1">
          <a:blip r:embed="rId8">
            <a:alphaModFix/>
          </a:blip>
          <a:srcRect l="15259" t="14339" r="12560" b="14779"/>
          <a:stretch/>
        </p:blipFill>
        <p:spPr>
          <a:xfrm>
            <a:off x="2846165" y="3353601"/>
            <a:ext cx="2288105" cy="1726322"/>
          </a:xfrm>
          <a:prstGeom prst="rect">
            <a:avLst/>
          </a:prstGeom>
          <a:gradFill>
            <a:gsLst>
              <a:gs pos="0">
                <a:srgbClr val="F5F7FC"/>
              </a:gs>
              <a:gs pos="100000">
                <a:srgbClr val="9CC2E5"/>
              </a:gs>
            </a:gsLst>
            <a:lin ang="16200038" scaled="0"/>
          </a:gradFill>
          <a:ln w="5825" cap="flat" cmpd="sng">
            <a:solidFill>
              <a:schemeClr val="dk1"/>
            </a:solidFill>
            <a:prstDash val="solid"/>
            <a:round/>
            <a:headEnd type="none" w="sm" len="sm"/>
            <a:tailEnd type="none" w="sm" len="sm"/>
          </a:ln>
        </p:spPr>
      </p:pic>
      <p:sp>
        <p:nvSpPr>
          <p:cNvPr id="165" name="Google Shape;165;p21"/>
          <p:cNvSpPr txBox="1"/>
          <p:nvPr/>
        </p:nvSpPr>
        <p:spPr>
          <a:xfrm>
            <a:off x="2846149" y="5195713"/>
            <a:ext cx="2288100" cy="552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55900" tIns="55900" rIns="55900" bIns="55900" anchor="ctr" anchorCtr="0">
            <a:noAutofit/>
          </a:bodyPr>
          <a:lstStyle/>
          <a:p>
            <a:pPr marL="0" lvl="0" indent="0" algn="ctr" rtl="0">
              <a:spcBef>
                <a:spcPts val="0"/>
              </a:spcBef>
              <a:spcAft>
                <a:spcPts val="0"/>
              </a:spcAft>
              <a:buNone/>
            </a:pPr>
            <a:r>
              <a:rPr lang="en" sz="1711" b="1">
                <a:solidFill>
                  <a:schemeClr val="dk1"/>
                </a:solidFill>
                <a:latin typeface="Calibri"/>
                <a:ea typeface="Calibri"/>
                <a:cs typeface="Calibri"/>
                <a:sym typeface="Calibri"/>
              </a:rPr>
              <a:t>Report Card Score for 23-24</a:t>
            </a:r>
            <a:endParaRPr sz="1711" b="1">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2"/>
          <p:cNvPicPr preferRelativeResize="0"/>
          <p:nvPr/>
        </p:nvPicPr>
        <p:blipFill>
          <a:blip r:embed="rId3">
            <a:alphaModFix/>
          </a:blip>
          <a:stretch>
            <a:fillRect/>
          </a:stretch>
        </p:blipFill>
        <p:spPr>
          <a:xfrm>
            <a:off x="4176226" y="2083800"/>
            <a:ext cx="4624981" cy="3694576"/>
          </a:xfrm>
          <a:prstGeom prst="rect">
            <a:avLst/>
          </a:prstGeom>
          <a:noFill/>
          <a:ln>
            <a:noFill/>
          </a:ln>
        </p:spPr>
      </p:pic>
      <p:pic>
        <p:nvPicPr>
          <p:cNvPr id="171" name="Google Shape;171;p22"/>
          <p:cNvPicPr preferRelativeResize="0"/>
          <p:nvPr/>
        </p:nvPicPr>
        <p:blipFill>
          <a:blip r:embed="rId4">
            <a:alphaModFix/>
          </a:blip>
          <a:stretch>
            <a:fillRect/>
          </a:stretch>
        </p:blipFill>
        <p:spPr>
          <a:xfrm>
            <a:off x="428355" y="3341526"/>
            <a:ext cx="3483300" cy="1435025"/>
          </a:xfrm>
          <a:prstGeom prst="rect">
            <a:avLst/>
          </a:prstGeom>
          <a:noFill/>
          <a:ln>
            <a:noFill/>
          </a:ln>
        </p:spPr>
      </p:pic>
      <p:sp>
        <p:nvSpPr>
          <p:cNvPr id="172" name="Google Shape;172;p22"/>
          <p:cNvSpPr/>
          <p:nvPr/>
        </p:nvSpPr>
        <p:spPr>
          <a:xfrm>
            <a:off x="4232375" y="2350500"/>
            <a:ext cx="4502100" cy="3150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400">
              <a:latin typeface="Oswald Medium"/>
              <a:ea typeface="Oswald Medium"/>
              <a:cs typeface="Oswald Medium"/>
              <a:sym typeface="Oswald Medium"/>
            </a:endParaRPr>
          </a:p>
        </p:txBody>
      </p:sp>
      <p:sp>
        <p:nvSpPr>
          <p:cNvPr id="173" name="Google Shape;173;p22"/>
          <p:cNvSpPr/>
          <p:nvPr/>
        </p:nvSpPr>
        <p:spPr>
          <a:xfrm rot="9092040">
            <a:off x="4884364" y="1706094"/>
            <a:ext cx="1092026" cy="315061"/>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400">
              <a:latin typeface="Oswald Medium"/>
              <a:ea typeface="Oswald Medium"/>
              <a:cs typeface="Oswald Medium"/>
              <a:sym typeface="Oswald Medium"/>
            </a:endParaRPr>
          </a:p>
        </p:txBody>
      </p:sp>
      <p:sp>
        <p:nvSpPr>
          <p:cNvPr id="174" name="Google Shape;174;p22"/>
          <p:cNvSpPr txBox="1"/>
          <p:nvPr/>
        </p:nvSpPr>
        <p:spPr>
          <a:xfrm>
            <a:off x="5398700" y="1089175"/>
            <a:ext cx="2985900" cy="86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Oswald Medium"/>
                <a:ea typeface="Oswald Medium"/>
                <a:cs typeface="Oswald Medium"/>
                <a:sym typeface="Oswald Medium"/>
              </a:rPr>
              <a:t>UCS ranks #1 of </a:t>
            </a:r>
            <a:r>
              <a:rPr lang="en" sz="2000" u="sng">
                <a:solidFill>
                  <a:srgbClr val="FFFF00"/>
                </a:solidFill>
                <a:latin typeface="Oswald Medium"/>
                <a:ea typeface="Oswald Medium"/>
                <a:cs typeface="Oswald Medium"/>
                <a:sym typeface="Oswald Medium"/>
              </a:rPr>
              <a:t>ALL</a:t>
            </a:r>
            <a:r>
              <a:rPr lang="en" sz="2000">
                <a:solidFill>
                  <a:schemeClr val="dk1"/>
                </a:solidFill>
                <a:latin typeface="Oswald Medium"/>
                <a:ea typeface="Oswald Medium"/>
                <a:cs typeface="Oswald Medium"/>
                <a:sym typeface="Oswald Medium"/>
              </a:rPr>
              <a:t> schools in Alabama!</a:t>
            </a:r>
            <a:endParaRPr sz="2000">
              <a:solidFill>
                <a:schemeClr val="dk1"/>
              </a:solidFill>
              <a:latin typeface="Oswald Medium"/>
              <a:ea typeface="Oswald Medium"/>
              <a:cs typeface="Oswald Medium"/>
              <a:sym typeface="Oswald Medium"/>
            </a:endParaRPr>
          </a:p>
        </p:txBody>
      </p:sp>
      <p:pic>
        <p:nvPicPr>
          <p:cNvPr id="175" name="Google Shape;175;p22"/>
          <p:cNvPicPr preferRelativeResize="0"/>
          <p:nvPr/>
        </p:nvPicPr>
        <p:blipFill>
          <a:blip r:embed="rId5">
            <a:alphaModFix/>
          </a:blip>
          <a:stretch>
            <a:fillRect/>
          </a:stretch>
        </p:blipFill>
        <p:spPr>
          <a:xfrm>
            <a:off x="641239" y="1713000"/>
            <a:ext cx="3057525" cy="952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3" title="UPREP.png"/>
          <p:cNvPicPr preferRelativeResize="0"/>
          <p:nvPr/>
        </p:nvPicPr>
        <p:blipFill>
          <a:blip r:embed="rId3">
            <a:alphaModFix/>
          </a:blip>
          <a:stretch>
            <a:fillRect/>
          </a:stretch>
        </p:blipFill>
        <p:spPr>
          <a:xfrm>
            <a:off x="3314700" y="1114600"/>
            <a:ext cx="2514600" cy="3371850"/>
          </a:xfrm>
          <a:prstGeom prst="rect">
            <a:avLst/>
          </a:prstGeom>
          <a:noFill/>
          <a:ln w="28575" cap="flat" cmpd="sng">
            <a:solidFill>
              <a:schemeClr val="dk1"/>
            </a:solidFill>
            <a:prstDash val="solid"/>
            <a:round/>
            <a:headEnd type="none" w="sm" len="sm"/>
            <a:tailEnd type="none" w="sm" len="sm"/>
          </a:ln>
        </p:spPr>
      </p:pic>
      <p:sp>
        <p:nvSpPr>
          <p:cNvPr id="181" name="Google Shape;181;p23"/>
          <p:cNvSpPr txBox="1"/>
          <p:nvPr/>
        </p:nvSpPr>
        <p:spPr>
          <a:xfrm>
            <a:off x="2892450" y="4840600"/>
            <a:ext cx="33591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u="sng">
                <a:solidFill>
                  <a:schemeClr val="dk1"/>
                </a:solidFill>
                <a:latin typeface="Oswald Medium"/>
                <a:ea typeface="Oswald Medium"/>
                <a:cs typeface="Oswald Medium"/>
                <a:sym typeface="Oswald Medium"/>
              </a:rPr>
              <a:t>U</a:t>
            </a:r>
            <a:r>
              <a:rPr lang="en" sz="2000">
                <a:solidFill>
                  <a:schemeClr val="dk1"/>
                </a:solidFill>
                <a:latin typeface="Oswald Medium"/>
                <a:ea typeface="Oswald Medium"/>
                <a:cs typeface="Oswald Medium"/>
                <a:sym typeface="Oswald Medium"/>
              </a:rPr>
              <a:t>niversity </a:t>
            </a:r>
            <a:r>
              <a:rPr lang="en" sz="2000" u="sng">
                <a:solidFill>
                  <a:schemeClr val="dk1"/>
                </a:solidFill>
                <a:latin typeface="Oswald Medium"/>
                <a:ea typeface="Oswald Medium"/>
                <a:cs typeface="Oswald Medium"/>
                <a:sym typeface="Oswald Medium"/>
              </a:rPr>
              <a:t>P</a:t>
            </a:r>
            <a:r>
              <a:rPr lang="en" sz="2000">
                <a:solidFill>
                  <a:schemeClr val="dk1"/>
                </a:solidFill>
                <a:latin typeface="Oswald Medium"/>
                <a:ea typeface="Oswald Medium"/>
                <a:cs typeface="Oswald Medium"/>
                <a:sym typeface="Oswald Medium"/>
              </a:rPr>
              <a:t>lace-based </a:t>
            </a:r>
            <a:r>
              <a:rPr lang="en" sz="2000" u="sng">
                <a:solidFill>
                  <a:schemeClr val="dk1"/>
                </a:solidFill>
                <a:latin typeface="Oswald Medium"/>
                <a:ea typeface="Oswald Medium"/>
                <a:cs typeface="Oswald Medium"/>
                <a:sym typeface="Oswald Medium"/>
              </a:rPr>
              <a:t>R</a:t>
            </a:r>
            <a:r>
              <a:rPr lang="en" sz="2000">
                <a:solidFill>
                  <a:schemeClr val="dk1"/>
                </a:solidFill>
                <a:latin typeface="Oswald Medium"/>
                <a:ea typeface="Oswald Medium"/>
                <a:cs typeface="Oswald Medium"/>
                <a:sym typeface="Oswald Medium"/>
              </a:rPr>
              <a:t>egional </a:t>
            </a:r>
            <a:r>
              <a:rPr lang="en" sz="2000" u="sng">
                <a:solidFill>
                  <a:schemeClr val="dk1"/>
                </a:solidFill>
                <a:latin typeface="Oswald Medium"/>
                <a:ea typeface="Oswald Medium"/>
                <a:cs typeface="Oswald Medium"/>
                <a:sym typeface="Oswald Medium"/>
              </a:rPr>
              <a:t>E</a:t>
            </a:r>
            <a:r>
              <a:rPr lang="en" sz="2000">
                <a:solidFill>
                  <a:schemeClr val="dk1"/>
                </a:solidFill>
                <a:latin typeface="Oswald Medium"/>
                <a:ea typeface="Oswald Medium"/>
                <a:cs typeface="Oswald Medium"/>
                <a:sym typeface="Oswald Medium"/>
              </a:rPr>
              <a:t>ducation </a:t>
            </a:r>
            <a:r>
              <a:rPr lang="en" sz="2000" u="sng">
                <a:solidFill>
                  <a:schemeClr val="dk1"/>
                </a:solidFill>
                <a:latin typeface="Oswald Medium"/>
                <a:ea typeface="Oswald Medium"/>
                <a:cs typeface="Oswald Medium"/>
                <a:sym typeface="Oswald Medium"/>
              </a:rPr>
              <a:t>P</a:t>
            </a:r>
            <a:r>
              <a:rPr lang="en" sz="2000">
                <a:solidFill>
                  <a:schemeClr val="dk1"/>
                </a:solidFill>
                <a:latin typeface="Oswald Medium"/>
                <a:ea typeface="Oswald Medium"/>
                <a:cs typeface="Oswald Medium"/>
                <a:sym typeface="Oswald Medium"/>
              </a:rPr>
              <a:t>artnership</a:t>
            </a:r>
            <a:endParaRPr sz="2000">
              <a:solidFill>
                <a:schemeClr val="dk1"/>
              </a:solidFill>
              <a:latin typeface="Oswald Medium"/>
              <a:ea typeface="Oswald Medium"/>
              <a:cs typeface="Oswald Medium"/>
              <a:sym typeface="Oswald Medium"/>
            </a:endParaRPr>
          </a:p>
        </p:txBody>
      </p:sp>
    </p:spTree>
    <p:extLst>
      <p:ext uri="{BB962C8B-B14F-4D97-AF65-F5344CB8AC3E}">
        <p14:creationId xmlns:p14="http://schemas.microsoft.com/office/powerpoint/2010/main" val="2884741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4"/>
          <p:cNvPicPr preferRelativeResize="0"/>
          <p:nvPr/>
        </p:nvPicPr>
        <p:blipFill>
          <a:blip r:embed="rId3">
            <a:alphaModFix/>
          </a:blip>
          <a:stretch>
            <a:fillRect/>
          </a:stretch>
        </p:blipFill>
        <p:spPr>
          <a:xfrm>
            <a:off x="593163" y="1009650"/>
            <a:ext cx="7957668" cy="4838700"/>
          </a:xfrm>
          <a:prstGeom prst="rect">
            <a:avLst/>
          </a:prstGeom>
          <a:noFill/>
          <a:ln w="3810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3937956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5"/>
          <p:cNvPicPr preferRelativeResize="0"/>
          <p:nvPr/>
        </p:nvPicPr>
        <p:blipFill>
          <a:blip r:embed="rId3">
            <a:alphaModFix/>
          </a:blip>
          <a:stretch>
            <a:fillRect/>
          </a:stretch>
        </p:blipFill>
        <p:spPr>
          <a:xfrm>
            <a:off x="1609164" y="1110264"/>
            <a:ext cx="5925675" cy="4637475"/>
          </a:xfrm>
          <a:prstGeom prst="rect">
            <a:avLst/>
          </a:prstGeom>
          <a:noFill/>
          <a:ln w="28575" cap="flat" cmpd="sng">
            <a:solidFill>
              <a:schemeClr val="lt1"/>
            </a:solidFill>
            <a:prstDash val="solid"/>
            <a:round/>
            <a:headEnd type="none" w="sm" len="sm"/>
            <a:tailEnd type="none" w="sm" len="sm"/>
          </a:ln>
        </p:spPr>
      </p:pic>
    </p:spTree>
    <p:extLst>
      <p:ext uri="{BB962C8B-B14F-4D97-AF65-F5344CB8AC3E}">
        <p14:creationId xmlns:p14="http://schemas.microsoft.com/office/powerpoint/2010/main" val="3414416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6"/>
          <p:cNvPicPr preferRelativeResize="0"/>
          <p:nvPr/>
        </p:nvPicPr>
        <p:blipFill>
          <a:blip r:embed="rId3">
            <a:alphaModFix/>
          </a:blip>
          <a:stretch>
            <a:fillRect/>
          </a:stretch>
        </p:blipFill>
        <p:spPr>
          <a:xfrm>
            <a:off x="1621188" y="1079389"/>
            <a:ext cx="5901625" cy="4699225"/>
          </a:xfrm>
          <a:prstGeom prst="rect">
            <a:avLst/>
          </a:prstGeom>
          <a:noFill/>
          <a:ln w="38100" cap="flat" cmpd="sng">
            <a:solidFill>
              <a:schemeClr val="lt1"/>
            </a:solidFill>
            <a:prstDash val="solid"/>
            <a:round/>
            <a:headEnd type="none" w="sm" len="sm"/>
            <a:tailEnd type="none" w="sm" len="sm"/>
          </a:ln>
        </p:spPr>
      </p:pic>
    </p:spTree>
    <p:extLst>
      <p:ext uri="{BB962C8B-B14F-4D97-AF65-F5344CB8AC3E}">
        <p14:creationId xmlns:p14="http://schemas.microsoft.com/office/powerpoint/2010/main" val="3973171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p:nvPr/>
        </p:nvSpPr>
        <p:spPr>
          <a:xfrm>
            <a:off x="2480553" y="1097889"/>
            <a:ext cx="4182900" cy="461700"/>
          </a:xfrm>
          <a:prstGeom prst="rect">
            <a:avLst/>
          </a:prstGeom>
          <a:solidFill>
            <a:schemeClr val="l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 sz="3000" b="1">
                <a:solidFill>
                  <a:schemeClr val="dk1"/>
                </a:solidFill>
                <a:latin typeface="Oswald"/>
                <a:ea typeface="Oswald"/>
                <a:cs typeface="Oswald"/>
                <a:sym typeface="Oswald"/>
              </a:rPr>
              <a:t>Our Partnership Outcomes</a:t>
            </a:r>
            <a:endParaRPr sz="3000" b="1" i="0" u="none" strike="noStrike" cap="none">
              <a:solidFill>
                <a:schemeClr val="dk1"/>
              </a:solidFill>
              <a:latin typeface="Oswald"/>
              <a:ea typeface="Oswald"/>
              <a:cs typeface="Oswald"/>
              <a:sym typeface="Oswald"/>
            </a:endParaRPr>
          </a:p>
        </p:txBody>
      </p:sp>
      <p:sp>
        <p:nvSpPr>
          <p:cNvPr id="202" name="Google Shape;202;p27"/>
          <p:cNvSpPr txBox="1"/>
          <p:nvPr/>
        </p:nvSpPr>
        <p:spPr>
          <a:xfrm>
            <a:off x="740400" y="2000600"/>
            <a:ext cx="3831600" cy="301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dk1"/>
                </a:solidFill>
                <a:latin typeface="Oswald Medium"/>
                <a:ea typeface="Oswald Medium"/>
                <a:cs typeface="Oswald Medium"/>
                <a:sym typeface="Oswald Medium"/>
              </a:rPr>
              <a:t>10% average increase </a:t>
            </a:r>
            <a:endParaRPr sz="2300">
              <a:solidFill>
                <a:schemeClr val="dk1"/>
              </a:solidFill>
              <a:latin typeface="Oswald Medium"/>
              <a:ea typeface="Oswald Medium"/>
              <a:cs typeface="Oswald Medium"/>
              <a:sym typeface="Oswald Medium"/>
            </a:endParaRPr>
          </a:p>
          <a:p>
            <a:pPr marL="0" lvl="0" indent="0" algn="ctr" rtl="0">
              <a:spcBef>
                <a:spcPts val="0"/>
              </a:spcBef>
              <a:spcAft>
                <a:spcPts val="0"/>
              </a:spcAft>
              <a:buNone/>
            </a:pPr>
            <a:r>
              <a:rPr lang="en" sz="2300">
                <a:solidFill>
                  <a:schemeClr val="dk1"/>
                </a:solidFill>
                <a:latin typeface="Oswald Medium"/>
                <a:ea typeface="Oswald Medium"/>
                <a:cs typeface="Oswald Medium"/>
                <a:sym typeface="Oswald Medium"/>
              </a:rPr>
              <a:t>in one year</a:t>
            </a:r>
            <a:endParaRPr sz="2300">
              <a:solidFill>
                <a:schemeClr val="dk1"/>
              </a:solidFill>
              <a:latin typeface="Oswald Medium"/>
              <a:ea typeface="Oswald Medium"/>
              <a:cs typeface="Oswald Medium"/>
              <a:sym typeface="Oswald Medium"/>
            </a:endParaRPr>
          </a:p>
          <a:p>
            <a:pPr marL="0" lvl="0" indent="0" algn="ctr" rtl="0">
              <a:spcBef>
                <a:spcPts val="0"/>
              </a:spcBef>
              <a:spcAft>
                <a:spcPts val="0"/>
              </a:spcAft>
              <a:buNone/>
            </a:pPr>
            <a:endParaRPr sz="2300">
              <a:solidFill>
                <a:schemeClr val="dk1"/>
              </a:solidFill>
              <a:latin typeface="Oswald Medium"/>
              <a:ea typeface="Oswald Medium"/>
              <a:cs typeface="Oswald Medium"/>
              <a:sym typeface="Oswald Medium"/>
            </a:endParaRPr>
          </a:p>
          <a:p>
            <a:pPr marL="0" lvl="0" indent="0" algn="ctr" rtl="0">
              <a:spcBef>
                <a:spcPts val="0"/>
              </a:spcBef>
              <a:spcAft>
                <a:spcPts val="0"/>
              </a:spcAft>
              <a:buNone/>
            </a:pPr>
            <a:r>
              <a:rPr lang="en" sz="2300">
                <a:solidFill>
                  <a:schemeClr val="dk1"/>
                </a:solidFill>
                <a:latin typeface="Oswald Medium"/>
                <a:ea typeface="Oswald Medium"/>
                <a:cs typeface="Oswald Medium"/>
                <a:sym typeface="Oswald Medium"/>
              </a:rPr>
              <a:t>17% average increase </a:t>
            </a:r>
            <a:endParaRPr sz="2300">
              <a:solidFill>
                <a:schemeClr val="dk1"/>
              </a:solidFill>
              <a:latin typeface="Oswald Medium"/>
              <a:ea typeface="Oswald Medium"/>
              <a:cs typeface="Oswald Medium"/>
              <a:sym typeface="Oswald Medium"/>
            </a:endParaRPr>
          </a:p>
          <a:p>
            <a:pPr marL="0" lvl="0" indent="0" algn="ctr" rtl="0">
              <a:spcBef>
                <a:spcPts val="0"/>
              </a:spcBef>
              <a:spcAft>
                <a:spcPts val="0"/>
              </a:spcAft>
              <a:buNone/>
            </a:pPr>
            <a:r>
              <a:rPr lang="en" sz="2300">
                <a:solidFill>
                  <a:schemeClr val="dk1"/>
                </a:solidFill>
                <a:latin typeface="Oswald Medium"/>
                <a:ea typeface="Oswald Medium"/>
                <a:cs typeface="Oswald Medium"/>
                <a:sym typeface="Oswald Medium"/>
              </a:rPr>
              <a:t>over two years</a:t>
            </a:r>
            <a:endParaRPr sz="2300">
              <a:solidFill>
                <a:schemeClr val="dk1"/>
              </a:solidFill>
              <a:latin typeface="Oswald Medium"/>
              <a:ea typeface="Oswald Medium"/>
              <a:cs typeface="Oswald Medium"/>
              <a:sym typeface="Oswald Medium"/>
            </a:endParaRPr>
          </a:p>
          <a:p>
            <a:pPr marL="0" lvl="0" indent="0" algn="ctr" rtl="0">
              <a:spcBef>
                <a:spcPts val="0"/>
              </a:spcBef>
              <a:spcAft>
                <a:spcPts val="0"/>
              </a:spcAft>
              <a:buNone/>
            </a:pPr>
            <a:endParaRPr sz="2300">
              <a:solidFill>
                <a:schemeClr val="dk1"/>
              </a:solidFill>
              <a:latin typeface="Oswald Medium"/>
              <a:ea typeface="Oswald Medium"/>
              <a:cs typeface="Oswald Medium"/>
              <a:sym typeface="Oswald Medium"/>
            </a:endParaRPr>
          </a:p>
          <a:p>
            <a:pPr marL="0" lvl="0" indent="0" algn="ctr" rtl="0">
              <a:spcBef>
                <a:spcPts val="0"/>
              </a:spcBef>
              <a:spcAft>
                <a:spcPts val="0"/>
              </a:spcAft>
              <a:buNone/>
            </a:pPr>
            <a:r>
              <a:rPr lang="en" sz="2300">
                <a:solidFill>
                  <a:schemeClr val="dk1"/>
                </a:solidFill>
                <a:latin typeface="Oswald Medium"/>
                <a:ea typeface="Oswald Medium"/>
                <a:cs typeface="Oswald Medium"/>
                <a:sym typeface="Oswald Medium"/>
              </a:rPr>
              <a:t>30% average increase </a:t>
            </a:r>
            <a:endParaRPr sz="2300">
              <a:solidFill>
                <a:schemeClr val="dk1"/>
              </a:solidFill>
              <a:latin typeface="Oswald Medium"/>
              <a:ea typeface="Oswald Medium"/>
              <a:cs typeface="Oswald Medium"/>
              <a:sym typeface="Oswald Medium"/>
            </a:endParaRPr>
          </a:p>
          <a:p>
            <a:pPr marL="0" lvl="0" indent="0" algn="ctr" rtl="0">
              <a:spcBef>
                <a:spcPts val="0"/>
              </a:spcBef>
              <a:spcAft>
                <a:spcPts val="0"/>
              </a:spcAft>
              <a:buNone/>
            </a:pPr>
            <a:r>
              <a:rPr lang="en" sz="2300">
                <a:solidFill>
                  <a:schemeClr val="dk1"/>
                </a:solidFill>
                <a:latin typeface="Oswald Medium"/>
                <a:ea typeface="Oswald Medium"/>
                <a:cs typeface="Oswald Medium"/>
                <a:sym typeface="Oswald Medium"/>
              </a:rPr>
              <a:t>over three years</a:t>
            </a:r>
            <a:endParaRPr sz="2300">
              <a:solidFill>
                <a:schemeClr val="dk1"/>
              </a:solidFill>
              <a:latin typeface="Oswald Medium"/>
              <a:ea typeface="Oswald Medium"/>
              <a:cs typeface="Oswald Medium"/>
              <a:sym typeface="Oswald Medium"/>
            </a:endParaRPr>
          </a:p>
        </p:txBody>
      </p:sp>
      <p:pic>
        <p:nvPicPr>
          <p:cNvPr id="203" name="Google Shape;203;p27" title="Increase.png"/>
          <p:cNvPicPr preferRelativeResize="0"/>
          <p:nvPr/>
        </p:nvPicPr>
        <p:blipFill>
          <a:blip r:embed="rId3">
            <a:alphaModFix/>
          </a:blip>
          <a:stretch>
            <a:fillRect/>
          </a:stretch>
        </p:blipFill>
        <p:spPr>
          <a:xfrm>
            <a:off x="4927692" y="2020900"/>
            <a:ext cx="3351659" cy="2976200"/>
          </a:xfrm>
          <a:prstGeom prst="rect">
            <a:avLst/>
          </a:prstGeom>
          <a:noFill/>
          <a:ln w="19050" cap="flat" cmpd="sng">
            <a:solidFill>
              <a:schemeClr val="dk1"/>
            </a:solidFill>
            <a:prstDash val="solid"/>
            <a:round/>
            <a:headEnd type="none" w="sm" len="sm"/>
            <a:tailEnd type="none" w="sm" len="sm"/>
          </a:ln>
        </p:spPr>
      </p:pic>
      <p:sp>
        <p:nvSpPr>
          <p:cNvPr id="204" name="Google Shape;204;p27"/>
          <p:cNvSpPr txBox="1"/>
          <p:nvPr/>
        </p:nvSpPr>
        <p:spPr>
          <a:xfrm>
            <a:off x="414000" y="5458400"/>
            <a:ext cx="83160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i="1">
                <a:solidFill>
                  <a:schemeClr val="dk1"/>
                </a:solidFill>
                <a:latin typeface="Oswald Medium"/>
                <a:ea typeface="Oswald Medium"/>
                <a:cs typeface="Oswald Medium"/>
                <a:sym typeface="Oswald Medium"/>
              </a:rPr>
              <a:t>Outcomes = percentage of students reaching benchmark compared to the prior year.</a:t>
            </a:r>
            <a:endParaRPr sz="1500" i="1">
              <a:solidFill>
                <a:schemeClr val="dk1"/>
              </a:solidFill>
              <a:latin typeface="Oswald Medium"/>
              <a:ea typeface="Oswald Medium"/>
              <a:cs typeface="Oswald Medium"/>
              <a:sym typeface="Oswald Medium"/>
            </a:endParaRPr>
          </a:p>
        </p:txBody>
      </p:sp>
    </p:spTree>
    <p:extLst>
      <p:ext uri="{BB962C8B-B14F-4D97-AF65-F5344CB8AC3E}">
        <p14:creationId xmlns:p14="http://schemas.microsoft.com/office/powerpoint/2010/main" val="2277316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8"/>
          <p:cNvPicPr preferRelativeResize="0"/>
          <p:nvPr/>
        </p:nvPicPr>
        <p:blipFill>
          <a:blip r:embed="rId3">
            <a:alphaModFix/>
          </a:blip>
          <a:stretch>
            <a:fillRect/>
          </a:stretch>
        </p:blipFill>
        <p:spPr>
          <a:xfrm>
            <a:off x="249250" y="1009650"/>
            <a:ext cx="8645490" cy="4838700"/>
          </a:xfrm>
          <a:prstGeom prst="rect">
            <a:avLst/>
          </a:prstGeom>
          <a:noFill/>
          <a:ln w="3810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3439278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9"/>
          <p:cNvPicPr preferRelativeResize="0"/>
          <p:nvPr/>
        </p:nvPicPr>
        <p:blipFill>
          <a:blip r:embed="rId3">
            <a:alphaModFix/>
          </a:blip>
          <a:stretch>
            <a:fillRect/>
          </a:stretch>
        </p:blipFill>
        <p:spPr>
          <a:xfrm>
            <a:off x="152400" y="1782114"/>
            <a:ext cx="8839200" cy="3293765"/>
          </a:xfrm>
          <a:prstGeom prst="rect">
            <a:avLst/>
          </a:prstGeom>
          <a:noFill/>
          <a:ln w="3810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2680269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aphicFrame>
        <p:nvGraphicFramePr>
          <p:cNvPr id="219" name="Google Shape;219;p30"/>
          <p:cNvGraphicFramePr/>
          <p:nvPr/>
        </p:nvGraphicFramePr>
        <p:xfrm>
          <a:off x="952500" y="1580425"/>
          <a:ext cx="7239000" cy="3947070"/>
        </p:xfrm>
        <a:graphic>
          <a:graphicData uri="http://schemas.openxmlformats.org/drawingml/2006/table">
            <a:tbl>
              <a:tblPr>
                <a:noFil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37875">
                <a:tc>
                  <a:txBody>
                    <a:bodyPr/>
                    <a:lstStyle/>
                    <a:p>
                      <a:pPr marL="0" lvl="0" indent="0" algn="ctr" rtl="0">
                        <a:spcBef>
                          <a:spcPts val="0"/>
                        </a:spcBef>
                        <a:spcAft>
                          <a:spcPts val="0"/>
                        </a:spcAft>
                        <a:buNone/>
                      </a:pPr>
                      <a:r>
                        <a:rPr lang="en" b="1">
                          <a:solidFill>
                            <a:schemeClr val="lt1"/>
                          </a:solidFill>
                        </a:rPr>
                        <a:t>REALIZE</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n" b="1">
                          <a:solidFill>
                            <a:schemeClr val="lt1"/>
                          </a:solidFill>
                        </a:rPr>
                        <a:t>REIMAGINE</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lvl="0" indent="0" algn="ctr" rtl="0">
                        <a:spcBef>
                          <a:spcPts val="0"/>
                        </a:spcBef>
                        <a:spcAft>
                          <a:spcPts val="0"/>
                        </a:spcAft>
                        <a:buNone/>
                      </a:pPr>
                      <a:r>
                        <a:rPr lang="en" b="1">
                          <a:solidFill>
                            <a:schemeClr val="lt1"/>
                          </a:solidFill>
                        </a:rPr>
                        <a:t>REIGNITE</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i="1">
                          <a:solidFill>
                            <a:schemeClr val="dk1"/>
                          </a:solidFill>
                        </a:rPr>
                        <a:t>Support for </a:t>
                      </a:r>
                      <a:r>
                        <a:rPr lang="en" b="1" i="1">
                          <a:solidFill>
                            <a:schemeClr val="dk1"/>
                          </a:solidFill>
                        </a:rPr>
                        <a:t>start-up models</a:t>
                      </a:r>
                      <a:r>
                        <a:rPr lang="en" i="1">
                          <a:solidFill>
                            <a:schemeClr val="dk1"/>
                          </a:solidFill>
                        </a:rPr>
                        <a:t>.</a:t>
                      </a:r>
                      <a:endParaRPr i="1">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i="1">
                          <a:solidFill>
                            <a:schemeClr val="dk1"/>
                          </a:solidFill>
                        </a:rPr>
                        <a:t>Support for </a:t>
                      </a:r>
                      <a:r>
                        <a:rPr lang="en" b="1" i="1">
                          <a:solidFill>
                            <a:schemeClr val="dk1"/>
                          </a:solidFill>
                        </a:rPr>
                        <a:t>conversion models.</a:t>
                      </a:r>
                      <a:endParaRPr i="1">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i="1">
                          <a:solidFill>
                            <a:schemeClr val="dk1"/>
                          </a:solidFill>
                        </a:rPr>
                        <a:t>Support for </a:t>
                      </a:r>
                      <a:r>
                        <a:rPr lang="en" b="1" i="1">
                          <a:solidFill>
                            <a:schemeClr val="dk1"/>
                          </a:solidFill>
                        </a:rPr>
                        <a:t>traditional school innovation.</a:t>
                      </a:r>
                      <a:endParaRPr i="1">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457200" lvl="0" indent="-311150" algn="l" rtl="0">
                        <a:spcBef>
                          <a:spcPts val="0"/>
                        </a:spcBef>
                        <a:spcAft>
                          <a:spcPts val="0"/>
                        </a:spcAft>
                        <a:buClr>
                          <a:schemeClr val="dk1"/>
                        </a:buClr>
                        <a:buSzPts val="1300"/>
                        <a:buChar char="●"/>
                      </a:pPr>
                      <a:r>
                        <a:rPr lang="en" sz="1300">
                          <a:solidFill>
                            <a:schemeClr val="dk1"/>
                          </a:solidFill>
                        </a:rPr>
                        <a:t>Charter application support.</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Grant application support.</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Year 0 supports (pre-opening conditions, recruitment and training of talent, community outreach, school identity development and planning).</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Year 1+ continuation services support for leaders and teachers</a:t>
                      </a:r>
                      <a:endParaRPr sz="13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11150" algn="l" rtl="0">
                        <a:spcBef>
                          <a:spcPts val="0"/>
                        </a:spcBef>
                        <a:spcAft>
                          <a:spcPts val="0"/>
                        </a:spcAft>
                        <a:buClr>
                          <a:schemeClr val="dk1"/>
                        </a:buClr>
                        <a:buSzPts val="1300"/>
                        <a:buChar char="●"/>
                      </a:pPr>
                      <a:r>
                        <a:rPr lang="en" sz="1300">
                          <a:solidFill>
                            <a:schemeClr val="dk1"/>
                          </a:solidFill>
                        </a:rPr>
                        <a:t>Conversion application support with authorizing entity.</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Year 0 supports (pre-opening conditions, recruitment and training of talent, community outreach, school identity development and planning).</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Continuation services for Year 1+ to support leaders and teachers.</a:t>
                      </a:r>
                      <a:endParaRPr sz="13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11150" algn="l" rtl="0">
                        <a:spcBef>
                          <a:spcPts val="0"/>
                        </a:spcBef>
                        <a:spcAft>
                          <a:spcPts val="0"/>
                        </a:spcAft>
                        <a:buClr>
                          <a:schemeClr val="dk1"/>
                        </a:buClr>
                        <a:buSzPts val="1300"/>
                        <a:buChar char="●"/>
                      </a:pPr>
                      <a:r>
                        <a:rPr lang="en" sz="1300">
                          <a:solidFill>
                            <a:schemeClr val="dk1"/>
                          </a:solidFill>
                        </a:rPr>
                        <a:t>Rethinking and reevaluating the approach to teaching and learning. </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Leveraging innovation waivers and forward-thinking practices.</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Strengths and needs inventory.</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Job-embedded professional learning, coaching, and support to innovative identified areas of opportunity.</a:t>
                      </a:r>
                      <a:endParaRPr sz="1300">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20" name="Google Shape;220;p30"/>
          <p:cNvSpPr txBox="1"/>
          <p:nvPr/>
        </p:nvSpPr>
        <p:spPr>
          <a:xfrm>
            <a:off x="2480553" y="952089"/>
            <a:ext cx="4182900" cy="461700"/>
          </a:xfrm>
          <a:prstGeom prst="rect">
            <a:avLst/>
          </a:prstGeom>
          <a:solidFill>
            <a:schemeClr val="l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 sz="3000" b="1">
                <a:solidFill>
                  <a:schemeClr val="dk1"/>
                </a:solidFill>
                <a:latin typeface="Oswald"/>
                <a:ea typeface="Oswald"/>
                <a:cs typeface="Oswald"/>
                <a:sym typeface="Oswald"/>
              </a:rPr>
              <a:t>Three Models of Support</a:t>
            </a:r>
            <a:endParaRPr sz="3000" b="1" i="0" u="none" strike="noStrike" cap="none">
              <a:solidFill>
                <a:schemeClr val="dk1"/>
              </a:solidFill>
              <a:latin typeface="Oswald"/>
              <a:ea typeface="Oswald"/>
              <a:cs typeface="Oswald"/>
              <a:sym typeface="Oswald"/>
            </a:endParaRPr>
          </a:p>
        </p:txBody>
      </p:sp>
    </p:spTree>
    <p:extLst>
      <p:ext uri="{BB962C8B-B14F-4D97-AF65-F5344CB8AC3E}">
        <p14:creationId xmlns:p14="http://schemas.microsoft.com/office/powerpoint/2010/main" val="163202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C65EC-0A7E-D360-B20E-0F8F1322484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9E200BE-30B8-5F43-6A07-5AFE28870664}"/>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3AA2EB1F-66E1-DEBB-436E-C3EAB09A6186}"/>
              </a:ext>
            </a:extLst>
          </p:cNvPr>
          <p:cNvSpPr txBox="1"/>
          <p:nvPr/>
        </p:nvSpPr>
        <p:spPr>
          <a:xfrm>
            <a:off x="575546" y="171238"/>
            <a:ext cx="3647152" cy="646331"/>
          </a:xfrm>
          <a:prstGeom prst="rect">
            <a:avLst/>
          </a:prstGeom>
          <a:noFill/>
        </p:spPr>
        <p:txBody>
          <a:bodyPr wrap="none">
            <a:spAutoFit/>
          </a:bodyPr>
          <a:lstStyle/>
          <a:p>
            <a:pPr>
              <a:defRPr sz="3600">
                <a:solidFill>
                  <a:srgbClr val="030D48"/>
                </a:solidFill>
                <a:latin typeface="Playfair Display"/>
              </a:defRPr>
            </a:pPr>
            <a:r>
              <a:rPr lang="en-US"/>
              <a:t>Division of Roles</a:t>
            </a:r>
            <a:endParaRPr/>
          </a:p>
        </p:txBody>
      </p:sp>
      <p:sp>
        <p:nvSpPr>
          <p:cNvPr id="4" name="TextBox 3">
            <a:extLst>
              <a:ext uri="{FF2B5EF4-FFF2-40B4-BE49-F238E27FC236}">
                <a16:creationId xmlns:a16="http://schemas.microsoft.com/office/drawing/2014/main" id="{E5471AA2-966C-A89A-DBA0-E64342C9AD9A}"/>
              </a:ext>
            </a:extLst>
          </p:cNvPr>
          <p:cNvSpPr txBox="1"/>
          <p:nvPr/>
        </p:nvSpPr>
        <p:spPr>
          <a:xfrm>
            <a:off x="657842" y="1059125"/>
            <a:ext cx="7729640" cy="677108"/>
          </a:xfrm>
          <a:prstGeom prst="rect">
            <a:avLst/>
          </a:prstGeom>
          <a:noFill/>
        </p:spPr>
        <p:txBody>
          <a:bodyPr wrap="square">
            <a:spAutoFit/>
          </a:bodyPr>
          <a:lstStyle/>
          <a:p>
            <a:br>
              <a:rPr lang="en-US" sz="2000"/>
            </a:br>
            <a:endParaRPr/>
          </a:p>
        </p:txBody>
      </p:sp>
      <p:sp>
        <p:nvSpPr>
          <p:cNvPr id="5" name="Rectangle 4">
            <a:extLst>
              <a:ext uri="{FF2B5EF4-FFF2-40B4-BE49-F238E27FC236}">
                <a16:creationId xmlns:a16="http://schemas.microsoft.com/office/drawing/2014/main" id="{1BC7E926-2C42-AA0D-1B84-13A008CF75FB}"/>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graphicFrame>
        <p:nvGraphicFramePr>
          <p:cNvPr id="7" name="Table 6">
            <a:extLst>
              <a:ext uri="{FF2B5EF4-FFF2-40B4-BE49-F238E27FC236}">
                <a16:creationId xmlns:a16="http://schemas.microsoft.com/office/drawing/2014/main" id="{1522D4A2-ED7A-14DD-17E0-D91D98CEB707}"/>
              </a:ext>
            </a:extLst>
          </p:cNvPr>
          <p:cNvGraphicFramePr>
            <a:graphicFrameLocks noGrp="1"/>
          </p:cNvGraphicFramePr>
          <p:nvPr>
            <p:extLst>
              <p:ext uri="{D42A27DB-BD31-4B8C-83A1-F6EECF244321}">
                <p14:modId xmlns:p14="http://schemas.microsoft.com/office/powerpoint/2010/main" val="1025600519"/>
              </p:ext>
            </p:extLst>
          </p:nvPr>
        </p:nvGraphicFramePr>
        <p:xfrm>
          <a:off x="891276" y="898088"/>
          <a:ext cx="7635768" cy="4763200"/>
        </p:xfrm>
        <a:graphic>
          <a:graphicData uri="http://schemas.openxmlformats.org/drawingml/2006/table">
            <a:tbl>
              <a:tblPr/>
              <a:tblGrid>
                <a:gridCol w="1908942">
                  <a:extLst>
                    <a:ext uri="{9D8B030D-6E8A-4147-A177-3AD203B41FA5}">
                      <a16:colId xmlns:a16="http://schemas.microsoft.com/office/drawing/2014/main" val="4013281384"/>
                    </a:ext>
                  </a:extLst>
                </a:gridCol>
                <a:gridCol w="1908942">
                  <a:extLst>
                    <a:ext uri="{9D8B030D-6E8A-4147-A177-3AD203B41FA5}">
                      <a16:colId xmlns:a16="http://schemas.microsoft.com/office/drawing/2014/main" val="2588939580"/>
                    </a:ext>
                  </a:extLst>
                </a:gridCol>
                <a:gridCol w="1908942">
                  <a:extLst>
                    <a:ext uri="{9D8B030D-6E8A-4147-A177-3AD203B41FA5}">
                      <a16:colId xmlns:a16="http://schemas.microsoft.com/office/drawing/2014/main" val="3261840916"/>
                    </a:ext>
                  </a:extLst>
                </a:gridCol>
                <a:gridCol w="1908942">
                  <a:extLst>
                    <a:ext uri="{9D8B030D-6E8A-4147-A177-3AD203B41FA5}">
                      <a16:colId xmlns:a16="http://schemas.microsoft.com/office/drawing/2014/main" val="1246121650"/>
                    </a:ext>
                  </a:extLst>
                </a:gridCol>
              </a:tblGrid>
              <a:tr h="0">
                <a:tc>
                  <a:txBody>
                    <a:bodyPr/>
                    <a:lstStyle/>
                    <a:p>
                      <a:pPr algn="ctr">
                        <a:buNone/>
                      </a:pPr>
                      <a:r>
                        <a:rPr lang="en-US" sz="1600" b="1"/>
                        <a:t>Function</a:t>
                      </a:r>
                    </a:p>
                  </a:txBody>
                  <a:tcPr marL="32561" marR="32561" marT="16280" marB="16280" anchor="ctr">
                    <a:lnL>
                      <a:noFill/>
                    </a:lnL>
                    <a:lnR>
                      <a:noFill/>
                    </a:lnR>
                    <a:lnT>
                      <a:noFill/>
                    </a:lnT>
                    <a:lnB>
                      <a:noFill/>
                    </a:lnB>
                    <a:noFill/>
                  </a:tcPr>
                </a:tc>
                <a:tc>
                  <a:txBody>
                    <a:bodyPr/>
                    <a:lstStyle/>
                    <a:p>
                      <a:pPr algn="ctr">
                        <a:buNone/>
                      </a:pPr>
                      <a:r>
                        <a:rPr lang="en-US" sz="1600" b="1"/>
                        <a:t>Charter School</a:t>
                      </a:r>
                    </a:p>
                  </a:txBody>
                  <a:tcPr marL="32561" marR="32561" marT="16280" marB="16280" anchor="ctr">
                    <a:lnL>
                      <a:noFill/>
                    </a:lnL>
                    <a:lnR>
                      <a:noFill/>
                    </a:lnR>
                    <a:lnT>
                      <a:noFill/>
                    </a:lnT>
                    <a:lnB>
                      <a:noFill/>
                    </a:lnB>
                    <a:noFill/>
                  </a:tcPr>
                </a:tc>
                <a:tc>
                  <a:txBody>
                    <a:bodyPr/>
                    <a:lstStyle/>
                    <a:p>
                      <a:pPr algn="ctr">
                        <a:buNone/>
                      </a:pPr>
                      <a:r>
                        <a:rPr lang="en-US" sz="1600" b="1"/>
                        <a:t>APCSC</a:t>
                      </a:r>
                    </a:p>
                  </a:txBody>
                  <a:tcPr marL="32561" marR="32561" marT="16280" marB="16280" anchor="ctr">
                    <a:lnL>
                      <a:noFill/>
                    </a:lnL>
                    <a:lnR>
                      <a:noFill/>
                    </a:lnR>
                    <a:lnT>
                      <a:noFill/>
                    </a:lnT>
                    <a:lnB>
                      <a:noFill/>
                    </a:lnB>
                    <a:noFill/>
                  </a:tcPr>
                </a:tc>
                <a:tc>
                  <a:txBody>
                    <a:bodyPr/>
                    <a:lstStyle/>
                    <a:p>
                      <a:pPr algn="ctr">
                        <a:buNone/>
                      </a:pPr>
                      <a:r>
                        <a:rPr lang="en-US" sz="1600" b="1"/>
                        <a:t>ALSDE</a:t>
                      </a:r>
                    </a:p>
                  </a:txBody>
                  <a:tcPr marL="32561" marR="32561" marT="16280" marB="16280" anchor="ctr">
                    <a:lnL>
                      <a:noFill/>
                    </a:lnL>
                    <a:lnR>
                      <a:noFill/>
                    </a:lnR>
                    <a:lnT>
                      <a:noFill/>
                    </a:lnT>
                    <a:lnB>
                      <a:noFill/>
                    </a:lnB>
                    <a:noFill/>
                  </a:tcPr>
                </a:tc>
                <a:extLst>
                  <a:ext uri="{0D108BD9-81ED-4DB2-BD59-A6C34878D82A}">
                    <a16:rowId xmlns:a16="http://schemas.microsoft.com/office/drawing/2014/main" val="1264770443"/>
                  </a:ext>
                </a:extLst>
              </a:tr>
              <a:tr h="814022">
                <a:tc>
                  <a:txBody>
                    <a:bodyPr/>
                    <a:lstStyle/>
                    <a:p>
                      <a:pPr>
                        <a:buNone/>
                      </a:pPr>
                      <a:r>
                        <a:rPr lang="en-US" sz="1600" b="1"/>
                        <a:t>Academic Oversight</a:t>
                      </a:r>
                      <a:endParaRPr lang="en-US" sz="1600"/>
                    </a:p>
                  </a:txBody>
                  <a:tcPr marL="32561" marR="32561" marT="16280" marB="16280" anchor="ctr">
                    <a:lnL>
                      <a:noFill/>
                    </a:lnL>
                    <a:lnR>
                      <a:noFill/>
                    </a:lnR>
                    <a:lnT>
                      <a:noFill/>
                    </a:lnT>
                    <a:lnB>
                      <a:noFill/>
                    </a:lnB>
                    <a:noFill/>
                  </a:tcPr>
                </a:tc>
                <a:tc>
                  <a:txBody>
                    <a:bodyPr/>
                    <a:lstStyle/>
                    <a:p>
                      <a:pPr>
                        <a:buNone/>
                      </a:pPr>
                      <a:r>
                        <a:rPr lang="en-US" sz="1600"/>
                        <a:t>Implements instruction; administers state assessments; provides academic data</a:t>
                      </a:r>
                    </a:p>
                  </a:txBody>
                  <a:tcPr marL="32561" marR="32561" marT="16280" marB="16280" anchor="ctr">
                    <a:lnL>
                      <a:noFill/>
                    </a:lnL>
                    <a:lnR>
                      <a:noFill/>
                    </a:lnR>
                    <a:lnT>
                      <a:noFill/>
                    </a:lnT>
                    <a:lnB>
                      <a:noFill/>
                    </a:lnB>
                    <a:noFill/>
                  </a:tcPr>
                </a:tc>
                <a:tc>
                  <a:txBody>
                    <a:bodyPr/>
                    <a:lstStyle/>
                    <a:p>
                      <a:pPr>
                        <a:buNone/>
                      </a:pPr>
                      <a:r>
                        <a:rPr lang="en-US" sz="1600"/>
                        <a:t>Reviews performance framework indicators; evaluates proficiency, growth, and subgroup performance</a:t>
                      </a:r>
                    </a:p>
                  </a:txBody>
                  <a:tcPr marL="32561" marR="32561" marT="16280" marB="16280" anchor="ctr">
                    <a:lnL>
                      <a:noFill/>
                    </a:lnL>
                    <a:lnR>
                      <a:noFill/>
                    </a:lnR>
                    <a:lnT>
                      <a:noFill/>
                    </a:lnT>
                    <a:lnB>
                      <a:noFill/>
                    </a:lnB>
                    <a:noFill/>
                  </a:tcPr>
                </a:tc>
                <a:tc>
                  <a:txBody>
                    <a:bodyPr/>
                    <a:lstStyle/>
                    <a:p>
                      <a:pPr>
                        <a:buNone/>
                      </a:pPr>
                      <a:r>
                        <a:rPr lang="en-US" sz="1600"/>
                        <a:t>Publishes statewide accountability results</a:t>
                      </a:r>
                    </a:p>
                  </a:txBody>
                  <a:tcPr marL="32561" marR="32561" marT="16280" marB="16280" anchor="ctr">
                    <a:lnL>
                      <a:noFill/>
                    </a:lnL>
                    <a:lnR>
                      <a:noFill/>
                    </a:lnR>
                    <a:lnT>
                      <a:noFill/>
                    </a:lnT>
                    <a:lnB>
                      <a:noFill/>
                    </a:lnB>
                    <a:noFill/>
                  </a:tcPr>
                </a:tc>
                <a:extLst>
                  <a:ext uri="{0D108BD9-81ED-4DB2-BD59-A6C34878D82A}">
                    <a16:rowId xmlns:a16="http://schemas.microsoft.com/office/drawing/2014/main" val="685496753"/>
                  </a:ext>
                </a:extLst>
              </a:tr>
              <a:tr h="716339">
                <a:tc>
                  <a:txBody>
                    <a:bodyPr/>
                    <a:lstStyle/>
                    <a:p>
                      <a:pPr>
                        <a:buNone/>
                      </a:pPr>
                      <a:r>
                        <a:rPr lang="en-US" sz="1600" b="1"/>
                        <a:t>Financial Oversight</a:t>
                      </a:r>
                      <a:endParaRPr lang="en-US" sz="1600"/>
                    </a:p>
                  </a:txBody>
                  <a:tcPr marL="32561" marR="32561" marT="16280" marB="16280" anchor="ctr">
                    <a:lnL>
                      <a:noFill/>
                    </a:lnL>
                    <a:lnR>
                      <a:noFill/>
                    </a:lnR>
                    <a:lnT>
                      <a:noFill/>
                    </a:lnT>
                    <a:lnB>
                      <a:noFill/>
                    </a:lnB>
                    <a:noFill/>
                  </a:tcPr>
                </a:tc>
                <a:tc>
                  <a:txBody>
                    <a:bodyPr/>
                    <a:lstStyle/>
                    <a:p>
                      <a:pPr>
                        <a:buNone/>
                      </a:pPr>
                      <a:r>
                        <a:rPr lang="en-US" sz="1600"/>
                        <a:t>Develops budget; submits financial reports; completes annual audit</a:t>
                      </a:r>
                    </a:p>
                  </a:txBody>
                  <a:tcPr marL="32561" marR="32561" marT="16280" marB="16280" anchor="ctr">
                    <a:lnL>
                      <a:noFill/>
                    </a:lnL>
                    <a:lnR>
                      <a:noFill/>
                    </a:lnR>
                    <a:lnT>
                      <a:noFill/>
                    </a:lnT>
                    <a:lnB>
                      <a:noFill/>
                    </a:lnB>
                    <a:noFill/>
                  </a:tcPr>
                </a:tc>
                <a:tc>
                  <a:txBody>
                    <a:bodyPr/>
                    <a:lstStyle/>
                    <a:p>
                      <a:pPr>
                        <a:buNone/>
                      </a:pPr>
                      <a:r>
                        <a:rPr lang="en-US" sz="1600"/>
                        <a:t>Reviews fiscal health, audit findings, and sustainability</a:t>
                      </a:r>
                    </a:p>
                  </a:txBody>
                  <a:tcPr marL="32561" marR="32561" marT="16280" marB="16280" anchor="ctr">
                    <a:lnL>
                      <a:noFill/>
                    </a:lnL>
                    <a:lnR>
                      <a:noFill/>
                    </a:lnR>
                    <a:lnT>
                      <a:noFill/>
                    </a:lnT>
                    <a:lnB>
                      <a:noFill/>
                    </a:lnB>
                    <a:noFill/>
                  </a:tcPr>
                </a:tc>
                <a:tc>
                  <a:txBody>
                    <a:bodyPr/>
                    <a:lstStyle/>
                    <a:p>
                      <a:pPr>
                        <a:buNone/>
                      </a:pPr>
                      <a:r>
                        <a:rPr lang="en-US" sz="1600"/>
                        <a:t>Oversees Foundation Program calculations and compliance with state/federal funding rules</a:t>
                      </a:r>
                    </a:p>
                  </a:txBody>
                  <a:tcPr marL="32561" marR="32561" marT="16280" marB="16280" anchor="ctr">
                    <a:lnL>
                      <a:noFill/>
                    </a:lnL>
                    <a:lnR>
                      <a:noFill/>
                    </a:lnR>
                    <a:lnT>
                      <a:noFill/>
                    </a:lnT>
                    <a:lnB>
                      <a:noFill/>
                    </a:lnB>
                    <a:noFill/>
                  </a:tcPr>
                </a:tc>
                <a:extLst>
                  <a:ext uri="{0D108BD9-81ED-4DB2-BD59-A6C34878D82A}">
                    <a16:rowId xmlns:a16="http://schemas.microsoft.com/office/drawing/2014/main" val="598395143"/>
                  </a:ext>
                </a:extLst>
              </a:tr>
              <a:tr h="911705">
                <a:tc>
                  <a:txBody>
                    <a:bodyPr/>
                    <a:lstStyle/>
                    <a:p>
                      <a:pPr>
                        <a:buNone/>
                      </a:pPr>
                      <a:r>
                        <a:rPr lang="en-US" sz="1600" b="1"/>
                        <a:t>Operations Oversight</a:t>
                      </a:r>
                      <a:endParaRPr lang="en-US" sz="1600"/>
                    </a:p>
                  </a:txBody>
                  <a:tcPr marL="32561" marR="32561" marT="16280" marB="16280" anchor="ctr">
                    <a:lnL>
                      <a:noFill/>
                    </a:lnL>
                    <a:lnR>
                      <a:noFill/>
                    </a:lnR>
                    <a:lnT>
                      <a:noFill/>
                    </a:lnT>
                    <a:lnB>
                      <a:noFill/>
                    </a:lnB>
                    <a:noFill/>
                  </a:tcPr>
                </a:tc>
                <a:tc>
                  <a:txBody>
                    <a:bodyPr/>
                    <a:lstStyle/>
                    <a:p>
                      <a:pPr>
                        <a:buNone/>
                      </a:pPr>
                      <a:r>
                        <a:rPr lang="en-US" sz="1600"/>
                        <a:t>Ensures operational compliance (enrollment capacity, attendance, health &amp; safety, legal compliance); submits required operational data</a:t>
                      </a:r>
                    </a:p>
                  </a:txBody>
                  <a:tcPr marL="32561" marR="32561" marT="16280" marB="16280" anchor="ctr">
                    <a:lnL>
                      <a:noFill/>
                    </a:lnL>
                    <a:lnR>
                      <a:noFill/>
                    </a:lnR>
                    <a:lnT>
                      <a:noFill/>
                    </a:lnT>
                    <a:lnB>
                      <a:noFill/>
                    </a:lnB>
                    <a:noFill/>
                  </a:tcPr>
                </a:tc>
                <a:tc>
                  <a:txBody>
                    <a:bodyPr/>
                    <a:lstStyle/>
                    <a:p>
                      <a:pPr>
                        <a:buNone/>
                      </a:pPr>
                      <a:r>
                        <a:rPr lang="en-US" sz="1600"/>
                        <a:t>Monitors operational performance; conducts site visits; ensures compliance with charter contract terms</a:t>
                      </a:r>
                    </a:p>
                  </a:txBody>
                  <a:tcPr marL="32561" marR="32561" marT="16280" marB="16280" anchor="ctr">
                    <a:lnL>
                      <a:noFill/>
                    </a:lnL>
                    <a:lnR>
                      <a:noFill/>
                    </a:lnR>
                    <a:lnT>
                      <a:noFill/>
                    </a:lnT>
                    <a:lnB>
                      <a:noFill/>
                    </a:lnB>
                    <a:noFill/>
                  </a:tcPr>
                </a:tc>
                <a:tc>
                  <a:txBody>
                    <a:bodyPr/>
                    <a:lstStyle/>
                    <a:p>
                      <a:pPr>
                        <a:buNone/>
                      </a:pPr>
                      <a:r>
                        <a:rPr lang="en-US" sz="1600"/>
                        <a:t>Ensures statewide regulatory compliance</a:t>
                      </a:r>
                    </a:p>
                  </a:txBody>
                  <a:tcPr marL="32561" marR="32561" marT="16280" marB="16280" anchor="ctr">
                    <a:lnL>
                      <a:noFill/>
                    </a:lnL>
                    <a:lnR>
                      <a:noFill/>
                    </a:lnR>
                    <a:lnT>
                      <a:noFill/>
                    </a:lnT>
                    <a:lnB>
                      <a:noFill/>
                    </a:lnB>
                    <a:noFill/>
                  </a:tcPr>
                </a:tc>
                <a:extLst>
                  <a:ext uri="{0D108BD9-81ED-4DB2-BD59-A6C34878D82A}">
                    <a16:rowId xmlns:a16="http://schemas.microsoft.com/office/drawing/2014/main" val="766063552"/>
                  </a:ext>
                </a:extLst>
              </a:tr>
            </a:tbl>
          </a:graphicData>
        </a:graphic>
      </p:graphicFrame>
    </p:spTree>
    <p:extLst>
      <p:ext uri="{BB962C8B-B14F-4D97-AF65-F5344CB8AC3E}">
        <p14:creationId xmlns:p14="http://schemas.microsoft.com/office/powerpoint/2010/main" val="3227148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1"/>
          <p:cNvPicPr preferRelativeResize="0"/>
          <p:nvPr/>
        </p:nvPicPr>
        <p:blipFill>
          <a:blip r:embed="rId3">
            <a:alphaModFix/>
          </a:blip>
          <a:stretch>
            <a:fillRect/>
          </a:stretch>
        </p:blipFill>
        <p:spPr>
          <a:xfrm>
            <a:off x="1017238" y="1009650"/>
            <a:ext cx="7109522" cy="4838700"/>
          </a:xfrm>
          <a:prstGeom prst="rect">
            <a:avLst/>
          </a:prstGeom>
          <a:noFill/>
          <a:ln w="38100"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1371711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2"/>
          <p:cNvPicPr preferRelativeResize="0"/>
          <p:nvPr/>
        </p:nvPicPr>
        <p:blipFill>
          <a:blip r:embed="rId3">
            <a:alphaModFix/>
          </a:blip>
          <a:stretch>
            <a:fillRect/>
          </a:stretch>
        </p:blipFill>
        <p:spPr>
          <a:xfrm>
            <a:off x="933401" y="1388701"/>
            <a:ext cx="3183725" cy="1632425"/>
          </a:xfrm>
          <a:prstGeom prst="rect">
            <a:avLst/>
          </a:prstGeom>
          <a:noFill/>
          <a:ln w="28575" cap="flat" cmpd="sng">
            <a:solidFill>
              <a:schemeClr val="dk1"/>
            </a:solidFill>
            <a:prstDash val="solid"/>
            <a:round/>
            <a:headEnd type="none" w="sm" len="sm"/>
            <a:tailEnd type="none" w="sm" len="sm"/>
          </a:ln>
        </p:spPr>
      </p:pic>
      <p:pic>
        <p:nvPicPr>
          <p:cNvPr id="231" name="Google Shape;231;p32"/>
          <p:cNvPicPr preferRelativeResize="0"/>
          <p:nvPr/>
        </p:nvPicPr>
        <p:blipFill rotWithShape="1">
          <a:blip r:embed="rId4">
            <a:alphaModFix/>
          </a:blip>
          <a:srcRect t="20591" b="26107"/>
          <a:stretch/>
        </p:blipFill>
        <p:spPr>
          <a:xfrm>
            <a:off x="4344551" y="3429001"/>
            <a:ext cx="3672199" cy="1959675"/>
          </a:xfrm>
          <a:prstGeom prst="rect">
            <a:avLst/>
          </a:prstGeom>
          <a:noFill/>
          <a:ln w="38100" cap="flat" cmpd="sng">
            <a:solidFill>
              <a:schemeClr val="dk1"/>
            </a:solidFill>
            <a:prstDash val="solid"/>
            <a:round/>
            <a:headEnd type="none" w="sm" len="sm"/>
            <a:tailEnd type="none" w="sm" len="sm"/>
          </a:ln>
        </p:spPr>
      </p:pic>
      <p:sp>
        <p:nvSpPr>
          <p:cNvPr id="232" name="Google Shape;232;p32"/>
          <p:cNvSpPr txBox="1"/>
          <p:nvPr/>
        </p:nvSpPr>
        <p:spPr>
          <a:xfrm>
            <a:off x="4426200" y="1950963"/>
            <a:ext cx="29844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i="1">
                <a:solidFill>
                  <a:srgbClr val="FFFF00"/>
                </a:solidFill>
                <a:latin typeface="Oswald Medium"/>
                <a:ea typeface="Oswald Medium"/>
                <a:cs typeface="Oswald Medium"/>
                <a:sym typeface="Oswald Medium"/>
              </a:rPr>
              <a:t>Multi-year U-PREP partner</a:t>
            </a:r>
            <a:endParaRPr sz="2100" i="1">
              <a:solidFill>
                <a:srgbClr val="FFFF00"/>
              </a:solidFill>
              <a:latin typeface="Oswald Medium"/>
              <a:ea typeface="Oswald Medium"/>
              <a:cs typeface="Oswald Medium"/>
              <a:sym typeface="Oswald Medium"/>
            </a:endParaRPr>
          </a:p>
        </p:txBody>
      </p:sp>
      <p:sp>
        <p:nvSpPr>
          <p:cNvPr id="233" name="Google Shape;233;p32"/>
          <p:cNvSpPr txBox="1"/>
          <p:nvPr/>
        </p:nvSpPr>
        <p:spPr>
          <a:xfrm>
            <a:off x="980050" y="4033550"/>
            <a:ext cx="3207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i="1">
                <a:solidFill>
                  <a:srgbClr val="FFFF00"/>
                </a:solidFill>
                <a:latin typeface="Oswald Medium"/>
                <a:ea typeface="Oswald Medium"/>
                <a:cs typeface="Oswald Medium"/>
                <a:sym typeface="Oswald Medium"/>
              </a:rPr>
              <a:t>Newest multi-year conversion charter partner.</a:t>
            </a:r>
            <a:endParaRPr sz="2100" i="1">
              <a:solidFill>
                <a:srgbClr val="FFFF00"/>
              </a:solidFill>
              <a:latin typeface="Oswald Medium"/>
              <a:ea typeface="Oswald Medium"/>
              <a:cs typeface="Oswald Medium"/>
              <a:sym typeface="Oswald Medium"/>
            </a:endParaRPr>
          </a:p>
        </p:txBody>
      </p:sp>
    </p:spTree>
    <p:extLst>
      <p:ext uri="{BB962C8B-B14F-4D97-AF65-F5344CB8AC3E}">
        <p14:creationId xmlns:p14="http://schemas.microsoft.com/office/powerpoint/2010/main" val="4052451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3"/>
          <p:cNvPicPr preferRelativeResize="0"/>
          <p:nvPr/>
        </p:nvPicPr>
        <p:blipFill>
          <a:blip r:embed="rId3">
            <a:alphaModFix/>
          </a:blip>
          <a:stretch>
            <a:fillRect/>
          </a:stretch>
        </p:blipFill>
        <p:spPr>
          <a:xfrm>
            <a:off x="2152650" y="1009650"/>
            <a:ext cx="4838700" cy="4838700"/>
          </a:xfrm>
          <a:prstGeom prst="rect">
            <a:avLst/>
          </a:prstGeom>
          <a:noFill/>
          <a:ln w="2857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2778227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4" title="image (7).png"/>
          <p:cNvPicPr preferRelativeResize="0"/>
          <p:nvPr/>
        </p:nvPicPr>
        <p:blipFill>
          <a:blip r:embed="rId3">
            <a:alphaModFix/>
          </a:blip>
          <a:stretch>
            <a:fillRect/>
          </a:stretch>
        </p:blipFill>
        <p:spPr>
          <a:xfrm>
            <a:off x="6042363" y="1266226"/>
            <a:ext cx="2326426" cy="3230299"/>
          </a:xfrm>
          <a:prstGeom prst="rect">
            <a:avLst/>
          </a:prstGeom>
          <a:noFill/>
          <a:ln w="28575" cap="flat" cmpd="sng">
            <a:solidFill>
              <a:schemeClr val="dk1"/>
            </a:solidFill>
            <a:prstDash val="solid"/>
            <a:round/>
            <a:headEnd type="none" w="sm" len="sm"/>
            <a:tailEnd type="none" w="sm" len="sm"/>
          </a:ln>
        </p:spPr>
      </p:pic>
      <p:sp>
        <p:nvSpPr>
          <p:cNvPr id="244" name="Google Shape;244;p34"/>
          <p:cNvSpPr txBox="1"/>
          <p:nvPr/>
        </p:nvSpPr>
        <p:spPr>
          <a:xfrm>
            <a:off x="5399863" y="4659800"/>
            <a:ext cx="36114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1"/>
                </a:solidFill>
                <a:latin typeface="Oswald Medium"/>
                <a:ea typeface="Oswald Medium"/>
                <a:cs typeface="Oswald Medium"/>
                <a:sym typeface="Oswald Medium"/>
              </a:rPr>
              <a:t>Dr. Matt Johnson</a:t>
            </a:r>
            <a:endParaRPr sz="1800">
              <a:solidFill>
                <a:schemeClr val="dk1"/>
              </a:solidFill>
              <a:latin typeface="Oswald Medium"/>
              <a:ea typeface="Oswald Medium"/>
              <a:cs typeface="Oswald Medium"/>
              <a:sym typeface="Oswald Medium"/>
            </a:endParaRPr>
          </a:p>
          <a:p>
            <a:pPr marL="0" lvl="0" indent="0" algn="ctr" rtl="0">
              <a:spcBef>
                <a:spcPts val="0"/>
              </a:spcBef>
              <a:spcAft>
                <a:spcPts val="0"/>
              </a:spcAft>
              <a:buNone/>
            </a:pPr>
            <a:r>
              <a:rPr lang="en" sz="1800">
                <a:solidFill>
                  <a:schemeClr val="dk1"/>
                </a:solidFill>
                <a:latin typeface="Oswald Medium"/>
                <a:ea typeface="Oswald Medium"/>
                <a:cs typeface="Oswald Medium"/>
                <a:sym typeface="Oswald Medium"/>
              </a:rPr>
              <a:t>Chief Innovation Officer</a:t>
            </a:r>
            <a:endParaRPr sz="1800">
              <a:solidFill>
                <a:schemeClr val="dk1"/>
              </a:solidFill>
              <a:latin typeface="Oswald Medium"/>
              <a:ea typeface="Oswald Medium"/>
              <a:cs typeface="Oswald Medium"/>
              <a:sym typeface="Oswald Medium"/>
            </a:endParaRPr>
          </a:p>
          <a:p>
            <a:pPr marL="0" lvl="0" indent="0" algn="ctr" rtl="0">
              <a:spcBef>
                <a:spcPts val="0"/>
              </a:spcBef>
              <a:spcAft>
                <a:spcPts val="0"/>
              </a:spcAft>
              <a:buNone/>
            </a:pPr>
            <a:r>
              <a:rPr lang="en" sz="1800">
                <a:solidFill>
                  <a:schemeClr val="dk1"/>
                </a:solidFill>
                <a:latin typeface="Oswald Medium"/>
                <a:ea typeface="Oswald Medium"/>
                <a:cs typeface="Oswald Medium"/>
                <a:sym typeface="Oswald Medium"/>
              </a:rPr>
              <a:t>University Charter School // U-PREP</a:t>
            </a:r>
            <a:endParaRPr sz="1800">
              <a:solidFill>
                <a:schemeClr val="dk1"/>
              </a:solidFill>
              <a:latin typeface="Oswald Medium"/>
              <a:ea typeface="Oswald Medium"/>
              <a:cs typeface="Oswald Medium"/>
              <a:sym typeface="Oswald Medium"/>
            </a:endParaRPr>
          </a:p>
        </p:txBody>
      </p:sp>
      <p:sp>
        <p:nvSpPr>
          <p:cNvPr id="245" name="Google Shape;245;p34"/>
          <p:cNvSpPr txBox="1"/>
          <p:nvPr/>
        </p:nvSpPr>
        <p:spPr>
          <a:xfrm>
            <a:off x="637763" y="2467013"/>
            <a:ext cx="47832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u="sng">
                <a:solidFill>
                  <a:schemeClr val="dk1"/>
                </a:solidFill>
                <a:latin typeface="Oswald Medium"/>
                <a:ea typeface="Oswald Medium"/>
                <a:cs typeface="Oswald Medium"/>
                <a:sym typeface="Oswald Medium"/>
              </a:rPr>
              <a:t>Phone</a:t>
            </a:r>
            <a:endParaRPr sz="1800" u="sng">
              <a:solidFill>
                <a:schemeClr val="dk1"/>
              </a:solidFill>
              <a:latin typeface="Oswald Medium"/>
              <a:ea typeface="Oswald Medium"/>
              <a:cs typeface="Oswald Medium"/>
              <a:sym typeface="Oswald Medium"/>
            </a:endParaRPr>
          </a:p>
          <a:p>
            <a:pPr marL="0" lvl="0" indent="0" algn="ctr" rtl="0">
              <a:spcBef>
                <a:spcPts val="0"/>
              </a:spcBef>
              <a:spcAft>
                <a:spcPts val="0"/>
              </a:spcAft>
              <a:buNone/>
            </a:pPr>
            <a:r>
              <a:rPr lang="en" sz="1800">
                <a:solidFill>
                  <a:schemeClr val="dk1"/>
                </a:solidFill>
                <a:latin typeface="Oswald Medium"/>
                <a:ea typeface="Oswald Medium"/>
                <a:cs typeface="Oswald Medium"/>
                <a:sym typeface="Oswald Medium"/>
              </a:rPr>
              <a:t>205.575.3297</a:t>
            </a:r>
            <a:br>
              <a:rPr lang="en" sz="1800">
                <a:solidFill>
                  <a:schemeClr val="dk1"/>
                </a:solidFill>
                <a:latin typeface="Oswald Medium"/>
                <a:ea typeface="Oswald Medium"/>
                <a:cs typeface="Oswald Medium"/>
                <a:sym typeface="Oswald Medium"/>
              </a:rPr>
            </a:br>
            <a:endParaRPr sz="1800">
              <a:solidFill>
                <a:schemeClr val="dk1"/>
              </a:solidFill>
              <a:latin typeface="Oswald Medium"/>
              <a:ea typeface="Oswald Medium"/>
              <a:cs typeface="Oswald Medium"/>
              <a:sym typeface="Oswald Medium"/>
            </a:endParaRPr>
          </a:p>
          <a:p>
            <a:pPr marL="0" lvl="0" indent="0" algn="ctr" rtl="0">
              <a:spcBef>
                <a:spcPts val="0"/>
              </a:spcBef>
              <a:spcAft>
                <a:spcPts val="0"/>
              </a:spcAft>
              <a:buNone/>
            </a:pPr>
            <a:r>
              <a:rPr lang="en" sz="1800" u="sng">
                <a:solidFill>
                  <a:schemeClr val="dk1"/>
                </a:solidFill>
                <a:latin typeface="Oswald Medium"/>
                <a:ea typeface="Oswald Medium"/>
                <a:cs typeface="Oswald Medium"/>
                <a:sym typeface="Oswald Medium"/>
              </a:rPr>
              <a:t>Email</a:t>
            </a:r>
            <a:endParaRPr sz="1800" u="sng">
              <a:solidFill>
                <a:schemeClr val="dk1"/>
              </a:solidFill>
              <a:latin typeface="Oswald Medium"/>
              <a:ea typeface="Oswald Medium"/>
              <a:cs typeface="Oswald Medium"/>
              <a:sym typeface="Oswald Medium"/>
            </a:endParaRPr>
          </a:p>
          <a:p>
            <a:pPr marL="0" lvl="0" indent="0" algn="ctr" rtl="0">
              <a:spcBef>
                <a:spcPts val="0"/>
              </a:spcBef>
              <a:spcAft>
                <a:spcPts val="0"/>
              </a:spcAft>
              <a:buNone/>
            </a:pPr>
            <a:r>
              <a:rPr lang="en" sz="1800">
                <a:solidFill>
                  <a:schemeClr val="dk1"/>
                </a:solidFill>
                <a:latin typeface="Oswald Medium"/>
                <a:ea typeface="Oswald Medium"/>
                <a:cs typeface="Oswald Medium"/>
                <a:sym typeface="Oswald Medium"/>
              </a:rPr>
              <a:t>uprep@universitycharterschool.org</a:t>
            </a:r>
            <a:endParaRPr sz="1800">
              <a:solidFill>
                <a:schemeClr val="dk1"/>
              </a:solidFill>
              <a:latin typeface="Oswald Medium"/>
              <a:ea typeface="Oswald Medium"/>
              <a:cs typeface="Oswald Medium"/>
              <a:sym typeface="Oswald Medium"/>
            </a:endParaRPr>
          </a:p>
          <a:p>
            <a:pPr marL="0" lvl="0" indent="0" algn="ctr" rtl="0">
              <a:spcBef>
                <a:spcPts val="0"/>
              </a:spcBef>
              <a:spcAft>
                <a:spcPts val="0"/>
              </a:spcAft>
              <a:buNone/>
            </a:pPr>
            <a:r>
              <a:rPr lang="en" sz="1800">
                <a:solidFill>
                  <a:schemeClr val="dk1"/>
                </a:solidFill>
                <a:latin typeface="Oswald Medium"/>
                <a:ea typeface="Oswald Medium"/>
                <a:cs typeface="Oswald Medium"/>
                <a:sym typeface="Oswald Medium"/>
              </a:rPr>
              <a:t>mjohnson@universitycharterschool.org</a:t>
            </a:r>
            <a:endParaRPr sz="1800">
              <a:solidFill>
                <a:schemeClr val="dk1"/>
              </a:solidFill>
              <a:latin typeface="Oswald Medium"/>
              <a:ea typeface="Oswald Medium"/>
              <a:cs typeface="Oswald Medium"/>
              <a:sym typeface="Oswald Medium"/>
            </a:endParaRPr>
          </a:p>
        </p:txBody>
      </p:sp>
      <p:pic>
        <p:nvPicPr>
          <p:cNvPr id="246" name="Google Shape;246;p34" title="UPREP.png"/>
          <p:cNvPicPr preferRelativeResize="0"/>
          <p:nvPr/>
        </p:nvPicPr>
        <p:blipFill>
          <a:blip r:embed="rId4">
            <a:alphaModFix/>
          </a:blip>
          <a:stretch>
            <a:fillRect/>
          </a:stretch>
        </p:blipFill>
        <p:spPr>
          <a:xfrm>
            <a:off x="2530776" y="4499113"/>
            <a:ext cx="997225" cy="1337175"/>
          </a:xfrm>
          <a:prstGeom prst="rect">
            <a:avLst/>
          </a:prstGeom>
          <a:noFill/>
          <a:ln w="28575" cap="flat" cmpd="sng">
            <a:solidFill>
              <a:schemeClr val="dk1"/>
            </a:solidFill>
            <a:prstDash val="solid"/>
            <a:round/>
            <a:headEnd type="none" w="sm" len="sm"/>
            <a:tailEnd type="none" w="sm" len="sm"/>
          </a:ln>
        </p:spPr>
      </p:pic>
      <p:pic>
        <p:nvPicPr>
          <p:cNvPr id="247" name="Google Shape;247;p34" title="UCSLogoPri.png"/>
          <p:cNvPicPr preferRelativeResize="0"/>
          <p:nvPr/>
        </p:nvPicPr>
        <p:blipFill>
          <a:blip r:embed="rId5">
            <a:alphaModFix/>
          </a:blip>
          <a:stretch>
            <a:fillRect/>
          </a:stretch>
        </p:blipFill>
        <p:spPr>
          <a:xfrm>
            <a:off x="1934484" y="1266224"/>
            <a:ext cx="2189791" cy="1015800"/>
          </a:xfrm>
          <a:prstGeom prst="rect">
            <a:avLst/>
          </a:prstGeom>
          <a:noFill/>
          <a:ln w="19050" cap="flat" cmpd="sng">
            <a:solidFill>
              <a:schemeClr val="dk1"/>
            </a:solidFill>
            <a:prstDash val="solid"/>
            <a:round/>
            <a:headEnd type="none" w="sm" len="sm"/>
            <a:tailEnd type="none" w="sm" len="sm"/>
          </a:ln>
        </p:spPr>
      </p:pic>
      <p:sp>
        <p:nvSpPr>
          <p:cNvPr id="248" name="Google Shape;248;p34"/>
          <p:cNvSpPr txBox="1"/>
          <p:nvPr/>
        </p:nvSpPr>
        <p:spPr>
          <a:xfrm>
            <a:off x="453500" y="4879875"/>
            <a:ext cx="23967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i="1">
                <a:solidFill>
                  <a:srgbClr val="FFFF00"/>
                </a:solidFill>
                <a:latin typeface="Oswald Medium"/>
                <a:ea typeface="Oswald Medium"/>
                <a:cs typeface="Oswald Medium"/>
                <a:sym typeface="Oswald Medium"/>
              </a:rPr>
              <a:t>Learn more at </a:t>
            </a:r>
            <a:endParaRPr sz="1800" i="1">
              <a:solidFill>
                <a:srgbClr val="FFFF00"/>
              </a:solidFill>
              <a:latin typeface="Oswald Medium"/>
              <a:ea typeface="Oswald Medium"/>
              <a:cs typeface="Oswald Medium"/>
              <a:sym typeface="Oswald Medium"/>
            </a:endParaRPr>
          </a:p>
          <a:p>
            <a:pPr marL="0" lvl="0" indent="0" algn="ctr" rtl="0">
              <a:spcBef>
                <a:spcPts val="0"/>
              </a:spcBef>
              <a:spcAft>
                <a:spcPts val="0"/>
              </a:spcAft>
              <a:buNone/>
            </a:pPr>
            <a:r>
              <a:rPr lang="en" sz="1800" i="1">
                <a:solidFill>
                  <a:srgbClr val="FFFF00"/>
                </a:solidFill>
                <a:latin typeface="Oswald Medium"/>
                <a:ea typeface="Oswald Medium"/>
                <a:cs typeface="Oswald Medium"/>
                <a:sym typeface="Oswald Medium"/>
              </a:rPr>
              <a:t>uprep.info</a:t>
            </a:r>
            <a:endParaRPr sz="1800" i="1">
              <a:solidFill>
                <a:srgbClr val="FFFF00"/>
              </a:solidFill>
              <a:latin typeface="Oswald Medium"/>
              <a:ea typeface="Oswald Medium"/>
              <a:cs typeface="Oswald Medium"/>
              <a:sym typeface="Oswald Medium"/>
            </a:endParaRPr>
          </a:p>
        </p:txBody>
      </p:sp>
    </p:spTree>
    <p:extLst>
      <p:ext uri="{BB962C8B-B14F-4D97-AF65-F5344CB8AC3E}">
        <p14:creationId xmlns:p14="http://schemas.microsoft.com/office/powerpoint/2010/main" val="403950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9F48E-8E2E-BE00-2706-231AC7A1532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0291156-455C-4A71-C6B5-B3D1A947B8B9}"/>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608297EB-408D-196C-613B-833563EB0729}"/>
              </a:ext>
            </a:extLst>
          </p:cNvPr>
          <p:cNvSpPr txBox="1"/>
          <p:nvPr/>
        </p:nvSpPr>
        <p:spPr>
          <a:xfrm>
            <a:off x="657842" y="289450"/>
            <a:ext cx="3647152" cy="646331"/>
          </a:xfrm>
          <a:prstGeom prst="rect">
            <a:avLst/>
          </a:prstGeom>
          <a:noFill/>
        </p:spPr>
        <p:txBody>
          <a:bodyPr wrap="none">
            <a:spAutoFit/>
          </a:bodyPr>
          <a:lstStyle/>
          <a:p>
            <a:pPr>
              <a:defRPr sz="3600">
                <a:solidFill>
                  <a:srgbClr val="030D48"/>
                </a:solidFill>
                <a:latin typeface="Playfair Display"/>
              </a:defRPr>
            </a:pPr>
            <a:r>
              <a:rPr lang="en-US"/>
              <a:t>Division of Roles</a:t>
            </a:r>
            <a:endParaRPr/>
          </a:p>
        </p:txBody>
      </p:sp>
      <p:sp>
        <p:nvSpPr>
          <p:cNvPr id="4" name="TextBox 3">
            <a:extLst>
              <a:ext uri="{FF2B5EF4-FFF2-40B4-BE49-F238E27FC236}">
                <a16:creationId xmlns:a16="http://schemas.microsoft.com/office/drawing/2014/main" id="{F57A02F6-49AD-74F4-C102-FB984F7BC41B}"/>
              </a:ext>
            </a:extLst>
          </p:cNvPr>
          <p:cNvSpPr txBox="1"/>
          <p:nvPr/>
        </p:nvSpPr>
        <p:spPr>
          <a:xfrm>
            <a:off x="657842" y="1059125"/>
            <a:ext cx="7729640" cy="677108"/>
          </a:xfrm>
          <a:prstGeom prst="rect">
            <a:avLst/>
          </a:prstGeom>
          <a:noFill/>
        </p:spPr>
        <p:txBody>
          <a:bodyPr wrap="square">
            <a:spAutoFit/>
          </a:bodyPr>
          <a:lstStyle/>
          <a:p>
            <a:br>
              <a:rPr lang="en-US" sz="2000"/>
            </a:br>
            <a:endParaRPr/>
          </a:p>
        </p:txBody>
      </p:sp>
      <p:sp>
        <p:nvSpPr>
          <p:cNvPr id="5" name="Rectangle 4">
            <a:extLst>
              <a:ext uri="{FF2B5EF4-FFF2-40B4-BE49-F238E27FC236}">
                <a16:creationId xmlns:a16="http://schemas.microsoft.com/office/drawing/2014/main" id="{EB95B437-73AE-DB8D-986D-7D5DEB1385DE}"/>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graphicFrame>
        <p:nvGraphicFramePr>
          <p:cNvPr id="6" name="Table 5">
            <a:extLst>
              <a:ext uri="{FF2B5EF4-FFF2-40B4-BE49-F238E27FC236}">
                <a16:creationId xmlns:a16="http://schemas.microsoft.com/office/drawing/2014/main" id="{D4328768-C5EE-28C5-1A86-4FA1EB38BD50}"/>
              </a:ext>
            </a:extLst>
          </p:cNvPr>
          <p:cNvGraphicFramePr>
            <a:graphicFrameLocks noGrp="1"/>
          </p:cNvGraphicFramePr>
          <p:nvPr>
            <p:extLst>
              <p:ext uri="{D42A27DB-BD31-4B8C-83A1-F6EECF244321}">
                <p14:modId xmlns:p14="http://schemas.microsoft.com/office/powerpoint/2010/main" val="3574666276"/>
              </p:ext>
            </p:extLst>
          </p:nvPr>
        </p:nvGraphicFramePr>
        <p:xfrm>
          <a:off x="1051558" y="1206870"/>
          <a:ext cx="7335924" cy="4820048"/>
        </p:xfrm>
        <a:graphic>
          <a:graphicData uri="http://schemas.openxmlformats.org/drawingml/2006/table">
            <a:tbl>
              <a:tblPr firstRow="1" bandRow="1">
                <a:tableStyleId>{5940675A-B579-460E-94D1-54222C63F5DA}</a:tableStyleId>
              </a:tblPr>
              <a:tblGrid>
                <a:gridCol w="1833981">
                  <a:extLst>
                    <a:ext uri="{9D8B030D-6E8A-4147-A177-3AD203B41FA5}">
                      <a16:colId xmlns:a16="http://schemas.microsoft.com/office/drawing/2014/main" val="634286083"/>
                    </a:ext>
                  </a:extLst>
                </a:gridCol>
                <a:gridCol w="1833981">
                  <a:extLst>
                    <a:ext uri="{9D8B030D-6E8A-4147-A177-3AD203B41FA5}">
                      <a16:colId xmlns:a16="http://schemas.microsoft.com/office/drawing/2014/main" val="2678698583"/>
                    </a:ext>
                  </a:extLst>
                </a:gridCol>
                <a:gridCol w="1833981">
                  <a:extLst>
                    <a:ext uri="{9D8B030D-6E8A-4147-A177-3AD203B41FA5}">
                      <a16:colId xmlns:a16="http://schemas.microsoft.com/office/drawing/2014/main" val="2107686030"/>
                    </a:ext>
                  </a:extLst>
                </a:gridCol>
                <a:gridCol w="1833981">
                  <a:extLst>
                    <a:ext uri="{9D8B030D-6E8A-4147-A177-3AD203B41FA5}">
                      <a16:colId xmlns:a16="http://schemas.microsoft.com/office/drawing/2014/main" val="1610498226"/>
                    </a:ext>
                  </a:extLst>
                </a:gridCol>
              </a:tblGrid>
              <a:tr h="333248">
                <a:tc>
                  <a:txBody>
                    <a:bodyPr/>
                    <a:lstStyle/>
                    <a:p>
                      <a:pPr algn="ctr">
                        <a:buNone/>
                      </a:pPr>
                      <a:r>
                        <a:rPr lang="en-US" sz="1600" b="1"/>
                        <a:t>Function</a:t>
                      </a:r>
                    </a:p>
                  </a:txBody>
                  <a:tcPr marL="32561" marR="32561" marT="16280" marB="162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buNone/>
                      </a:pPr>
                      <a:r>
                        <a:rPr lang="en-US" sz="1600" b="1"/>
                        <a:t>Charter School</a:t>
                      </a:r>
                    </a:p>
                  </a:txBody>
                  <a:tcPr marL="32561" marR="32561" marT="16280" marB="162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buNone/>
                      </a:pPr>
                      <a:r>
                        <a:rPr lang="en-US" sz="1600" b="1"/>
                        <a:t>APCSC</a:t>
                      </a:r>
                    </a:p>
                  </a:txBody>
                  <a:tcPr marL="32561" marR="32561" marT="16280" marB="162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buNone/>
                      </a:pPr>
                      <a:r>
                        <a:rPr lang="en-US" sz="1600" b="1"/>
                        <a:t>ALSDE</a:t>
                      </a:r>
                    </a:p>
                  </a:txBody>
                  <a:tcPr marL="32561" marR="32561" marT="16280" marB="162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60934512"/>
                  </a:ext>
                </a:extLst>
              </a:tr>
              <a:tr h="1164533">
                <a:tc>
                  <a:txBody>
                    <a:bodyPr/>
                    <a:lstStyle/>
                    <a:p>
                      <a:pPr>
                        <a:buNone/>
                      </a:pPr>
                      <a:r>
                        <a:rPr lang="en-US" sz="1600" b="1"/>
                        <a:t>Governance &amp; Compliance</a:t>
                      </a:r>
                      <a:endParaRPr lang="en-US" sz="1600"/>
                    </a:p>
                  </a:txBody>
                  <a:tcPr marL="32561" marR="32561" marT="16280" marB="162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sz="1600"/>
                        <a:t>Governing board ensures transparency, Open Meetings compliance, and adherence to charter contract</a:t>
                      </a:r>
                    </a:p>
                  </a:txBody>
                  <a:tcPr marL="32561" marR="32561" marT="16280" marB="162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sz="1600"/>
                        <a:t>Evaluates board performance and stewardship; enforces corrective actions if needed</a:t>
                      </a:r>
                    </a:p>
                  </a:txBody>
                  <a:tcPr marL="32561" marR="32561" marT="16280" marB="162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sz="1600"/>
                        <a:t>Oversees authorizers and enforces statewide charter law compliance</a:t>
                      </a:r>
                    </a:p>
                  </a:txBody>
                  <a:tcPr marL="32561" marR="32561" marT="16280" marB="162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50251469"/>
                  </a:ext>
                </a:extLst>
              </a:tr>
              <a:tr h="976037">
                <a:tc>
                  <a:txBody>
                    <a:bodyPr/>
                    <a:lstStyle/>
                    <a:p>
                      <a:pPr>
                        <a:buNone/>
                      </a:pPr>
                      <a:r>
                        <a:rPr lang="en-US" sz="1600" b="1"/>
                        <a:t>Renewal &amp; Revocation</a:t>
                      </a:r>
                      <a:endParaRPr lang="en-US" sz="1600"/>
                    </a:p>
                  </a:txBody>
                  <a:tcPr marL="32561" marR="32561" marT="16280" marB="162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sz="1600"/>
                        <a:t>Submits renewal documentation and performance evidence</a:t>
                      </a:r>
                    </a:p>
                  </a:txBody>
                  <a:tcPr marL="32561" marR="32561" marT="16280" marB="162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sz="1600"/>
                        <a:t>Approves, renews, non-renews, or revokes charter</a:t>
                      </a:r>
                    </a:p>
                  </a:txBody>
                  <a:tcPr marL="32561" marR="32561" marT="16280" marB="162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sz="1600"/>
                        <a:t>Receives formal notification of authorizer decisions; may intervene if authorizer fails to comply</a:t>
                      </a:r>
                    </a:p>
                  </a:txBody>
                  <a:tcPr marL="32561" marR="32561" marT="16280" marB="162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16207888"/>
                  </a:ext>
                </a:extLst>
              </a:tr>
              <a:tr h="787542">
                <a:tc>
                  <a:txBody>
                    <a:bodyPr/>
                    <a:lstStyle/>
                    <a:p>
                      <a:pPr>
                        <a:buNone/>
                      </a:pPr>
                      <a:r>
                        <a:rPr lang="en-US" sz="1600" b="1"/>
                        <a:t>Authorizer Accountability</a:t>
                      </a:r>
                      <a:endParaRPr lang="en-US" sz="1600"/>
                    </a:p>
                  </a:txBody>
                  <a:tcPr marL="32561" marR="32561" marT="16280" marB="162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sz="1600"/>
                        <a:t>N/A</a:t>
                      </a:r>
                    </a:p>
                  </a:txBody>
                  <a:tcPr marL="32561" marR="32561" marT="16280" marB="162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sz="1600"/>
                        <a:t>Submits annual  report</a:t>
                      </a:r>
                    </a:p>
                  </a:txBody>
                  <a:tcPr marL="32561" marR="32561" marT="16280" marB="162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buNone/>
                      </a:pPr>
                      <a:r>
                        <a:rPr lang="en-US" sz="1600"/>
                        <a:t>Oversees authorizer effectiveness and may revoke authorizing authority for LEAs</a:t>
                      </a:r>
                    </a:p>
                  </a:txBody>
                  <a:tcPr marL="32561" marR="32561" marT="16280" marB="1628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54691709"/>
                  </a:ext>
                </a:extLst>
              </a:tr>
            </a:tbl>
          </a:graphicData>
        </a:graphic>
      </p:graphicFrame>
    </p:spTree>
    <p:extLst>
      <p:ext uri="{BB962C8B-B14F-4D97-AF65-F5344CB8AC3E}">
        <p14:creationId xmlns:p14="http://schemas.microsoft.com/office/powerpoint/2010/main" val="389521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E01DC-54D2-D950-0E58-5C3997FB5B5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CE5792-BF8E-C935-18C1-A2932309C0D2}"/>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4B2A64E-B9C8-E1BB-3597-5E914D940979}"/>
              </a:ext>
            </a:extLst>
          </p:cNvPr>
          <p:cNvSpPr txBox="1"/>
          <p:nvPr/>
        </p:nvSpPr>
        <p:spPr>
          <a:xfrm>
            <a:off x="657842" y="289450"/>
            <a:ext cx="2653290" cy="646331"/>
          </a:xfrm>
          <a:prstGeom prst="rect">
            <a:avLst/>
          </a:prstGeom>
          <a:noFill/>
        </p:spPr>
        <p:txBody>
          <a:bodyPr wrap="none">
            <a:spAutoFit/>
          </a:bodyPr>
          <a:lstStyle/>
          <a:p>
            <a:pPr>
              <a:defRPr sz="3600">
                <a:solidFill>
                  <a:srgbClr val="030D48"/>
                </a:solidFill>
                <a:latin typeface="Playfair Display"/>
              </a:defRPr>
            </a:pPr>
            <a:r>
              <a:rPr lang="en-US"/>
              <a:t>RACI Model</a:t>
            </a:r>
            <a:endParaRPr/>
          </a:p>
        </p:txBody>
      </p:sp>
      <p:sp>
        <p:nvSpPr>
          <p:cNvPr id="4" name="TextBox 3">
            <a:extLst>
              <a:ext uri="{FF2B5EF4-FFF2-40B4-BE49-F238E27FC236}">
                <a16:creationId xmlns:a16="http://schemas.microsoft.com/office/drawing/2014/main" id="{88DEE1D5-DFE6-81CB-3E2D-1205C79D671B}"/>
              </a:ext>
            </a:extLst>
          </p:cNvPr>
          <p:cNvSpPr txBox="1"/>
          <p:nvPr/>
        </p:nvSpPr>
        <p:spPr>
          <a:xfrm>
            <a:off x="657842" y="1059125"/>
            <a:ext cx="7729640" cy="3477875"/>
          </a:xfrm>
          <a:prstGeom prst="rect">
            <a:avLst/>
          </a:prstGeom>
          <a:noFill/>
        </p:spPr>
        <p:txBody>
          <a:bodyPr wrap="square">
            <a:spAutoFit/>
          </a:bodyPr>
          <a:lstStyle/>
          <a:p>
            <a:r>
              <a:rPr lang="en-US">
                <a:latin typeface="Montserrat" panose="00000500000000000000" pitchFamily="2" charset="0"/>
              </a:rPr>
              <a:t>The RACI model is a responsibility assignment framework used in project management to clarify roles and decision-making. It ensures everyone knows who does the work, who approves it, who provides input, and who stays informed.</a:t>
            </a:r>
            <a:endParaRPr lang="en-US" sz="2000">
              <a:latin typeface="Montserrat" panose="00000500000000000000" pitchFamily="2" charset="0"/>
            </a:endParaRPr>
          </a:p>
          <a:p>
            <a:r>
              <a:rPr lang="en-US">
                <a:latin typeface="Montserrat" panose="00000500000000000000" pitchFamily="2" charset="0"/>
              </a:rPr>
              <a:t>RACI stands for:</a:t>
            </a:r>
          </a:p>
          <a:p>
            <a:endParaRPr lang="en-US" sz="2000">
              <a:latin typeface="Montserrat" panose="00000500000000000000" pitchFamily="2" charset="0"/>
            </a:endParaRPr>
          </a:p>
          <a:p>
            <a:r>
              <a:rPr lang="en-US">
                <a:latin typeface="Montserrat" panose="00000500000000000000" pitchFamily="2" charset="0"/>
              </a:rPr>
              <a:t>R – Responsible</a:t>
            </a:r>
            <a:endParaRPr lang="en-US" sz="2000">
              <a:latin typeface="Montserrat" panose="00000500000000000000" pitchFamily="2" charset="0"/>
            </a:endParaRPr>
          </a:p>
          <a:p>
            <a:r>
              <a:rPr lang="en-US">
                <a:latin typeface="Montserrat" panose="00000500000000000000" pitchFamily="2" charset="0"/>
              </a:rPr>
              <a:t>A – Accountable</a:t>
            </a:r>
            <a:endParaRPr lang="en-US" sz="2000">
              <a:latin typeface="Montserrat" panose="00000500000000000000" pitchFamily="2" charset="0"/>
            </a:endParaRPr>
          </a:p>
          <a:p>
            <a:r>
              <a:rPr lang="en-US">
                <a:latin typeface="Montserrat" panose="00000500000000000000" pitchFamily="2" charset="0"/>
              </a:rPr>
              <a:t>C – Consulted</a:t>
            </a:r>
            <a:endParaRPr lang="en-US" sz="2000">
              <a:latin typeface="Montserrat" panose="00000500000000000000" pitchFamily="2" charset="0"/>
            </a:endParaRPr>
          </a:p>
          <a:p>
            <a:r>
              <a:rPr lang="en-US">
                <a:latin typeface="Montserrat" panose="00000500000000000000" pitchFamily="2" charset="0"/>
              </a:rPr>
              <a:t>I – Informed</a:t>
            </a:r>
            <a:endParaRPr lang="en-US" sz="2000">
              <a:latin typeface="Montserrat" panose="00000500000000000000" pitchFamily="2" charset="0"/>
            </a:endParaRPr>
          </a:p>
          <a:p>
            <a:br>
              <a:rPr lang="en-US" sz="2000"/>
            </a:br>
            <a:endParaRPr/>
          </a:p>
        </p:txBody>
      </p:sp>
      <p:sp>
        <p:nvSpPr>
          <p:cNvPr id="5" name="Rectangle 4">
            <a:extLst>
              <a:ext uri="{FF2B5EF4-FFF2-40B4-BE49-F238E27FC236}">
                <a16:creationId xmlns:a16="http://schemas.microsoft.com/office/drawing/2014/main" id="{501523A5-BCB2-5145-AB64-AA3D15B81348}"/>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spTree>
    <p:extLst>
      <p:ext uri="{BB962C8B-B14F-4D97-AF65-F5344CB8AC3E}">
        <p14:creationId xmlns:p14="http://schemas.microsoft.com/office/powerpoint/2010/main" val="300744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E024-2DB2-F472-9CF7-E744AF5BA8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4D217CC-8F84-D847-7233-8EF32F4CE35E}"/>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D022E248-CE5D-D510-C1D9-D82C5FED7F62}"/>
              </a:ext>
            </a:extLst>
          </p:cNvPr>
          <p:cNvSpPr txBox="1"/>
          <p:nvPr/>
        </p:nvSpPr>
        <p:spPr>
          <a:xfrm>
            <a:off x="596495" y="338037"/>
            <a:ext cx="8225329" cy="584775"/>
          </a:xfrm>
          <a:prstGeom prst="rect">
            <a:avLst/>
          </a:prstGeom>
          <a:noFill/>
        </p:spPr>
        <p:txBody>
          <a:bodyPr wrap="none">
            <a:spAutoFit/>
          </a:bodyPr>
          <a:lstStyle/>
          <a:p>
            <a:pPr>
              <a:defRPr sz="3600">
                <a:solidFill>
                  <a:srgbClr val="030D48"/>
                </a:solidFill>
                <a:latin typeface="Playfair Display"/>
              </a:defRPr>
            </a:pPr>
            <a:r>
              <a:rPr lang="en-US" sz="3200"/>
              <a:t>Charter Authorization &amp; Contract Approval</a:t>
            </a:r>
            <a:endParaRPr sz="3200"/>
          </a:p>
        </p:txBody>
      </p:sp>
      <p:sp>
        <p:nvSpPr>
          <p:cNvPr id="4" name="TextBox 3">
            <a:extLst>
              <a:ext uri="{FF2B5EF4-FFF2-40B4-BE49-F238E27FC236}">
                <a16:creationId xmlns:a16="http://schemas.microsoft.com/office/drawing/2014/main" id="{0835E1A6-B2C8-505A-D663-8D793616ED54}"/>
              </a:ext>
            </a:extLst>
          </p:cNvPr>
          <p:cNvSpPr txBox="1"/>
          <p:nvPr/>
        </p:nvSpPr>
        <p:spPr>
          <a:xfrm>
            <a:off x="657842" y="1059125"/>
            <a:ext cx="7729640" cy="1015663"/>
          </a:xfrm>
          <a:prstGeom prst="rect">
            <a:avLst/>
          </a:prstGeom>
          <a:noFill/>
        </p:spPr>
        <p:txBody>
          <a:bodyPr wrap="square">
            <a:spAutoFit/>
          </a:bodyPr>
          <a:lstStyle/>
          <a:p>
            <a:pPr>
              <a:defRPr sz="2000">
                <a:solidFill>
                  <a:srgbClr val="3C3C3C"/>
                </a:solidFill>
                <a:latin typeface="Montserrat"/>
              </a:defRPr>
            </a:pPr>
            <a:r>
              <a:rPr lang="en-US" sz="2000"/>
              <a:t>The APCSC is an eligible authorizer with full chartering power who inform ALDSE about applications and consult with ALSDE on compliance with laws.</a:t>
            </a:r>
            <a:endParaRPr/>
          </a:p>
        </p:txBody>
      </p:sp>
      <p:sp>
        <p:nvSpPr>
          <p:cNvPr id="5" name="Rectangle 4">
            <a:extLst>
              <a:ext uri="{FF2B5EF4-FFF2-40B4-BE49-F238E27FC236}">
                <a16:creationId xmlns:a16="http://schemas.microsoft.com/office/drawing/2014/main" id="{0BC4A925-1B38-0A24-5981-C0B26E4FA39E}"/>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graphicFrame>
        <p:nvGraphicFramePr>
          <p:cNvPr id="6" name="Table 5">
            <a:extLst>
              <a:ext uri="{FF2B5EF4-FFF2-40B4-BE49-F238E27FC236}">
                <a16:creationId xmlns:a16="http://schemas.microsoft.com/office/drawing/2014/main" id="{8F95D634-724D-09F3-3DC3-670A256FC893}"/>
              </a:ext>
            </a:extLst>
          </p:cNvPr>
          <p:cNvGraphicFramePr>
            <a:graphicFrameLocks noGrp="1"/>
          </p:cNvGraphicFramePr>
          <p:nvPr/>
        </p:nvGraphicFramePr>
        <p:xfrm>
          <a:off x="957262" y="2503011"/>
          <a:ext cx="7229475" cy="2255520"/>
        </p:xfrm>
        <a:graphic>
          <a:graphicData uri="http://schemas.openxmlformats.org/drawingml/2006/table">
            <a:tbl>
              <a:tblPr/>
              <a:tblGrid>
                <a:gridCol w="2409825">
                  <a:extLst>
                    <a:ext uri="{9D8B030D-6E8A-4147-A177-3AD203B41FA5}">
                      <a16:colId xmlns:a16="http://schemas.microsoft.com/office/drawing/2014/main" val="3272676943"/>
                    </a:ext>
                  </a:extLst>
                </a:gridCol>
                <a:gridCol w="2409825">
                  <a:extLst>
                    <a:ext uri="{9D8B030D-6E8A-4147-A177-3AD203B41FA5}">
                      <a16:colId xmlns:a16="http://schemas.microsoft.com/office/drawing/2014/main" val="1346963133"/>
                    </a:ext>
                  </a:extLst>
                </a:gridCol>
                <a:gridCol w="2409825">
                  <a:extLst>
                    <a:ext uri="{9D8B030D-6E8A-4147-A177-3AD203B41FA5}">
                      <a16:colId xmlns:a16="http://schemas.microsoft.com/office/drawing/2014/main" val="1235654729"/>
                    </a:ext>
                  </a:extLst>
                </a:gridCol>
              </a:tblGrid>
              <a:tr h="381000">
                <a:tc>
                  <a:txBody>
                    <a:bodyPr/>
                    <a:lstStyle/>
                    <a:p>
                      <a:pPr rtl="0" fontAlgn="t">
                        <a:buNone/>
                      </a:pPr>
                      <a:r>
                        <a:rPr lang="en-US" sz="1400" b="1" i="0" u="none" strike="noStrike">
                          <a:solidFill>
                            <a:srgbClr val="000000"/>
                          </a:solidFill>
                          <a:effectLst/>
                          <a:latin typeface="Arial" panose="020B0604020202020204" pitchFamily="34" charset="0"/>
                        </a:rPr>
                        <a:t>Function</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APCSC</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ALSDE</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2650702873"/>
                  </a:ext>
                </a:extLst>
              </a:tr>
              <a:tr h="381000">
                <a:tc>
                  <a:txBody>
                    <a:bodyPr/>
                    <a:lstStyle/>
                    <a:p>
                      <a:pPr rtl="0" fontAlgn="t">
                        <a:buNone/>
                      </a:pPr>
                      <a:r>
                        <a:rPr lang="en-US" sz="1400" b="0" i="0" u="none" strike="noStrike">
                          <a:solidFill>
                            <a:srgbClr val="000000"/>
                          </a:solidFill>
                          <a:effectLst/>
                          <a:latin typeface="Arial" panose="020B0604020202020204" pitchFamily="34" charset="0"/>
                        </a:rPr>
                        <a:t>Approve or deny applications</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Informed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2377781595"/>
                  </a:ext>
                </a:extLst>
              </a:tr>
              <a:tr h="381000">
                <a:tc>
                  <a:txBody>
                    <a:bodyPr/>
                    <a:lstStyle/>
                    <a:p>
                      <a:pPr rtl="0" fontAlgn="t">
                        <a:buNone/>
                      </a:pPr>
                      <a:r>
                        <a:rPr lang="en-US" sz="1400" b="0" i="0" u="none" strike="noStrike">
                          <a:solidFill>
                            <a:srgbClr val="000000"/>
                          </a:solidFill>
                          <a:effectLst/>
                          <a:latin typeface="Arial" panose="020B0604020202020204" pitchFamily="34" charset="0"/>
                        </a:rPr>
                        <a:t>Execute charter contract with school governing board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Informed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1728656668"/>
                  </a:ext>
                </a:extLst>
              </a:tr>
              <a:tr h="381000">
                <a:tc>
                  <a:txBody>
                    <a:bodyPr/>
                    <a:lstStyle/>
                    <a:p>
                      <a:pPr rtl="0" fontAlgn="t">
                        <a:buNone/>
                      </a:pPr>
                      <a:r>
                        <a:rPr lang="en-US" sz="1400" b="0" i="0" u="none" strike="noStrike">
                          <a:solidFill>
                            <a:srgbClr val="000000"/>
                          </a:solidFill>
                          <a:effectLst/>
                          <a:latin typeface="Arial" panose="020B0604020202020204" pitchFamily="34" charset="0"/>
                        </a:rPr>
                        <a:t>Ensure application complies with state and federal law</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Consulted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2044448863"/>
                  </a:ext>
                </a:extLst>
              </a:tr>
            </a:tbl>
          </a:graphicData>
        </a:graphic>
      </p:graphicFrame>
      <p:sp>
        <p:nvSpPr>
          <p:cNvPr id="7" name="Rectangle 1">
            <a:extLst>
              <a:ext uri="{FF2B5EF4-FFF2-40B4-BE49-F238E27FC236}">
                <a16:creationId xmlns:a16="http://schemas.microsoft.com/office/drawing/2014/main" id="{9725E568-0A29-6EC3-890D-EF2390E2230B}"/>
              </a:ext>
            </a:extLst>
          </p:cNvPr>
          <p:cNvSpPr>
            <a:spLocks noChangeArrowheads="1"/>
          </p:cNvSpPr>
          <p:nvPr/>
        </p:nvSpPr>
        <p:spPr bwMode="auto">
          <a:xfrm>
            <a:off x="957263" y="250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10387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4D7C8-F416-85C4-20E8-E85AB98F8FD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3735F7-C451-DD67-A365-01D6C67613E4}"/>
              </a:ext>
            </a:extLst>
          </p:cNvPr>
          <p:cNvSpPr/>
          <p:nvPr/>
        </p:nvSpPr>
        <p:spPr>
          <a:xfrm>
            <a:off x="0" y="0"/>
            <a:ext cx="274320" cy="6858000"/>
          </a:xfrm>
          <a:prstGeom prst="rect">
            <a:avLst/>
          </a:prstGeom>
          <a:solidFill>
            <a:srgbClr val="38B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EFB1DC51-667B-14E8-20C8-F70CD8E878F2}"/>
              </a:ext>
            </a:extLst>
          </p:cNvPr>
          <p:cNvSpPr txBox="1"/>
          <p:nvPr/>
        </p:nvSpPr>
        <p:spPr>
          <a:xfrm>
            <a:off x="657842" y="289450"/>
            <a:ext cx="8095486" cy="646331"/>
          </a:xfrm>
          <a:prstGeom prst="rect">
            <a:avLst/>
          </a:prstGeom>
          <a:noFill/>
        </p:spPr>
        <p:txBody>
          <a:bodyPr wrap="none">
            <a:spAutoFit/>
          </a:bodyPr>
          <a:lstStyle/>
          <a:p>
            <a:pPr>
              <a:defRPr sz="3600">
                <a:solidFill>
                  <a:srgbClr val="030D48"/>
                </a:solidFill>
                <a:latin typeface="Playfair Display"/>
              </a:defRPr>
            </a:pPr>
            <a:r>
              <a:rPr lang="en-US" sz="3600"/>
              <a:t>Oversight &amp; Performance Monitoring </a:t>
            </a:r>
            <a:endParaRPr/>
          </a:p>
        </p:txBody>
      </p:sp>
      <p:sp>
        <p:nvSpPr>
          <p:cNvPr id="4" name="TextBox 3">
            <a:extLst>
              <a:ext uri="{FF2B5EF4-FFF2-40B4-BE49-F238E27FC236}">
                <a16:creationId xmlns:a16="http://schemas.microsoft.com/office/drawing/2014/main" id="{830A6509-1239-44CB-41E3-0038A4CEA551}"/>
              </a:ext>
            </a:extLst>
          </p:cNvPr>
          <p:cNvSpPr txBox="1"/>
          <p:nvPr/>
        </p:nvSpPr>
        <p:spPr>
          <a:xfrm>
            <a:off x="657842" y="1059125"/>
            <a:ext cx="7729640" cy="1261884"/>
          </a:xfrm>
          <a:prstGeom prst="rect">
            <a:avLst/>
          </a:prstGeom>
          <a:noFill/>
        </p:spPr>
        <p:txBody>
          <a:bodyPr wrap="square">
            <a:spAutoFit/>
          </a:bodyPr>
          <a:lstStyle/>
          <a:p>
            <a:r>
              <a:rPr lang="en-US">
                <a:latin typeface="Montserrat" panose="00000500000000000000" pitchFamily="2" charset="0"/>
              </a:rPr>
              <a:t>APCSC monitors charter schools and contracts. ALSDE oversees the effectiveness of authorizers.  </a:t>
            </a:r>
            <a:endParaRPr lang="en-US" sz="2000">
              <a:latin typeface="Montserrat" panose="00000500000000000000" pitchFamily="2" charset="0"/>
            </a:endParaRPr>
          </a:p>
          <a:p>
            <a:br>
              <a:rPr lang="en-US" sz="2000"/>
            </a:br>
            <a:endParaRPr/>
          </a:p>
        </p:txBody>
      </p:sp>
      <p:sp>
        <p:nvSpPr>
          <p:cNvPr id="5" name="Rectangle 4">
            <a:extLst>
              <a:ext uri="{FF2B5EF4-FFF2-40B4-BE49-F238E27FC236}">
                <a16:creationId xmlns:a16="http://schemas.microsoft.com/office/drawing/2014/main" id="{51537AB6-A32F-B7BF-BD5B-00B32555FEE5}"/>
              </a:ext>
            </a:extLst>
          </p:cNvPr>
          <p:cNvSpPr/>
          <p:nvPr/>
        </p:nvSpPr>
        <p:spPr>
          <a:xfrm>
            <a:off x="0" y="6309360"/>
            <a:ext cx="9144000" cy="548640"/>
          </a:xfrm>
          <a:prstGeom prst="rect">
            <a:avLst/>
          </a:prstGeom>
          <a:solidFill>
            <a:srgbClr val="030D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0">
                <a:solidFill>
                  <a:srgbClr val="FFFFFF"/>
                </a:solidFill>
                <a:latin typeface="Montserrat"/>
              </a:defRPr>
            </a:pPr>
            <a:r>
              <a:t>Alabama Public Charter School Commission | Professional Development Training</a:t>
            </a:r>
          </a:p>
        </p:txBody>
      </p:sp>
      <p:graphicFrame>
        <p:nvGraphicFramePr>
          <p:cNvPr id="6" name="Table 5">
            <a:extLst>
              <a:ext uri="{FF2B5EF4-FFF2-40B4-BE49-F238E27FC236}">
                <a16:creationId xmlns:a16="http://schemas.microsoft.com/office/drawing/2014/main" id="{8809774C-3ED2-4468-6707-F142DC05A485}"/>
              </a:ext>
            </a:extLst>
          </p:cNvPr>
          <p:cNvGraphicFramePr>
            <a:graphicFrameLocks noGrp="1"/>
          </p:cNvGraphicFramePr>
          <p:nvPr/>
        </p:nvGraphicFramePr>
        <p:xfrm>
          <a:off x="957262" y="2396331"/>
          <a:ext cx="7229475" cy="2468880"/>
        </p:xfrm>
        <a:graphic>
          <a:graphicData uri="http://schemas.openxmlformats.org/drawingml/2006/table">
            <a:tbl>
              <a:tblPr/>
              <a:tblGrid>
                <a:gridCol w="2409825">
                  <a:extLst>
                    <a:ext uri="{9D8B030D-6E8A-4147-A177-3AD203B41FA5}">
                      <a16:colId xmlns:a16="http://schemas.microsoft.com/office/drawing/2014/main" val="37861543"/>
                    </a:ext>
                  </a:extLst>
                </a:gridCol>
                <a:gridCol w="2409825">
                  <a:extLst>
                    <a:ext uri="{9D8B030D-6E8A-4147-A177-3AD203B41FA5}">
                      <a16:colId xmlns:a16="http://schemas.microsoft.com/office/drawing/2014/main" val="2937859245"/>
                    </a:ext>
                  </a:extLst>
                </a:gridCol>
                <a:gridCol w="2409825">
                  <a:extLst>
                    <a:ext uri="{9D8B030D-6E8A-4147-A177-3AD203B41FA5}">
                      <a16:colId xmlns:a16="http://schemas.microsoft.com/office/drawing/2014/main" val="1803094546"/>
                    </a:ext>
                  </a:extLst>
                </a:gridCol>
              </a:tblGrid>
              <a:tr h="381000">
                <a:tc>
                  <a:txBody>
                    <a:bodyPr/>
                    <a:lstStyle/>
                    <a:p>
                      <a:pPr rtl="0" fontAlgn="t">
                        <a:buNone/>
                      </a:pPr>
                      <a:r>
                        <a:rPr lang="en-US" sz="1400" b="1" i="0" u="none" strike="noStrike">
                          <a:solidFill>
                            <a:srgbClr val="000000"/>
                          </a:solidFill>
                          <a:effectLst/>
                          <a:latin typeface="Arial" panose="020B0604020202020204" pitchFamily="34" charset="0"/>
                        </a:rPr>
                        <a:t>Function</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APCSC</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1" i="0" u="none" strike="noStrike">
                          <a:solidFill>
                            <a:srgbClr val="000000"/>
                          </a:solidFill>
                          <a:effectLst/>
                          <a:latin typeface="Arial" panose="020B0604020202020204" pitchFamily="34" charset="0"/>
                        </a:rPr>
                        <a:t>ALSDE</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1809180323"/>
                  </a:ext>
                </a:extLst>
              </a:tr>
              <a:tr h="381000">
                <a:tc>
                  <a:txBody>
                    <a:bodyPr/>
                    <a:lstStyle/>
                    <a:p>
                      <a:pPr rtl="0" fontAlgn="t">
                        <a:buNone/>
                      </a:pPr>
                      <a:r>
                        <a:rPr lang="en-US" sz="1400" b="0" i="0" u="none" strike="noStrike">
                          <a:solidFill>
                            <a:srgbClr val="000000"/>
                          </a:solidFill>
                          <a:effectLst/>
                          <a:latin typeface="Arial" panose="020B0604020202020204" pitchFamily="34" charset="0"/>
                        </a:rPr>
                        <a:t>Ongoing monitoring of charter performances, finances, &amp; governance</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Informed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349160861"/>
                  </a:ext>
                </a:extLst>
              </a:tr>
              <a:tr h="381000">
                <a:tc>
                  <a:txBody>
                    <a:bodyPr/>
                    <a:lstStyle/>
                    <a:p>
                      <a:pPr rtl="0" fontAlgn="t">
                        <a:buNone/>
                      </a:pPr>
                      <a:r>
                        <a:rPr lang="en-US" sz="1400" b="0" i="0" u="none" strike="noStrike">
                          <a:solidFill>
                            <a:srgbClr val="000000"/>
                          </a:solidFill>
                          <a:effectLst/>
                          <a:latin typeface="Arial" panose="020B0604020202020204" pitchFamily="34" charset="0"/>
                        </a:rPr>
                        <a:t>Enforce charter contract terms </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Informed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549432230"/>
                  </a:ext>
                </a:extLst>
              </a:tr>
              <a:tr h="381000">
                <a:tc>
                  <a:txBody>
                    <a:bodyPr/>
                    <a:lstStyle/>
                    <a:p>
                      <a:pPr rtl="0" fontAlgn="t">
                        <a:buNone/>
                      </a:pPr>
                      <a:r>
                        <a:rPr lang="en-US" sz="1400" b="0" i="0" u="none" strike="noStrike">
                          <a:solidFill>
                            <a:srgbClr val="000000"/>
                          </a:solidFill>
                          <a:effectLst/>
                          <a:latin typeface="Arial" panose="020B0604020202020204" pitchFamily="34" charset="0"/>
                        </a:rPr>
                        <a:t>Conduct </a:t>
                      </a:r>
                      <a:r>
                        <a:rPr lang="en-US" sz="1400" b="1" i="0" u="none" strike="noStrike">
                          <a:solidFill>
                            <a:srgbClr val="000000"/>
                          </a:solidFill>
                          <a:effectLst/>
                          <a:latin typeface="Arial" panose="020B0604020202020204" pitchFamily="34" charset="0"/>
                        </a:rPr>
                        <a:t>authorizer</a:t>
                      </a:r>
                      <a:r>
                        <a:rPr lang="en-US" sz="1400" b="0" i="0" u="none" strike="noStrike">
                          <a:solidFill>
                            <a:srgbClr val="000000"/>
                          </a:solidFill>
                          <a:effectLst/>
                          <a:latin typeface="Arial" panose="020B0604020202020204" pitchFamily="34" charset="0"/>
                        </a:rPr>
                        <a:t> effectiveness oversight </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Consulted</a:t>
                      </a:r>
                      <a:endParaRPr lang="en-US">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buNone/>
                      </a:pPr>
                      <a:r>
                        <a:rPr lang="en-US" sz="1400" b="0" i="0" u="none" strike="noStrike">
                          <a:solidFill>
                            <a:srgbClr val="000000"/>
                          </a:solidFill>
                          <a:effectLst/>
                          <a:latin typeface="Arial" panose="020B0604020202020204" pitchFamily="34" charset="0"/>
                        </a:rPr>
                        <a:t>Accountable &amp; Responsible</a:t>
                      </a:r>
                      <a:endParaRPr lang="en-US" sz="1400">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2250407667"/>
                  </a:ext>
                </a:extLst>
              </a:tr>
            </a:tbl>
          </a:graphicData>
        </a:graphic>
      </p:graphicFrame>
      <p:sp>
        <p:nvSpPr>
          <p:cNvPr id="7" name="Rectangle 1">
            <a:extLst>
              <a:ext uri="{FF2B5EF4-FFF2-40B4-BE49-F238E27FC236}">
                <a16:creationId xmlns:a16="http://schemas.microsoft.com/office/drawing/2014/main" id="{BAB2AE57-D9AC-9D0A-6A46-57D147E68416}"/>
              </a:ext>
            </a:extLst>
          </p:cNvPr>
          <p:cNvSpPr>
            <a:spLocks noChangeArrowheads="1"/>
          </p:cNvSpPr>
          <p:nvPr/>
        </p:nvSpPr>
        <p:spPr bwMode="auto">
          <a:xfrm>
            <a:off x="957263" y="2395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68021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D214019F76CE46A539D06BD476B4C6" ma:contentTypeVersion="1" ma:contentTypeDescription="Create a new document." ma:contentTypeScope="" ma:versionID="2c7540aed4ec809a9d85d4ef00f55bd6">
  <xsd:schema xmlns:xsd="http://www.w3.org/2001/XMLSchema" xmlns:xs="http://www.w3.org/2001/XMLSchema" xmlns:p="http://schemas.microsoft.com/office/2006/metadata/properties" xmlns:ns3="3f5a5b77-68de-4f5d-9334-523114aa96b5" targetNamespace="http://schemas.microsoft.com/office/2006/metadata/properties" ma:root="true" ma:fieldsID="74fd3b97b9086d3aabff494903191ea9" ns3:_="">
    <xsd:import namespace="3f5a5b77-68de-4f5d-9334-523114aa96b5"/>
    <xsd:element name="properties">
      <xsd:complexType>
        <xsd:sequence>
          <xsd:element name="documentManagement">
            <xsd:complexType>
              <xsd:all>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5a5b77-68de-4f5d-9334-523114aa96b5"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62F8F7-D4FF-435A-A9A5-5D6BF9CFA3FA}">
  <ds:schemaRefs>
    <ds:schemaRef ds:uri="http://schemas.microsoft.com/sharepoint/v3/contenttype/forms"/>
  </ds:schemaRefs>
</ds:datastoreItem>
</file>

<file path=customXml/itemProps2.xml><?xml version="1.0" encoding="utf-8"?>
<ds:datastoreItem xmlns:ds="http://schemas.openxmlformats.org/officeDocument/2006/customXml" ds:itemID="{F946FF90-CDCE-4F21-AA1E-9450D45A53F8}">
  <ds:schemaRefs>
    <ds:schemaRef ds:uri="3f5a5b77-68de-4f5d-9334-523114aa96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F8F644A-F46C-475B-BDC2-AB13665911F4}">
  <ds:schemaRefs>
    <ds:schemaRef ds:uri="3f5a5b77-68de-4f5d-9334-523114aa96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53</Slides>
  <Notes>20</Notes>
  <HiddenSlides>0</HiddenSlide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University Charter School  APCSC Conference 2026 Education Service Provider Presentation</vt:lpstr>
      <vt:lpstr>UCS By the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Adoria Hughes</dc:creator>
  <cp:keywords/>
  <dc:description>generated using python-pptx</dc:description>
  <cp:revision>1</cp:revision>
  <dcterms:created xsi:type="dcterms:W3CDTF">2013-01-27T09:14:16Z</dcterms:created>
  <dcterms:modified xsi:type="dcterms:W3CDTF">2026-03-05T16:41:49Z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0x010100E5D214019F76CE46A539D06BD476B4C6</vt:lpwstr>
  </property>
</Properties>
</file>